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vml" ContentType="application/vnd.openxmlformats-officedocument.vmlDrawing"/>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embeddings/oleObject1.bin" ContentType="application/vnd.openxmlformats-officedocument.oleObject"/>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112"/>
  </p:notesMasterIdLst>
  <p:handoutMasterIdLst>
    <p:handoutMasterId r:id="rId113"/>
  </p:handoutMasterIdLst>
  <p:sldIdLst>
    <p:sldId id="779" r:id="rId2"/>
    <p:sldId id="1046" r:id="rId3"/>
    <p:sldId id="1119" r:id="rId4"/>
    <p:sldId id="1112" r:id="rId5"/>
    <p:sldId id="1115" r:id="rId6"/>
    <p:sldId id="1087" r:id="rId7"/>
    <p:sldId id="925" r:id="rId8"/>
    <p:sldId id="928" r:id="rId9"/>
    <p:sldId id="929" r:id="rId10"/>
    <p:sldId id="1120" r:id="rId11"/>
    <p:sldId id="1121" r:id="rId12"/>
    <p:sldId id="1122" r:id="rId13"/>
    <p:sldId id="1123" r:id="rId14"/>
    <p:sldId id="1124" r:id="rId15"/>
    <p:sldId id="1125" r:id="rId16"/>
    <p:sldId id="1126" r:id="rId17"/>
    <p:sldId id="1127" r:id="rId18"/>
    <p:sldId id="503" r:id="rId19"/>
    <p:sldId id="1104" r:id="rId20"/>
    <p:sldId id="1036" r:id="rId21"/>
    <p:sldId id="900" r:id="rId22"/>
    <p:sldId id="1128" r:id="rId23"/>
    <p:sldId id="504" r:id="rId24"/>
    <p:sldId id="1129" r:id="rId25"/>
    <p:sldId id="852" r:id="rId26"/>
    <p:sldId id="853" r:id="rId27"/>
    <p:sldId id="851" r:id="rId28"/>
    <p:sldId id="1039" r:id="rId29"/>
    <p:sldId id="1130" r:id="rId30"/>
    <p:sldId id="1131" r:id="rId31"/>
    <p:sldId id="1132" r:id="rId32"/>
    <p:sldId id="1133" r:id="rId33"/>
    <p:sldId id="1134" r:id="rId34"/>
    <p:sldId id="1135" r:id="rId35"/>
    <p:sldId id="1136" r:id="rId36"/>
    <p:sldId id="1137" r:id="rId37"/>
    <p:sldId id="1138" r:id="rId38"/>
    <p:sldId id="1139" r:id="rId39"/>
    <p:sldId id="1140" r:id="rId40"/>
    <p:sldId id="1141" r:id="rId41"/>
    <p:sldId id="1142" r:id="rId42"/>
    <p:sldId id="1143" r:id="rId43"/>
    <p:sldId id="1144" r:id="rId44"/>
    <p:sldId id="1145" r:id="rId45"/>
    <p:sldId id="1146" r:id="rId46"/>
    <p:sldId id="1147" r:id="rId47"/>
    <p:sldId id="1218" r:id="rId48"/>
    <p:sldId id="1217" r:id="rId49"/>
    <p:sldId id="1148" r:id="rId50"/>
    <p:sldId id="1149" r:id="rId51"/>
    <p:sldId id="1150" r:id="rId52"/>
    <p:sldId id="1151" r:id="rId53"/>
    <p:sldId id="1152" r:id="rId54"/>
    <p:sldId id="1153" r:id="rId55"/>
    <p:sldId id="1154" r:id="rId56"/>
    <p:sldId id="1155" r:id="rId57"/>
    <p:sldId id="1156" r:id="rId58"/>
    <p:sldId id="1157" r:id="rId59"/>
    <p:sldId id="1158" r:id="rId60"/>
    <p:sldId id="1159" r:id="rId61"/>
    <p:sldId id="1160" r:id="rId62"/>
    <p:sldId id="1161" r:id="rId63"/>
    <p:sldId id="1162" r:id="rId64"/>
    <p:sldId id="1163" r:id="rId65"/>
    <p:sldId id="1164" r:id="rId66"/>
    <p:sldId id="1165" r:id="rId67"/>
    <p:sldId id="1173" r:id="rId68"/>
    <p:sldId id="1210" r:id="rId69"/>
    <p:sldId id="1211" r:id="rId70"/>
    <p:sldId id="1212" r:id="rId71"/>
    <p:sldId id="1213" r:id="rId72"/>
    <p:sldId id="1214" r:id="rId73"/>
    <p:sldId id="1215" r:id="rId74"/>
    <p:sldId id="1216" r:id="rId75"/>
    <p:sldId id="1209" r:id="rId76"/>
    <p:sldId id="1174" r:id="rId77"/>
    <p:sldId id="1175" r:id="rId78"/>
    <p:sldId id="1176" r:id="rId79"/>
    <p:sldId id="1177" r:id="rId80"/>
    <p:sldId id="1178" r:id="rId81"/>
    <p:sldId id="1179" r:id="rId82"/>
    <p:sldId id="1180" r:id="rId83"/>
    <p:sldId id="1181" r:id="rId84"/>
    <p:sldId id="1182" r:id="rId85"/>
    <p:sldId id="1183" r:id="rId86"/>
    <p:sldId id="1184" r:id="rId87"/>
    <p:sldId id="1185" r:id="rId88"/>
    <p:sldId id="1186" r:id="rId89"/>
    <p:sldId id="1187" r:id="rId90"/>
    <p:sldId id="1188" r:id="rId91"/>
    <p:sldId id="1189" r:id="rId92"/>
    <p:sldId id="1190" r:id="rId93"/>
    <p:sldId id="1191" r:id="rId94"/>
    <p:sldId id="1192" r:id="rId95"/>
    <p:sldId id="1193" r:id="rId96"/>
    <p:sldId id="1194" r:id="rId97"/>
    <p:sldId id="1195" r:id="rId98"/>
    <p:sldId id="1196" r:id="rId99"/>
    <p:sldId id="1197" r:id="rId100"/>
    <p:sldId id="1198" r:id="rId101"/>
    <p:sldId id="1199" r:id="rId102"/>
    <p:sldId id="1200" r:id="rId103"/>
    <p:sldId id="1201" r:id="rId104"/>
    <p:sldId id="1202" r:id="rId105"/>
    <p:sldId id="1203" r:id="rId106"/>
    <p:sldId id="1204" r:id="rId107"/>
    <p:sldId id="1205" r:id="rId108"/>
    <p:sldId id="1206" r:id="rId109"/>
    <p:sldId id="1207" r:id="rId110"/>
    <p:sldId id="1208" r:id="rId111"/>
  </p:sldIdLst>
  <p:sldSz cx="9144000" cy="6858000" type="screen4x3"/>
  <p:notesSz cx="9925050" cy="6796088"/>
  <p:defaultTextStyle>
    <a:defPPr>
      <a:defRPr lang="en-GB"/>
    </a:defPPr>
    <a:lvl1pPr algn="l" defTabSz="449263" rtl="0" fontAlgn="base">
      <a:spcBef>
        <a:spcPct val="0"/>
      </a:spcBef>
      <a:spcAft>
        <a:spcPct val="0"/>
      </a:spcAft>
      <a:buClr>
        <a:srgbClr val="000000"/>
      </a:buClr>
      <a:buSzPct val="100000"/>
      <a:buFont typeface="Times New Roman" charset="0"/>
      <a:defRPr sz="2200" i="1" kern="1200">
        <a:solidFill>
          <a:schemeClr val="bg1"/>
        </a:solidFill>
        <a:latin typeface="Myriad Web" charset="0"/>
        <a:ea typeface="+mn-ea"/>
        <a:cs typeface="+mn-cs"/>
      </a:defRPr>
    </a:lvl1pPr>
    <a:lvl2pPr marL="742950" indent="-285750" algn="l" defTabSz="449263" rtl="0" fontAlgn="base">
      <a:spcBef>
        <a:spcPct val="0"/>
      </a:spcBef>
      <a:spcAft>
        <a:spcPct val="0"/>
      </a:spcAft>
      <a:buClr>
        <a:srgbClr val="000000"/>
      </a:buClr>
      <a:buSzPct val="100000"/>
      <a:buFont typeface="Times New Roman" charset="0"/>
      <a:defRPr sz="2200" i="1" kern="1200">
        <a:solidFill>
          <a:schemeClr val="bg1"/>
        </a:solidFill>
        <a:latin typeface="Myriad Web" charset="0"/>
        <a:ea typeface="+mn-ea"/>
        <a:cs typeface="+mn-cs"/>
      </a:defRPr>
    </a:lvl2pPr>
    <a:lvl3pPr marL="1143000" indent="-228600" algn="l" defTabSz="449263" rtl="0" fontAlgn="base">
      <a:spcBef>
        <a:spcPct val="0"/>
      </a:spcBef>
      <a:spcAft>
        <a:spcPct val="0"/>
      </a:spcAft>
      <a:buClr>
        <a:srgbClr val="000000"/>
      </a:buClr>
      <a:buSzPct val="100000"/>
      <a:buFont typeface="Times New Roman" charset="0"/>
      <a:defRPr sz="2200" i="1" kern="1200">
        <a:solidFill>
          <a:schemeClr val="bg1"/>
        </a:solidFill>
        <a:latin typeface="Myriad Web" charset="0"/>
        <a:ea typeface="+mn-ea"/>
        <a:cs typeface="+mn-cs"/>
      </a:defRPr>
    </a:lvl3pPr>
    <a:lvl4pPr marL="1600200" indent="-228600" algn="l" defTabSz="449263" rtl="0" fontAlgn="base">
      <a:spcBef>
        <a:spcPct val="0"/>
      </a:spcBef>
      <a:spcAft>
        <a:spcPct val="0"/>
      </a:spcAft>
      <a:buClr>
        <a:srgbClr val="000000"/>
      </a:buClr>
      <a:buSzPct val="100000"/>
      <a:buFont typeface="Times New Roman" charset="0"/>
      <a:defRPr sz="2200" i="1" kern="1200">
        <a:solidFill>
          <a:schemeClr val="bg1"/>
        </a:solidFill>
        <a:latin typeface="Myriad Web" charset="0"/>
        <a:ea typeface="+mn-ea"/>
        <a:cs typeface="+mn-cs"/>
      </a:defRPr>
    </a:lvl4pPr>
    <a:lvl5pPr marL="2057400" indent="-228600" algn="l" defTabSz="449263" rtl="0" fontAlgn="base">
      <a:spcBef>
        <a:spcPct val="0"/>
      </a:spcBef>
      <a:spcAft>
        <a:spcPct val="0"/>
      </a:spcAft>
      <a:buClr>
        <a:srgbClr val="000000"/>
      </a:buClr>
      <a:buSzPct val="100000"/>
      <a:buFont typeface="Times New Roman" charset="0"/>
      <a:defRPr sz="2200" i="1" kern="1200">
        <a:solidFill>
          <a:schemeClr val="bg1"/>
        </a:solidFill>
        <a:latin typeface="Myriad Web" charset="0"/>
        <a:ea typeface="+mn-ea"/>
        <a:cs typeface="+mn-cs"/>
      </a:defRPr>
    </a:lvl5pPr>
    <a:lvl6pPr marL="2286000" algn="l" defTabSz="457200" rtl="0" eaLnBrk="1" latinLnBrk="0" hangingPunct="1">
      <a:defRPr sz="2200" i="1" kern="1200">
        <a:solidFill>
          <a:schemeClr val="bg1"/>
        </a:solidFill>
        <a:latin typeface="Myriad Web" charset="0"/>
        <a:ea typeface="+mn-ea"/>
        <a:cs typeface="+mn-cs"/>
      </a:defRPr>
    </a:lvl6pPr>
    <a:lvl7pPr marL="2743200" algn="l" defTabSz="457200" rtl="0" eaLnBrk="1" latinLnBrk="0" hangingPunct="1">
      <a:defRPr sz="2200" i="1" kern="1200">
        <a:solidFill>
          <a:schemeClr val="bg1"/>
        </a:solidFill>
        <a:latin typeface="Myriad Web" charset="0"/>
        <a:ea typeface="+mn-ea"/>
        <a:cs typeface="+mn-cs"/>
      </a:defRPr>
    </a:lvl7pPr>
    <a:lvl8pPr marL="3200400" algn="l" defTabSz="457200" rtl="0" eaLnBrk="1" latinLnBrk="0" hangingPunct="1">
      <a:defRPr sz="2200" i="1" kern="1200">
        <a:solidFill>
          <a:schemeClr val="bg1"/>
        </a:solidFill>
        <a:latin typeface="Myriad Web" charset="0"/>
        <a:ea typeface="+mn-ea"/>
        <a:cs typeface="+mn-cs"/>
      </a:defRPr>
    </a:lvl8pPr>
    <a:lvl9pPr marL="3657600" algn="l" defTabSz="457200" rtl="0" eaLnBrk="1" latinLnBrk="0" hangingPunct="1">
      <a:defRPr sz="2200" i="1" kern="1200">
        <a:solidFill>
          <a:schemeClr val="bg1"/>
        </a:solidFill>
        <a:latin typeface="Myriad Web"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100"/>
    <a:srgbClr val="003300"/>
    <a:srgbClr val="0F3B00"/>
    <a:srgbClr val="FBB7B7"/>
    <a:srgbClr val="FF6666"/>
    <a:srgbClr val="FF0000"/>
    <a:srgbClr val="FF0080"/>
    <a:srgbClr val="DADD34"/>
    <a:srgbClr val="470FB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40" autoAdjust="0"/>
    <p:restoredTop sz="86165" autoAdjust="0"/>
  </p:normalViewPr>
  <p:slideViewPr>
    <p:cSldViewPr>
      <p:cViewPr varScale="1">
        <p:scale>
          <a:sx n="97" d="100"/>
          <a:sy n="97" d="100"/>
        </p:scale>
        <p:origin x="-1416" y="-96"/>
      </p:cViewPr>
      <p:guideLst>
        <p:guide orient="horz" pos="2160"/>
        <p:guide pos="2880"/>
      </p:guideLst>
    </p:cSldViewPr>
  </p:slideViewPr>
  <p:outlineViewPr>
    <p:cViewPr varScale="1">
      <p:scale>
        <a:sx n="170" d="200"/>
        <a:sy n="170" d="200"/>
      </p:scale>
      <p:origin x="0" y="11072"/>
    </p:cViewPr>
  </p:outlineViewPr>
  <p:notesTextViewPr>
    <p:cViewPr>
      <p:scale>
        <a:sx n="100" d="100"/>
        <a:sy n="100" d="100"/>
      </p:scale>
      <p:origin x="0" y="0"/>
    </p:cViewPr>
  </p:notesTextViewPr>
  <p:sorterViewPr>
    <p:cViewPr>
      <p:scale>
        <a:sx n="155" d="100"/>
        <a:sy n="155" d="100"/>
      </p:scale>
      <p:origin x="0" y="18000"/>
    </p:cViewPr>
  </p:sorterViewPr>
  <p:notesViewPr>
    <p:cSldViewPr>
      <p:cViewPr varScale="1">
        <p:scale>
          <a:sx n="59" d="100"/>
          <a:sy n="59" d="100"/>
        </p:scale>
        <p:origin x="-1752" y="-72"/>
      </p:cViewPr>
      <p:guideLst>
        <p:guide orient="horz" pos="1972"/>
        <p:guide pos="3154"/>
      </p:guideLst>
    </p:cSldViewPr>
  </p:notesViewPr>
  <p:gridSpacing cx="72008" cy="72008"/>
</p:viewPr>
</file>

<file path=ppt/_rels/presentation.xml.rels><?xml version="1.0" encoding="UTF-8" standalone="yes"?>
<Relationships xmlns="http://schemas.openxmlformats.org/package/2006/relationships"><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8" Type="http://schemas.openxmlformats.org/officeDocument/2006/relationships/slide" Target="slides/slide107.xml"/><Relationship Id="rId109" Type="http://schemas.openxmlformats.org/officeDocument/2006/relationships/slide" Target="slides/slide10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110" Type="http://schemas.openxmlformats.org/officeDocument/2006/relationships/slide" Target="slides/slide109.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111" Type="http://schemas.openxmlformats.org/officeDocument/2006/relationships/slide" Target="slides/slide110.xml"/><Relationship Id="rId112" Type="http://schemas.openxmlformats.org/officeDocument/2006/relationships/notesMaster" Target="notesMasters/notesMaster1.xml"/><Relationship Id="rId113" Type="http://schemas.openxmlformats.org/officeDocument/2006/relationships/handoutMaster" Target="handoutMasters/handoutMaster1.xml"/><Relationship Id="rId114" Type="http://schemas.openxmlformats.org/officeDocument/2006/relationships/printerSettings" Target="printerSettings/printerSettings1.bin"/><Relationship Id="rId115" Type="http://schemas.openxmlformats.org/officeDocument/2006/relationships/presProps" Target="presProps.xml"/><Relationship Id="rId116" Type="http://schemas.openxmlformats.org/officeDocument/2006/relationships/viewProps" Target="viewProps.xml"/><Relationship Id="rId117" Type="http://schemas.openxmlformats.org/officeDocument/2006/relationships/theme" Target="theme/theme1.xml"/><Relationship Id="rId118"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00" Type="http://schemas.openxmlformats.org/officeDocument/2006/relationships/slide" Target="slides/slide99.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charts/_rels/chart1.xml.rels><?xml version="1.0" encoding="UTF-8" standalone="yes"?>
<Relationships xmlns="http://schemas.openxmlformats.org/package/2006/relationships"><Relationship Id="rId1" Type="http://schemas.openxmlformats.org/officeDocument/2006/relationships/oleObject" Target="file:///C:\Users\Cordula%20Vesper\Documents\Experiments\JJImagery\Imagery_Paper\Figures.xlsx"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file:///C:\Users\Cordula%20Vesper\Documents\Experiments\JJImagery\Imagery_Paper\Figures.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col"/>
        <c:grouping val="clustered"/>
        <c:varyColors val="0"/>
        <c:ser>
          <c:idx val="0"/>
          <c:order val="0"/>
          <c:tx>
            <c:strRef>
              <c:f>'different distance'!$L$90</c:f>
              <c:strCache>
                <c:ptCount val="1"/>
                <c:pt idx="0">
                  <c:v>Δ 35 cm</c:v>
                </c:pt>
              </c:strCache>
            </c:strRef>
          </c:tx>
          <c:spPr>
            <a:solidFill>
              <a:schemeClr val="bg1"/>
            </a:solidFill>
            <a:ln>
              <a:solidFill>
                <a:sysClr val="windowText" lastClr="000000"/>
              </a:solidFill>
            </a:ln>
          </c:spPr>
          <c:invertIfNegative val="0"/>
          <c:errBars>
            <c:errBarType val="both"/>
            <c:errValType val="cust"/>
            <c:noEndCap val="0"/>
            <c:plus>
              <c:numRef>
                <c:f>'different distance'!$P$91:$P$94</c:f>
                <c:numCache>
                  <c:formatCode>General</c:formatCode>
                  <c:ptCount val="4"/>
                  <c:pt idx="0">
                    <c:v>39.12630043707115</c:v>
                  </c:pt>
                  <c:pt idx="1">
                    <c:v>20.77257130834388</c:v>
                  </c:pt>
                  <c:pt idx="2">
                    <c:v>31.11768952216232</c:v>
                  </c:pt>
                  <c:pt idx="3">
                    <c:v>11.34735509940116</c:v>
                  </c:pt>
                </c:numCache>
              </c:numRef>
            </c:plus>
            <c:minus>
              <c:numRef>
                <c:f>'different distance'!$P$91:$P$94</c:f>
                <c:numCache>
                  <c:formatCode>General</c:formatCode>
                  <c:ptCount val="4"/>
                  <c:pt idx="0">
                    <c:v>39.12630043707115</c:v>
                  </c:pt>
                  <c:pt idx="1">
                    <c:v>20.77257130834388</c:v>
                  </c:pt>
                  <c:pt idx="2">
                    <c:v>31.11768952216232</c:v>
                  </c:pt>
                  <c:pt idx="3">
                    <c:v>11.34735509940116</c:v>
                  </c:pt>
                </c:numCache>
              </c:numRef>
            </c:minus>
          </c:errBars>
          <c:cat>
            <c:strRef>
              <c:f>'different distance'!$K$91:$K$94</c:f>
              <c:strCache>
                <c:ptCount val="4"/>
                <c:pt idx="0">
                  <c:v>individual</c:v>
                </c:pt>
                <c:pt idx="1">
                  <c:v>joint</c:v>
                </c:pt>
                <c:pt idx="2">
                  <c:v>individual</c:v>
                </c:pt>
                <c:pt idx="3">
                  <c:v>joint</c:v>
                </c:pt>
              </c:strCache>
            </c:strRef>
          </c:cat>
          <c:val>
            <c:numRef>
              <c:f>'different distance'!$L$91:$L$94</c:f>
              <c:numCache>
                <c:formatCode>General</c:formatCode>
                <c:ptCount val="4"/>
                <c:pt idx="0">
                  <c:v>-8.156565650409106</c:v>
                </c:pt>
                <c:pt idx="1">
                  <c:v>94.26515151581817</c:v>
                </c:pt>
                <c:pt idx="2">
                  <c:v>-48.15656565722702</c:v>
                </c:pt>
                <c:pt idx="3">
                  <c:v>-31.48088023277262</c:v>
                </c:pt>
              </c:numCache>
            </c:numRef>
          </c:val>
        </c:ser>
        <c:ser>
          <c:idx val="1"/>
          <c:order val="1"/>
          <c:tx>
            <c:strRef>
              <c:f>'different distance'!$M$90</c:f>
              <c:strCache>
                <c:ptCount val="1"/>
                <c:pt idx="0">
                  <c:v>Δ 70 cm</c:v>
                </c:pt>
              </c:strCache>
            </c:strRef>
          </c:tx>
          <c:spPr>
            <a:solidFill>
              <a:schemeClr val="bg1">
                <a:lumMod val="50000"/>
              </a:schemeClr>
            </a:solidFill>
            <a:ln>
              <a:solidFill>
                <a:sysClr val="windowText" lastClr="000000"/>
              </a:solidFill>
            </a:ln>
          </c:spPr>
          <c:invertIfNegative val="0"/>
          <c:errBars>
            <c:errBarType val="both"/>
            <c:errValType val="cust"/>
            <c:noEndCap val="0"/>
            <c:plus>
              <c:numRef>
                <c:f>'different distance'!$Q$91:$Q$94</c:f>
                <c:numCache>
                  <c:formatCode>General</c:formatCode>
                  <c:ptCount val="4"/>
                  <c:pt idx="0">
                    <c:v>36.00167450578594</c:v>
                  </c:pt>
                  <c:pt idx="1">
                    <c:v>24.45774466775589</c:v>
                  </c:pt>
                  <c:pt idx="2">
                    <c:v>26.93568797800526</c:v>
                  </c:pt>
                  <c:pt idx="3">
                    <c:v>20.57242415517307</c:v>
                  </c:pt>
                </c:numCache>
              </c:numRef>
            </c:plus>
            <c:minus>
              <c:numRef>
                <c:f>'different distance'!$Q$91:$Q$94</c:f>
                <c:numCache>
                  <c:formatCode>General</c:formatCode>
                  <c:ptCount val="4"/>
                  <c:pt idx="0">
                    <c:v>36.00167450578594</c:v>
                  </c:pt>
                  <c:pt idx="1">
                    <c:v>24.45774466775589</c:v>
                  </c:pt>
                  <c:pt idx="2">
                    <c:v>26.93568797800526</c:v>
                  </c:pt>
                  <c:pt idx="3">
                    <c:v>20.57242415517307</c:v>
                  </c:pt>
                </c:numCache>
              </c:numRef>
            </c:minus>
          </c:errBars>
          <c:cat>
            <c:strRef>
              <c:f>'different distance'!$K$91:$K$94</c:f>
              <c:strCache>
                <c:ptCount val="4"/>
                <c:pt idx="0">
                  <c:v>individual</c:v>
                </c:pt>
                <c:pt idx="1">
                  <c:v>joint</c:v>
                </c:pt>
                <c:pt idx="2">
                  <c:v>individual</c:v>
                </c:pt>
                <c:pt idx="3">
                  <c:v>joint</c:v>
                </c:pt>
              </c:strCache>
            </c:strRef>
          </c:cat>
          <c:val>
            <c:numRef>
              <c:f>'different distance'!$M$91:$M$94</c:f>
              <c:numCache>
                <c:formatCode>General</c:formatCode>
                <c:ptCount val="4"/>
                <c:pt idx="0">
                  <c:v>2.196969691227267</c:v>
                </c:pt>
                <c:pt idx="1">
                  <c:v>161.6293290022728</c:v>
                </c:pt>
                <c:pt idx="2">
                  <c:v>3.78787878313637</c:v>
                </c:pt>
                <c:pt idx="3">
                  <c:v>-49.63798700954523</c:v>
                </c:pt>
              </c:numCache>
            </c:numRef>
          </c:val>
        </c:ser>
        <c:ser>
          <c:idx val="2"/>
          <c:order val="2"/>
          <c:tx>
            <c:strRef>
              <c:f>'different distance'!$N$90</c:f>
              <c:strCache>
                <c:ptCount val="1"/>
                <c:pt idx="0">
                  <c:v>Δ 105 cm</c:v>
                </c:pt>
              </c:strCache>
            </c:strRef>
          </c:tx>
          <c:spPr>
            <a:solidFill>
              <a:schemeClr val="tx2">
                <a:lumMod val="50000"/>
              </a:schemeClr>
            </a:solidFill>
            <a:ln>
              <a:solidFill>
                <a:sysClr val="windowText" lastClr="000000"/>
              </a:solidFill>
            </a:ln>
          </c:spPr>
          <c:invertIfNegative val="0"/>
          <c:errBars>
            <c:errBarType val="both"/>
            <c:errValType val="cust"/>
            <c:noEndCap val="0"/>
            <c:plus>
              <c:numRef>
                <c:f>'different distance'!$R$91:$R$94</c:f>
                <c:numCache>
                  <c:formatCode>General</c:formatCode>
                  <c:ptCount val="4"/>
                  <c:pt idx="0">
                    <c:v>53.17229693644157</c:v>
                  </c:pt>
                  <c:pt idx="1">
                    <c:v>30.55575114611644</c:v>
                  </c:pt>
                  <c:pt idx="2">
                    <c:v>52.309521839942</c:v>
                  </c:pt>
                  <c:pt idx="3">
                    <c:v>16.68847588376418</c:v>
                  </c:pt>
                </c:numCache>
              </c:numRef>
            </c:plus>
            <c:minus>
              <c:numRef>
                <c:f>'different distance'!$R$91:$R$94</c:f>
                <c:numCache>
                  <c:formatCode>General</c:formatCode>
                  <c:ptCount val="4"/>
                  <c:pt idx="0">
                    <c:v>53.17229693644157</c:v>
                  </c:pt>
                  <c:pt idx="1">
                    <c:v>30.55575114611644</c:v>
                  </c:pt>
                  <c:pt idx="2">
                    <c:v>52.309521839942</c:v>
                  </c:pt>
                  <c:pt idx="3">
                    <c:v>16.68847588376418</c:v>
                  </c:pt>
                </c:numCache>
              </c:numRef>
            </c:minus>
          </c:errBars>
          <c:cat>
            <c:strRef>
              <c:f>'different distance'!$K$91:$K$94</c:f>
              <c:strCache>
                <c:ptCount val="4"/>
                <c:pt idx="0">
                  <c:v>individual</c:v>
                </c:pt>
                <c:pt idx="1">
                  <c:v>joint</c:v>
                </c:pt>
                <c:pt idx="2">
                  <c:v>individual</c:v>
                </c:pt>
                <c:pt idx="3">
                  <c:v>joint</c:v>
                </c:pt>
              </c:strCache>
            </c:strRef>
          </c:cat>
          <c:val>
            <c:numRef>
              <c:f>'different distance'!$N$91:$N$94</c:f>
              <c:numCache>
                <c:formatCode>General</c:formatCode>
                <c:ptCount val="4"/>
                <c:pt idx="0">
                  <c:v>52.46212120545454</c:v>
                </c:pt>
                <c:pt idx="1">
                  <c:v>266.1888528145458</c:v>
                </c:pt>
                <c:pt idx="2">
                  <c:v>60.50000000163606</c:v>
                </c:pt>
                <c:pt idx="3">
                  <c:v>-56.61742424422724</c:v>
                </c:pt>
              </c:numCache>
            </c:numRef>
          </c:val>
        </c:ser>
        <c:dLbls>
          <c:showLegendKey val="0"/>
          <c:showVal val="0"/>
          <c:showCatName val="0"/>
          <c:showSerName val="0"/>
          <c:showPercent val="0"/>
          <c:showBubbleSize val="0"/>
        </c:dLbls>
        <c:gapWidth val="150"/>
        <c:axId val="864710200"/>
        <c:axId val="864880808"/>
      </c:barChart>
      <c:catAx>
        <c:axId val="864710200"/>
        <c:scaling>
          <c:orientation val="minMax"/>
        </c:scaling>
        <c:delete val="0"/>
        <c:axPos val="b"/>
        <c:majorTickMark val="out"/>
        <c:minorTickMark val="none"/>
        <c:tickLblPos val="nextTo"/>
        <c:spPr>
          <a:ln>
            <a:solidFill>
              <a:sysClr val="windowText" lastClr="000000"/>
            </a:solidFill>
          </a:ln>
        </c:spPr>
        <c:txPr>
          <a:bodyPr/>
          <a:lstStyle/>
          <a:p>
            <a:pPr>
              <a:defRPr>
                <a:noFill/>
              </a:defRPr>
            </a:pPr>
            <a:endParaRPr lang="en-US"/>
          </a:p>
        </c:txPr>
        <c:crossAx val="864880808"/>
        <c:crosses val="autoZero"/>
        <c:auto val="1"/>
        <c:lblAlgn val="ctr"/>
        <c:lblOffset val="100"/>
        <c:noMultiLvlLbl val="0"/>
      </c:catAx>
      <c:valAx>
        <c:axId val="864880808"/>
        <c:scaling>
          <c:orientation val="minMax"/>
          <c:max val="350.0"/>
          <c:min val="-100.0"/>
        </c:scaling>
        <c:delete val="0"/>
        <c:axPos val="l"/>
        <c:title>
          <c:tx>
            <c:rich>
              <a:bodyPr rot="-5400000" vert="horz"/>
              <a:lstStyle/>
              <a:p>
                <a:pPr>
                  <a:defRPr/>
                </a:pPr>
                <a:r>
                  <a:rPr lang="en-US"/>
                  <a:t>Relative jump duration (ms)</a:t>
                </a:r>
              </a:p>
            </c:rich>
          </c:tx>
          <c:layout/>
          <c:overlay val="0"/>
        </c:title>
        <c:numFmt formatCode="General" sourceLinked="1"/>
        <c:majorTickMark val="out"/>
        <c:minorTickMark val="none"/>
        <c:tickLblPos val="nextTo"/>
        <c:spPr>
          <a:ln>
            <a:solidFill>
              <a:sysClr val="windowText" lastClr="000000"/>
            </a:solidFill>
          </a:ln>
        </c:spPr>
        <c:crossAx val="864710200"/>
        <c:crosses val="autoZero"/>
        <c:crossBetween val="between"/>
      </c:valAx>
    </c:plotArea>
    <c:legend>
      <c:legendPos val="r"/>
      <c:layout>
        <c:manualLayout>
          <c:xMode val="edge"/>
          <c:yMode val="edge"/>
          <c:x val="0.764025252525256"/>
          <c:y val="0.105905511811024"/>
          <c:w val="0.175040404040405"/>
          <c:h val="0.25115157480315"/>
        </c:manualLayout>
      </c:layout>
      <c:overlay val="1"/>
    </c:legend>
    <c:plotVisOnly val="1"/>
    <c:dispBlanksAs val="gap"/>
    <c:showDLblsOverMax val="0"/>
  </c:chart>
  <c:spPr>
    <a:ln>
      <a:noFill/>
    </a:ln>
  </c:spPr>
  <c:txPr>
    <a:bodyPr/>
    <a:lstStyle/>
    <a:p>
      <a:pPr>
        <a:defRPr b="0"/>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col"/>
        <c:grouping val="clustered"/>
        <c:varyColors val="0"/>
        <c:ser>
          <c:idx val="0"/>
          <c:order val="0"/>
          <c:tx>
            <c:strRef>
              <c:f>'different distance'!$L$3</c:f>
              <c:strCache>
                <c:ptCount val="1"/>
                <c:pt idx="0">
                  <c:v>Δ 35 cm</c:v>
                </c:pt>
              </c:strCache>
            </c:strRef>
          </c:tx>
          <c:spPr>
            <a:solidFill>
              <a:schemeClr val="bg1"/>
            </a:solidFill>
            <a:ln>
              <a:solidFill>
                <a:sysClr val="windowText" lastClr="000000"/>
              </a:solidFill>
            </a:ln>
          </c:spPr>
          <c:invertIfNegative val="0"/>
          <c:errBars>
            <c:errBarType val="both"/>
            <c:errValType val="cust"/>
            <c:noEndCap val="0"/>
            <c:plus>
              <c:numRef>
                <c:f>'different distance'!$P$4:$P$7</c:f>
                <c:numCache>
                  <c:formatCode>General</c:formatCode>
                  <c:ptCount val="4"/>
                  <c:pt idx="0">
                    <c:v>46.78720528204055</c:v>
                  </c:pt>
                  <c:pt idx="1">
                    <c:v>50.27590826311781</c:v>
                  </c:pt>
                  <c:pt idx="2">
                    <c:v>51.33089673573384</c:v>
                  </c:pt>
                  <c:pt idx="3">
                    <c:v>29.50396209426518</c:v>
                  </c:pt>
                </c:numCache>
              </c:numRef>
            </c:plus>
            <c:minus>
              <c:numRef>
                <c:f>'different distance'!$P$4:$P$7</c:f>
                <c:numCache>
                  <c:formatCode>General</c:formatCode>
                  <c:ptCount val="4"/>
                  <c:pt idx="0">
                    <c:v>46.78720528204055</c:v>
                  </c:pt>
                  <c:pt idx="1">
                    <c:v>50.27590826311781</c:v>
                  </c:pt>
                  <c:pt idx="2">
                    <c:v>51.33089673573384</c:v>
                  </c:pt>
                  <c:pt idx="3">
                    <c:v>29.50396209426518</c:v>
                  </c:pt>
                </c:numCache>
              </c:numRef>
            </c:minus>
          </c:errBars>
          <c:cat>
            <c:strRef>
              <c:f>'different distance'!$K$4:$K$7</c:f>
              <c:strCache>
                <c:ptCount val="4"/>
                <c:pt idx="0">
                  <c:v>individual</c:v>
                </c:pt>
                <c:pt idx="1">
                  <c:v>joint</c:v>
                </c:pt>
                <c:pt idx="2">
                  <c:v>individual</c:v>
                </c:pt>
                <c:pt idx="3">
                  <c:v>joint</c:v>
                </c:pt>
              </c:strCache>
            </c:strRef>
          </c:cat>
          <c:val>
            <c:numRef>
              <c:f>'different distance'!$L$4:$L$7</c:f>
              <c:numCache>
                <c:formatCode>General</c:formatCode>
                <c:ptCount val="4"/>
                <c:pt idx="0">
                  <c:v>65.67245371333296</c:v>
                </c:pt>
                <c:pt idx="1">
                  <c:v>156.2835648179167</c:v>
                </c:pt>
                <c:pt idx="2">
                  <c:v>22.05787036225011</c:v>
                </c:pt>
                <c:pt idx="3">
                  <c:v>-38.7384259248753</c:v>
                </c:pt>
              </c:numCache>
            </c:numRef>
          </c:val>
        </c:ser>
        <c:ser>
          <c:idx val="1"/>
          <c:order val="1"/>
          <c:tx>
            <c:strRef>
              <c:f>'different distance'!$M$3</c:f>
              <c:strCache>
                <c:ptCount val="1"/>
                <c:pt idx="0">
                  <c:v>Δ 70 cm</c:v>
                </c:pt>
              </c:strCache>
            </c:strRef>
          </c:tx>
          <c:spPr>
            <a:solidFill>
              <a:schemeClr val="bg1">
                <a:lumMod val="50000"/>
              </a:schemeClr>
            </a:solidFill>
            <a:ln>
              <a:solidFill>
                <a:sysClr val="windowText" lastClr="000000"/>
              </a:solidFill>
            </a:ln>
          </c:spPr>
          <c:invertIfNegative val="0"/>
          <c:errBars>
            <c:errBarType val="both"/>
            <c:errValType val="cust"/>
            <c:noEndCap val="0"/>
            <c:plus>
              <c:numRef>
                <c:f>'different distance'!$Q$4:$Q$7</c:f>
                <c:numCache>
                  <c:formatCode>General</c:formatCode>
                  <c:ptCount val="4"/>
                  <c:pt idx="0">
                    <c:v>41.80851014841721</c:v>
                  </c:pt>
                  <c:pt idx="1">
                    <c:v>71.35874843804748</c:v>
                  </c:pt>
                  <c:pt idx="2">
                    <c:v>48.67395342486381</c:v>
                  </c:pt>
                  <c:pt idx="3">
                    <c:v>47.64126676118479</c:v>
                  </c:pt>
                </c:numCache>
              </c:numRef>
            </c:plus>
            <c:minus>
              <c:numRef>
                <c:f>'different distance'!$Q$4:$Q$7</c:f>
                <c:numCache>
                  <c:formatCode>General</c:formatCode>
                  <c:ptCount val="4"/>
                  <c:pt idx="0">
                    <c:v>41.80851014841721</c:v>
                  </c:pt>
                  <c:pt idx="1">
                    <c:v>71.35874843804748</c:v>
                  </c:pt>
                  <c:pt idx="2">
                    <c:v>48.67395342486381</c:v>
                  </c:pt>
                  <c:pt idx="3">
                    <c:v>47.64126676118479</c:v>
                  </c:pt>
                </c:numCache>
              </c:numRef>
            </c:minus>
          </c:errBars>
          <c:cat>
            <c:strRef>
              <c:f>'different distance'!$K$4:$K$7</c:f>
              <c:strCache>
                <c:ptCount val="4"/>
                <c:pt idx="0">
                  <c:v>individual</c:v>
                </c:pt>
                <c:pt idx="1">
                  <c:v>joint</c:v>
                </c:pt>
                <c:pt idx="2">
                  <c:v>individual</c:v>
                </c:pt>
                <c:pt idx="3">
                  <c:v>joint</c:v>
                </c:pt>
              </c:strCache>
            </c:strRef>
          </c:cat>
          <c:val>
            <c:numRef>
              <c:f>'different distance'!$M$4:$M$7</c:f>
              <c:numCache>
                <c:formatCode>General</c:formatCode>
                <c:ptCount val="4"/>
                <c:pt idx="0">
                  <c:v>17.52256944124994</c:v>
                </c:pt>
                <c:pt idx="1">
                  <c:v>290.1215277791667</c:v>
                </c:pt>
                <c:pt idx="2">
                  <c:v>78.67187499874969</c:v>
                </c:pt>
                <c:pt idx="3">
                  <c:v>-52.14930555958333</c:v>
                </c:pt>
              </c:numCache>
            </c:numRef>
          </c:val>
        </c:ser>
        <c:ser>
          <c:idx val="2"/>
          <c:order val="2"/>
          <c:tx>
            <c:strRef>
              <c:f>'different distance'!$N$3</c:f>
              <c:strCache>
                <c:ptCount val="1"/>
                <c:pt idx="0">
                  <c:v>Δ 105 cm</c:v>
                </c:pt>
              </c:strCache>
            </c:strRef>
          </c:tx>
          <c:spPr>
            <a:solidFill>
              <a:schemeClr val="tx2">
                <a:lumMod val="50000"/>
              </a:schemeClr>
            </a:solidFill>
            <a:ln>
              <a:solidFill>
                <a:sysClr val="windowText" lastClr="000000"/>
              </a:solidFill>
            </a:ln>
          </c:spPr>
          <c:invertIfNegative val="0"/>
          <c:errBars>
            <c:errBarType val="both"/>
            <c:errValType val="cust"/>
            <c:noEndCap val="0"/>
            <c:plus>
              <c:numRef>
                <c:f>'different distance'!$R$4:$R$7</c:f>
                <c:numCache>
                  <c:formatCode>General</c:formatCode>
                  <c:ptCount val="4"/>
                  <c:pt idx="0">
                    <c:v>82.42105996276106</c:v>
                  </c:pt>
                  <c:pt idx="1">
                    <c:v>108.8951775942686</c:v>
                  </c:pt>
                  <c:pt idx="2">
                    <c:v>56.48014111672749</c:v>
                  </c:pt>
                  <c:pt idx="3">
                    <c:v>58.48791023261828</c:v>
                  </c:pt>
                </c:numCache>
              </c:numRef>
            </c:plus>
            <c:minus>
              <c:numRef>
                <c:f>'different distance'!$R$4:$R$7</c:f>
                <c:numCache>
                  <c:formatCode>General</c:formatCode>
                  <c:ptCount val="4"/>
                  <c:pt idx="0">
                    <c:v>82.42105996276106</c:v>
                  </c:pt>
                  <c:pt idx="1">
                    <c:v>108.8951775942686</c:v>
                  </c:pt>
                  <c:pt idx="2">
                    <c:v>56.48014111672749</c:v>
                  </c:pt>
                  <c:pt idx="3">
                    <c:v>58.48791023261828</c:v>
                  </c:pt>
                </c:numCache>
              </c:numRef>
            </c:minus>
          </c:errBars>
          <c:cat>
            <c:strRef>
              <c:f>'different distance'!$K$4:$K$7</c:f>
              <c:strCache>
                <c:ptCount val="4"/>
                <c:pt idx="0">
                  <c:v>individual</c:v>
                </c:pt>
                <c:pt idx="1">
                  <c:v>joint</c:v>
                </c:pt>
                <c:pt idx="2">
                  <c:v>individual</c:v>
                </c:pt>
                <c:pt idx="3">
                  <c:v>joint</c:v>
                </c:pt>
              </c:strCache>
            </c:strRef>
          </c:cat>
          <c:val>
            <c:numRef>
              <c:f>'different distance'!$N$4:$N$7</c:f>
              <c:numCache>
                <c:formatCode>General</c:formatCode>
                <c:ptCount val="4"/>
                <c:pt idx="0">
                  <c:v>65.53472223624995</c:v>
                </c:pt>
                <c:pt idx="1">
                  <c:v>437.5208333291673</c:v>
                </c:pt>
                <c:pt idx="2">
                  <c:v>83.0416666650005</c:v>
                </c:pt>
                <c:pt idx="3">
                  <c:v>-111.114583334875</c:v>
                </c:pt>
              </c:numCache>
            </c:numRef>
          </c:val>
        </c:ser>
        <c:dLbls>
          <c:showLegendKey val="0"/>
          <c:showVal val="0"/>
          <c:showCatName val="0"/>
          <c:showSerName val="0"/>
          <c:showPercent val="0"/>
          <c:showBubbleSize val="0"/>
        </c:dLbls>
        <c:gapWidth val="150"/>
        <c:axId val="157184280"/>
        <c:axId val="157187560"/>
      </c:barChart>
      <c:catAx>
        <c:axId val="157184280"/>
        <c:scaling>
          <c:orientation val="minMax"/>
        </c:scaling>
        <c:delete val="0"/>
        <c:axPos val="b"/>
        <c:majorTickMark val="out"/>
        <c:minorTickMark val="none"/>
        <c:tickLblPos val="nextTo"/>
        <c:spPr>
          <a:ln>
            <a:solidFill>
              <a:sysClr val="windowText" lastClr="000000"/>
            </a:solidFill>
          </a:ln>
        </c:spPr>
        <c:txPr>
          <a:bodyPr/>
          <a:lstStyle/>
          <a:p>
            <a:pPr>
              <a:defRPr>
                <a:noFill/>
              </a:defRPr>
            </a:pPr>
            <a:endParaRPr lang="en-US"/>
          </a:p>
        </c:txPr>
        <c:crossAx val="157187560"/>
        <c:crosses val="autoZero"/>
        <c:auto val="1"/>
        <c:lblAlgn val="ctr"/>
        <c:lblOffset val="100"/>
        <c:noMultiLvlLbl val="0"/>
      </c:catAx>
      <c:valAx>
        <c:axId val="157187560"/>
        <c:scaling>
          <c:orientation val="minMax"/>
          <c:max val="600.0"/>
          <c:min val="-200.0"/>
        </c:scaling>
        <c:delete val="0"/>
        <c:axPos val="l"/>
        <c:title>
          <c:tx>
            <c:rich>
              <a:bodyPr rot="-5400000" vert="horz"/>
              <a:lstStyle/>
              <a:p>
                <a:pPr>
                  <a:defRPr/>
                </a:pPr>
                <a:r>
                  <a:rPr lang="en-US"/>
                  <a:t>Relative jump duration (ms)</a:t>
                </a:r>
              </a:p>
            </c:rich>
          </c:tx>
          <c:layout/>
          <c:overlay val="0"/>
        </c:title>
        <c:numFmt formatCode="General" sourceLinked="1"/>
        <c:majorTickMark val="out"/>
        <c:minorTickMark val="none"/>
        <c:tickLblPos val="nextTo"/>
        <c:spPr>
          <a:ln>
            <a:solidFill>
              <a:sysClr val="windowText" lastClr="000000"/>
            </a:solidFill>
          </a:ln>
        </c:spPr>
        <c:crossAx val="157184280"/>
        <c:crosses val="autoZero"/>
        <c:crossBetween val="between"/>
      </c:valAx>
    </c:plotArea>
    <c:legend>
      <c:legendPos val="r"/>
      <c:layout>
        <c:manualLayout>
          <c:xMode val="edge"/>
          <c:yMode val="edge"/>
          <c:x val="0.744782828282829"/>
          <c:y val="0.0827573636628759"/>
          <c:w val="0.175040404040405"/>
          <c:h val="0.25115157480315"/>
        </c:manualLayout>
      </c:layout>
      <c:overlay val="1"/>
    </c:legend>
    <c:plotVisOnly val="1"/>
    <c:dispBlanksAs val="gap"/>
    <c:showDLblsOverMax val="0"/>
  </c:chart>
  <c:spPr>
    <a:ln>
      <a:noFill/>
    </a:ln>
  </c:spPr>
  <c:txPr>
    <a:bodyPr/>
    <a:lstStyle/>
    <a:p>
      <a:pPr>
        <a:defRPr b="0"/>
      </a:pPr>
      <a:endParaRPr lang="en-US"/>
    </a:p>
  </c:txPr>
  <c:externalData r:id="rId1">
    <c:autoUpdate val="0"/>
  </c:externalData>
</c:chartSpace>
</file>

<file path=ppt/drawings/_rels/vmlDrawing1.vml.rels><?xml version="1.0" encoding="UTF-8" standalone="yes"?>
<Relationships xmlns="http://schemas.openxmlformats.org/package/2006/relationships"><Relationship Id="rId1" Type="http://schemas.openxmlformats.org/officeDocument/2006/relationships/image" Target="../media/image17.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5.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5.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5.png"/></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6.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4300624" cy="34024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5622109" y="0"/>
            <a:ext cx="4300622" cy="340240"/>
          </a:xfrm>
          <a:prstGeom prst="rect">
            <a:avLst/>
          </a:prstGeom>
        </p:spPr>
        <p:txBody>
          <a:bodyPr vert="horz" lIns="91440" tIns="45720" rIns="91440" bIns="45720" rtlCol="0"/>
          <a:lstStyle>
            <a:lvl1pPr algn="r">
              <a:defRPr sz="1200"/>
            </a:lvl1pPr>
          </a:lstStyle>
          <a:p>
            <a:fld id="{4E0FDDF2-C6EA-E74A-AE03-E3FFBD43675E}" type="datetimeFigureOut">
              <a:rPr lang="en-US" smtClean="0"/>
              <a:t>03/12/2012</a:t>
            </a:fld>
            <a:endParaRPr lang="en-US"/>
          </a:p>
        </p:txBody>
      </p:sp>
      <p:sp>
        <p:nvSpPr>
          <p:cNvPr id="4" name="Footer Placeholder 3"/>
          <p:cNvSpPr>
            <a:spLocks noGrp="1"/>
          </p:cNvSpPr>
          <p:nvPr>
            <p:ph type="ftr" sz="quarter" idx="2"/>
          </p:nvPr>
        </p:nvSpPr>
        <p:spPr>
          <a:xfrm>
            <a:off x="1" y="6454762"/>
            <a:ext cx="4300624" cy="34024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5622109" y="6454762"/>
            <a:ext cx="4300622" cy="340240"/>
          </a:xfrm>
          <a:prstGeom prst="rect">
            <a:avLst/>
          </a:prstGeom>
        </p:spPr>
        <p:txBody>
          <a:bodyPr vert="horz" lIns="91440" tIns="45720" rIns="91440" bIns="45720" rtlCol="0" anchor="b"/>
          <a:lstStyle>
            <a:lvl1pPr algn="r">
              <a:defRPr sz="1200"/>
            </a:lvl1pPr>
          </a:lstStyle>
          <a:p>
            <a:fld id="{001C0338-6385-944D-8706-B32062A53F56}" type="slidenum">
              <a:rPr lang="en-US" smtClean="0"/>
              <a:t>‹#›</a:t>
            </a:fld>
            <a:endParaRPr lang="en-US"/>
          </a:p>
        </p:txBody>
      </p:sp>
    </p:spTree>
    <p:extLst>
      <p:ext uri="{BB962C8B-B14F-4D97-AF65-F5344CB8AC3E}">
        <p14:creationId xmlns:p14="http://schemas.microsoft.com/office/powerpoint/2010/main" val="111875336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AutoShape 1"/>
          <p:cNvSpPr>
            <a:spLocks noChangeArrowheads="1"/>
          </p:cNvSpPr>
          <p:nvPr/>
        </p:nvSpPr>
        <p:spPr bwMode="auto">
          <a:xfrm>
            <a:off x="0" y="0"/>
            <a:ext cx="9925050" cy="6796088"/>
          </a:xfrm>
          <a:prstGeom prst="roundRect">
            <a:avLst>
              <a:gd name="adj" fmla="val 23"/>
            </a:avLst>
          </a:prstGeom>
          <a:solidFill>
            <a:srgbClr val="FFFFFF"/>
          </a:solidFill>
          <a:ln w="9525">
            <a:noFill/>
            <a:round/>
            <a:headEnd/>
            <a:tailEnd/>
          </a:ln>
          <a:effectLst/>
        </p:spPr>
        <p:txBody>
          <a:bodyPr wrap="none" anchor="ctr">
            <a:prstTxWarp prst="textNoShape">
              <a:avLst/>
            </a:prstTxWarp>
          </a:bodyPr>
          <a:lstStyle/>
          <a:p>
            <a:endParaRPr lang="en-US"/>
          </a:p>
        </p:txBody>
      </p:sp>
      <p:sp>
        <p:nvSpPr>
          <p:cNvPr id="2050" name="Text Box 2"/>
          <p:cNvSpPr txBox="1">
            <a:spLocks noChangeArrowheads="1"/>
          </p:cNvSpPr>
          <p:nvPr/>
        </p:nvSpPr>
        <p:spPr bwMode="auto">
          <a:xfrm>
            <a:off x="0" y="0"/>
            <a:ext cx="4302941" cy="340240"/>
          </a:xfrm>
          <a:prstGeom prst="rect">
            <a:avLst/>
          </a:prstGeom>
          <a:noFill/>
          <a:ln w="9525">
            <a:noFill/>
            <a:round/>
            <a:headEnd/>
            <a:tailEnd/>
          </a:ln>
          <a:effectLst/>
        </p:spPr>
        <p:txBody>
          <a:bodyPr wrap="none" anchor="ctr">
            <a:prstTxWarp prst="textNoShape">
              <a:avLst/>
            </a:prstTxWarp>
          </a:bodyPr>
          <a:lstStyle/>
          <a:p>
            <a:endParaRPr lang="en-US"/>
          </a:p>
        </p:txBody>
      </p:sp>
      <p:sp>
        <p:nvSpPr>
          <p:cNvPr id="2051" name="Text Box 3"/>
          <p:cNvSpPr txBox="1">
            <a:spLocks noChangeArrowheads="1"/>
          </p:cNvSpPr>
          <p:nvPr/>
        </p:nvSpPr>
        <p:spPr bwMode="auto">
          <a:xfrm>
            <a:off x="5622109" y="0"/>
            <a:ext cx="4302941" cy="340240"/>
          </a:xfrm>
          <a:prstGeom prst="rect">
            <a:avLst/>
          </a:prstGeom>
          <a:noFill/>
          <a:ln w="9525">
            <a:noFill/>
            <a:round/>
            <a:headEnd/>
            <a:tailEnd/>
          </a:ln>
          <a:effectLst/>
        </p:spPr>
        <p:txBody>
          <a:bodyPr wrap="none" anchor="ctr">
            <a:prstTxWarp prst="textNoShape">
              <a:avLst/>
            </a:prstTxWarp>
          </a:bodyPr>
          <a:lstStyle/>
          <a:p>
            <a:endParaRPr lang="en-US"/>
          </a:p>
        </p:txBody>
      </p:sp>
      <p:sp>
        <p:nvSpPr>
          <p:cNvPr id="2052" name="Rectangle 4"/>
          <p:cNvSpPr>
            <a:spLocks noGrp="1" noRot="1" noChangeAspect="1" noChangeArrowheads="1"/>
          </p:cNvSpPr>
          <p:nvPr>
            <p:ph type="sldImg"/>
          </p:nvPr>
        </p:nvSpPr>
        <p:spPr bwMode="auto">
          <a:xfrm>
            <a:off x="3263900" y="509588"/>
            <a:ext cx="3397250" cy="2547937"/>
          </a:xfrm>
          <a:prstGeom prst="rect">
            <a:avLst/>
          </a:prstGeom>
          <a:noFill/>
          <a:ln w="9360">
            <a:solidFill>
              <a:srgbClr val="000000"/>
            </a:solidFill>
            <a:miter lim="800000"/>
            <a:headEnd/>
            <a:tailEnd/>
          </a:ln>
          <a:effectLst/>
        </p:spPr>
      </p:sp>
      <p:sp>
        <p:nvSpPr>
          <p:cNvPr id="2053" name="Rectangle 5"/>
          <p:cNvSpPr>
            <a:spLocks noGrp="1" noChangeArrowheads="1"/>
          </p:cNvSpPr>
          <p:nvPr>
            <p:ph type="body"/>
          </p:nvPr>
        </p:nvSpPr>
        <p:spPr bwMode="auto">
          <a:xfrm>
            <a:off x="992273" y="3228468"/>
            <a:ext cx="7940504" cy="3057805"/>
          </a:xfrm>
          <a:prstGeom prst="rect">
            <a:avLst/>
          </a:prstGeom>
          <a:noFill/>
          <a:ln w="9525">
            <a:noFill/>
            <a:round/>
            <a:headEnd/>
            <a:tailEnd/>
          </a:ln>
          <a:effectLst/>
        </p:spPr>
        <p:txBody>
          <a:bodyPr vert="horz" wrap="square" lIns="90000" tIns="46800" rIns="90000" bIns="46800" numCol="1" anchor="t" anchorCtr="0" compatLnSpc="1">
            <a:prstTxWarp prst="textNoShape">
              <a:avLst/>
            </a:prstTxWarp>
          </a:bodyPr>
          <a:lstStyle/>
          <a:p>
            <a:pPr lvl="0"/>
            <a:endParaRPr lang="en-US"/>
          </a:p>
        </p:txBody>
      </p:sp>
      <p:sp>
        <p:nvSpPr>
          <p:cNvPr id="2054" name="Text Box 6"/>
          <p:cNvSpPr txBox="1">
            <a:spLocks noChangeArrowheads="1"/>
          </p:cNvSpPr>
          <p:nvPr/>
        </p:nvSpPr>
        <p:spPr bwMode="auto">
          <a:xfrm>
            <a:off x="0" y="6454762"/>
            <a:ext cx="4302941" cy="340240"/>
          </a:xfrm>
          <a:prstGeom prst="rect">
            <a:avLst/>
          </a:prstGeom>
          <a:noFill/>
          <a:ln w="9525">
            <a:noFill/>
            <a:round/>
            <a:headEnd/>
            <a:tailEnd/>
          </a:ln>
          <a:effectLst/>
        </p:spPr>
        <p:txBody>
          <a:bodyPr wrap="none" anchor="ctr">
            <a:prstTxWarp prst="textNoShape">
              <a:avLst/>
            </a:prstTxWarp>
          </a:bodyPr>
          <a:lstStyle/>
          <a:p>
            <a:endParaRPr lang="en-US"/>
          </a:p>
        </p:txBody>
      </p:sp>
      <p:sp>
        <p:nvSpPr>
          <p:cNvPr id="2055" name="Rectangle 7"/>
          <p:cNvSpPr>
            <a:spLocks noGrp="1" noChangeArrowheads="1"/>
          </p:cNvSpPr>
          <p:nvPr>
            <p:ph type="sldNum"/>
          </p:nvPr>
        </p:nvSpPr>
        <p:spPr bwMode="auto">
          <a:xfrm>
            <a:off x="5622109" y="6454762"/>
            <a:ext cx="4300622" cy="339152"/>
          </a:xfrm>
          <a:prstGeom prst="rect">
            <a:avLst/>
          </a:prstGeom>
          <a:noFill/>
          <a:ln w="9525">
            <a:noFill/>
            <a:round/>
            <a:headEnd/>
            <a:tailEnd/>
          </a:ln>
          <a:effectLst/>
        </p:spPr>
        <p:txBody>
          <a:bodyPr vert="horz" wrap="square" lIns="90000" tIns="46800" rIns="90000" bIns="46800" numCol="1" anchor="b" anchorCtr="0" compatLnSpc="1">
            <a:prstTxWarp prst="textNoShape">
              <a:avLst/>
            </a:prstTxWarp>
          </a:bodyPr>
          <a:lstStyle>
            <a:lvl1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charset="0"/>
                <a:ea typeface="Arial" charset="0"/>
                <a:cs typeface="Arial" charset="0"/>
              </a:defRPr>
            </a:lvl1pPr>
          </a:lstStyle>
          <a:p>
            <a:fld id="{24688D03-F045-B643-BD3A-F95C8B91471A}" type="slidenum">
              <a:rPr lang="en-GB"/>
              <a:pPr/>
              <a:t>‹#›</a:t>
            </a:fld>
            <a:endParaRPr lang="en-GB"/>
          </a:p>
        </p:txBody>
      </p:sp>
    </p:spTree>
    <p:extLst>
      <p:ext uri="{BB962C8B-B14F-4D97-AF65-F5344CB8AC3E}">
        <p14:creationId xmlns:p14="http://schemas.microsoft.com/office/powerpoint/2010/main" val="1986353580"/>
      </p:ext>
    </p:extLst>
  </p:cSld>
  <p:clrMap bg1="lt1" tx1="dk1" bg2="lt2" tx2="dk2" accent1="accent1" accent2="accent2" accent3="accent3" accent4="accent4" accent5="accent5" accent6="accent6" hlink="hlink" folHlink="folHlink"/>
  <p:notesStyle>
    <a:lvl1pPr algn="l" defTabSz="449263"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mn-ea"/>
        <a:cs typeface="+mn-cs"/>
      </a:defRPr>
    </a:lvl1pPr>
    <a:lvl2pPr marL="742950" indent="-285750" algn="l" defTabSz="449263"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mn-ea"/>
        <a:cs typeface="+mn-cs"/>
      </a:defRPr>
    </a:lvl2pPr>
    <a:lvl3pPr marL="1143000" indent="-228600" algn="l" defTabSz="449263"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mn-ea"/>
        <a:cs typeface="+mn-cs"/>
      </a:defRPr>
    </a:lvl3pPr>
    <a:lvl4pPr marL="1600200" indent="-228600" algn="l" defTabSz="449263"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mn-ea"/>
        <a:cs typeface="+mn-cs"/>
      </a:defRPr>
    </a:lvl4pPr>
    <a:lvl5pPr marL="2057400" indent="-228600" algn="l" defTabSz="449263"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4.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5.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6.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7.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8.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0C23BE51-E56D-C34D-8751-203456E9F0D8}" type="slidenum">
              <a:rPr lang="en-GB"/>
              <a:pPr/>
              <a:t>1</a:t>
            </a:fld>
            <a:endParaRPr lang="en-GB"/>
          </a:p>
        </p:txBody>
      </p:sp>
      <p:sp>
        <p:nvSpPr>
          <p:cNvPr id="14337"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4338"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13</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r>
              <a:rPr lang="en-US" dirty="0" smtClean="0"/>
              <a:t>And again the question has two aspects</a:t>
            </a:r>
            <a:r>
              <a:rPr lang="en-US" baseline="0" dirty="0" smtClean="0"/>
              <a:t>.</a:t>
            </a:r>
          </a:p>
          <a:p>
            <a:r>
              <a:rPr lang="en-US" baseline="0" dirty="0" smtClean="0"/>
              <a:t>What singles out the outcome or outcomes to which a purposive joint action is directed?</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14</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r>
              <a:rPr lang="en-US" dirty="0" smtClean="0"/>
              <a:t>And what binds</a:t>
            </a:r>
            <a:r>
              <a:rPr lang="en-US" baseline="0" dirty="0" smtClean="0"/>
              <a:t> together the various activities that make up the joint action?</a:t>
            </a:r>
          </a:p>
          <a:p>
            <a:r>
              <a:rPr lang="en-US" baseline="0" dirty="0" smtClean="0"/>
              <a:t>The difference in the case of joint action is, of course, that these activities are not necessarily activities of a single agent.</a:t>
            </a:r>
          </a:p>
          <a:p>
            <a:endParaRPr lang="en-US" baseline="0" dirty="0" smtClean="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15</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r>
              <a:rPr lang="en-US" dirty="0" smtClean="0"/>
              <a:t>The answer</a:t>
            </a:r>
            <a:r>
              <a:rPr lang="en-US" baseline="0" dirty="0" smtClean="0"/>
              <a:t> to this question for the case of joint action is also superficially similar in the answer we gave in the case of ordinary, individual action.</a:t>
            </a:r>
          </a:p>
          <a:p>
            <a:endParaRPr lang="en-US" baseline="0" dirty="0" smtClean="0"/>
          </a:p>
          <a:p>
            <a:r>
              <a:rPr lang="en-US" baseline="0" dirty="0" smtClean="0"/>
              <a:t>A shared intention is what relates purposive joint actions to the outcomes to which they are directed.</a:t>
            </a:r>
          </a:p>
          <a:p>
            <a:r>
              <a:rPr lang="en-US" baseline="0" dirty="0" smtClean="0"/>
              <a:t>For the shared intention</a:t>
            </a:r>
          </a:p>
          <a:p>
            <a:r>
              <a:rPr lang="en-US" baseline="0" dirty="0" smtClean="0"/>
              <a:t>(1) involves a representation, on the part of each agent, of an outcome</a:t>
            </a:r>
          </a:p>
          <a:p>
            <a:r>
              <a:rPr lang="en-US" baseline="0" dirty="0" smtClean="0"/>
              <a:t>(2) coordinates the several agents’ activities</a:t>
            </a:r>
          </a:p>
          <a:p>
            <a:r>
              <a:rPr lang="en-US" baseline="0" dirty="0" smtClean="0"/>
              <a:t>and </a:t>
            </a:r>
          </a:p>
          <a:p>
            <a:r>
              <a:rPr lang="en-US" baseline="0" dirty="0" smtClean="0"/>
              <a:t>(3) coordinates the several agents’ activities in such a that would normally facilitate the occurrence of the represented outcome.</a:t>
            </a:r>
          </a:p>
          <a:p>
            <a:endParaRPr lang="en-US" baseline="0" dirty="0" smtClean="0"/>
          </a:p>
          <a:p>
            <a:r>
              <a:rPr lang="en-US" baseline="0" dirty="0" smtClean="0"/>
              <a:t>It is in this sense that a shared intention can ground the purposiveness of a joint action.</a:t>
            </a:r>
          </a:p>
          <a:p>
            <a:endParaRPr lang="en-US" baseline="0" dirty="0" smtClean="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16</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r>
              <a:rPr lang="en-US" dirty="0" smtClean="0"/>
              <a:t>The answer</a:t>
            </a:r>
            <a:r>
              <a:rPr lang="en-US" baseline="0" dirty="0" smtClean="0"/>
              <a:t> to this question for the case of joint action is also superficially similar in the answer we gave in the case of ordinary, individual action.</a:t>
            </a:r>
          </a:p>
          <a:p>
            <a:endParaRPr lang="en-US" baseline="0" dirty="0" smtClean="0"/>
          </a:p>
          <a:p>
            <a:r>
              <a:rPr lang="en-US" baseline="0" dirty="0" smtClean="0"/>
              <a:t>A shared intention is what relates purposive joint actions to the outcomes to which they are directed.</a:t>
            </a:r>
          </a:p>
          <a:p>
            <a:r>
              <a:rPr lang="en-US" baseline="0" dirty="0" smtClean="0"/>
              <a:t>For the shared intention</a:t>
            </a:r>
          </a:p>
          <a:p>
            <a:r>
              <a:rPr lang="en-US" baseline="0" dirty="0" smtClean="0"/>
              <a:t>(1) involves a representation, on the part of each agent, of an outcome</a:t>
            </a:r>
          </a:p>
          <a:p>
            <a:r>
              <a:rPr lang="en-US" baseline="0" dirty="0" smtClean="0"/>
              <a:t>(2) coordinates the several agents’ activities</a:t>
            </a:r>
          </a:p>
          <a:p>
            <a:r>
              <a:rPr lang="en-US" baseline="0" dirty="0" smtClean="0"/>
              <a:t>and </a:t>
            </a:r>
          </a:p>
          <a:p>
            <a:r>
              <a:rPr lang="en-US" baseline="0" dirty="0" smtClean="0"/>
              <a:t>(3) coordinates the several agents’ activities in such a that would normally facilitate the occurrence of the represented outcome.</a:t>
            </a:r>
          </a:p>
          <a:p>
            <a:endParaRPr lang="en-US" baseline="0" dirty="0" smtClean="0"/>
          </a:p>
          <a:p>
            <a:r>
              <a:rPr lang="en-US" baseline="0" dirty="0" smtClean="0"/>
              <a:t>It is in this sense that a shared intention can ground the purposiveness of a joint action.</a:t>
            </a:r>
          </a:p>
          <a:p>
            <a:endParaRPr lang="en-US" baseline="0" dirty="0" smtClean="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17</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r>
              <a:rPr lang="en-US" dirty="0" smtClean="0"/>
              <a:t>But what we saw</a:t>
            </a:r>
            <a:r>
              <a:rPr lang="en-US" baseline="0" dirty="0" smtClean="0"/>
              <a:t> earlier, what the research by </a:t>
            </a:r>
            <a:r>
              <a:rPr lang="en-US" baseline="0" dirty="0" err="1" smtClean="0"/>
              <a:t>Kourtis</a:t>
            </a:r>
            <a:r>
              <a:rPr lang="en-US" baseline="0" dirty="0" smtClean="0"/>
              <a:t> et al and others indicates, is that social motor representation can play a similar role to joint action.</a:t>
            </a:r>
          </a:p>
          <a:p>
            <a:endParaRPr lang="en-US" baseline="0" dirty="0" smtClean="0"/>
          </a:p>
          <a:p>
            <a:r>
              <a:rPr lang="en-US" baseline="0" dirty="0" smtClean="0"/>
              <a:t>Return to the example of a two agents moving an object in a way that involves passing it between them.</a:t>
            </a:r>
          </a:p>
          <a:p>
            <a:r>
              <a:rPr lang="en-US" baseline="0" dirty="0" smtClean="0"/>
              <a:t>the motor representation</a:t>
            </a:r>
          </a:p>
          <a:p>
            <a:r>
              <a:rPr lang="en-US" baseline="0" dirty="0" smtClean="0"/>
              <a:t>(1) involves a representation, on the part of each agent, of an outcome</a:t>
            </a:r>
          </a:p>
          <a:p>
            <a:r>
              <a:rPr lang="en-US" baseline="0" dirty="0" smtClean="0"/>
              <a:t>In this case the outcome is the whole movement of the object</a:t>
            </a:r>
          </a:p>
          <a:p>
            <a:r>
              <a:rPr lang="en-US" baseline="0" dirty="0" smtClean="0"/>
              <a:t>(2) coordinates the several agents’ activities</a:t>
            </a:r>
          </a:p>
          <a:p>
            <a:r>
              <a:rPr lang="en-US" baseline="0" dirty="0" smtClean="0"/>
              <a:t>and </a:t>
            </a:r>
          </a:p>
          <a:p>
            <a:r>
              <a:rPr lang="en-US" baseline="0" dirty="0" smtClean="0"/>
              <a:t>(3) coordinates the several agents’ activities in such a that would normally facilitate the occurrence of the represented outcome.</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US" baseline="0" dirty="0" smtClean="0"/>
              <a:t>Because each agent represents the whole movement and plans all of its implementation irrespective of which parts she will actually perform, each agent plans the action in a way that should coordinate with the other agent’s plans providing they use similar planning procedures</a:t>
            </a:r>
          </a:p>
          <a:p>
            <a:endParaRPr lang="en-US" baseline="0" dirty="0" smtClean="0"/>
          </a:p>
          <a:p>
            <a:r>
              <a:rPr lang="en-US" baseline="0" dirty="0" smtClean="0"/>
              <a:t>[*What I’m saying here, in effect, is that both shared intention and social motor representation can yield a COLLECTIVE GOAL]</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18</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US" dirty="0" smtClean="0"/>
              <a:t>The notion of a distributive goal is already sufficient</a:t>
            </a:r>
            <a:r>
              <a:rPr lang="en-US" baseline="0" dirty="0" smtClean="0"/>
              <a:t> to deal with the contrast cases ... looks like we’re making real progress</a:t>
            </a:r>
            <a:endParaRPr lang="en-US" dirty="0" smtClean="0"/>
          </a:p>
          <a:p>
            <a:endParaRPr lang="en-US" dirty="0"/>
          </a:p>
        </p:txBody>
      </p:sp>
      <p:sp>
        <p:nvSpPr>
          <p:cNvPr id="4" name="Slide Number Placeholder 3"/>
          <p:cNvSpPr>
            <a:spLocks noGrp="1"/>
          </p:cNvSpPr>
          <p:nvPr>
            <p:ph type="sldNum" idx="10"/>
          </p:nvPr>
        </p:nvSpPr>
        <p:spPr/>
        <p:txBody>
          <a:bodyPr/>
          <a:lstStyle/>
          <a:p>
            <a:fld id="{24688D03-F045-B643-BD3A-F95C8B91471A}" type="slidenum">
              <a:rPr lang="en-GB" smtClean="0"/>
              <a:pPr/>
              <a:t>19</a:t>
            </a:fld>
            <a:endParaRPr lang="en-GB"/>
          </a:p>
        </p:txBody>
      </p:sp>
    </p:spTree>
    <p:extLst>
      <p:ext uri="{BB962C8B-B14F-4D97-AF65-F5344CB8AC3E}">
        <p14:creationId xmlns:p14="http://schemas.microsoft.com/office/powerpoint/2010/main" val="38364384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20</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r>
              <a:rPr lang="en-US" dirty="0" smtClean="0"/>
              <a:t>... but there’s</a:t>
            </a:r>
            <a:r>
              <a:rPr lang="en-US" baseline="0" dirty="0" smtClean="0"/>
              <a:t> a problem ...</a:t>
            </a:r>
            <a:endParaRPr 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21</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r>
              <a:rPr lang="en-US" dirty="0" smtClean="0"/>
              <a:t>... but it’s much too broad!  (Nora &amp; Olive’s shooting Fred is a contrast</a:t>
            </a:r>
            <a:r>
              <a:rPr lang="en-US" baseline="0" dirty="0" smtClean="0"/>
              <a:t> case)</a:t>
            </a:r>
            <a:endParaRPr 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22</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r>
              <a:rPr lang="en-US" dirty="0" smtClean="0"/>
              <a:t>so</a:t>
            </a:r>
            <a:r>
              <a:rPr lang="en-US" baseline="0" dirty="0" smtClean="0"/>
              <a:t> we need to add to our list of contrast cases</a:t>
            </a:r>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fld id="{24688D03-F045-B643-BD3A-F95C8B91471A}" type="slidenum">
              <a:rPr lang="en-GB" smtClean="0"/>
              <a:pPr/>
              <a:t>2</a:t>
            </a:fld>
            <a:endParaRPr lang="en-GB"/>
          </a:p>
        </p:txBody>
      </p:sp>
    </p:spTree>
    <p:extLst>
      <p:ext uri="{BB962C8B-B14F-4D97-AF65-F5344CB8AC3E}">
        <p14:creationId xmlns:p14="http://schemas.microsoft.com/office/powerpoint/2010/main" val="38364384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23</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24</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27</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28</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r>
              <a:rPr lang="en-US" dirty="0" smtClean="0"/>
              <a:t>... collective</a:t>
            </a:r>
            <a:r>
              <a:rPr lang="en-US" baseline="0" dirty="0" smtClean="0"/>
              <a:t> goal doesn’t enable us to draw this distinction ...</a:t>
            </a:r>
            <a:endParaRPr lang="en-US"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29</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r>
              <a:rPr lang="en-US" dirty="0" smtClean="0"/>
              <a:t>... collective</a:t>
            </a:r>
            <a:r>
              <a:rPr lang="en-US" baseline="0" dirty="0" smtClean="0"/>
              <a:t> goal doesn’t enable us to draw this distinction ...</a:t>
            </a:r>
            <a:endParaRPr lang="en-US"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30</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US" baseline="0" dirty="0" smtClean="0"/>
              <a:t>I’m going to start from a premise which is rightly controversial: </a:t>
            </a:r>
            <a:r>
              <a:rPr lang="en-US" i="0" dirty="0" smtClean="0">
                <a:effectLst>
                  <a:glow rad="101600">
                    <a:srgbClr val="000000"/>
                  </a:glow>
                </a:effectLst>
              </a:rPr>
              <a:t>reciprocal agent-neutral motor representation enables joint action</a:t>
            </a:r>
          </a:p>
          <a:p>
            <a:endParaRPr lang="en-US" baseline="0" dirty="0" smtClean="0"/>
          </a:p>
          <a:p>
            <a:endParaRPr lang="en-US"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31</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US" baseline="0" dirty="0" smtClean="0"/>
              <a:t>I’m going to start from a premise which is rightly controversial: </a:t>
            </a:r>
            <a:r>
              <a:rPr lang="en-US" i="0" dirty="0" smtClean="0">
                <a:effectLst>
                  <a:glow rad="101600">
                    <a:srgbClr val="000000"/>
                  </a:glow>
                </a:effectLst>
              </a:rPr>
              <a:t>reciprocal agent-neutral motor representation enables joint action</a:t>
            </a:r>
          </a:p>
          <a:p>
            <a:endParaRPr lang="en-US" baseline="0" dirty="0" smtClean="0"/>
          </a:p>
          <a:p>
            <a:endParaRPr lang="en-US"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32</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US" baseline="0" dirty="0" smtClean="0"/>
              <a:t>I’m going to start from a premise which is rightly controversial: </a:t>
            </a:r>
            <a:r>
              <a:rPr lang="en-US" i="0" dirty="0" smtClean="0">
                <a:effectLst>
                  <a:glow rad="101600">
                    <a:srgbClr val="000000"/>
                  </a:glow>
                </a:effectLst>
              </a:rPr>
              <a:t>reciprocal agent-neutral motor representation enables joint action</a:t>
            </a:r>
          </a:p>
          <a:p>
            <a:endParaRPr lang="en-US" baseline="0" dirty="0" smtClean="0"/>
          </a:p>
          <a:p>
            <a:endParaRPr lang="en-US"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33</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US" baseline="0" dirty="0" smtClean="0"/>
              <a:t>I’m going to start from a premise which is rightly controversial: </a:t>
            </a:r>
            <a:r>
              <a:rPr lang="en-US" i="0" dirty="0" smtClean="0">
                <a:effectLst>
                  <a:glow rad="101600">
                    <a:srgbClr val="000000"/>
                  </a:glow>
                </a:effectLst>
              </a:rPr>
              <a:t>reciprocal agent-neutral motor representation enables joint action</a:t>
            </a:r>
          </a:p>
          <a:p>
            <a:endParaRPr lang="en-US" baseline="0" dirty="0" smtClean="0"/>
          </a:p>
          <a:p>
            <a:endParaRPr lang="en-US"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34</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US" baseline="0" dirty="0" smtClean="0"/>
              <a:t>I’m going to start from a premise which is rightly controversial: </a:t>
            </a:r>
            <a:r>
              <a:rPr lang="en-US" i="0" dirty="0" smtClean="0">
                <a:effectLst>
                  <a:glow rad="101600">
                    <a:srgbClr val="000000"/>
                  </a:glow>
                </a:effectLst>
              </a:rPr>
              <a:t>reciprocal agent-neutral motor representation enables joint action</a:t>
            </a:r>
          </a:p>
          <a:p>
            <a:endParaRPr lang="en-US" baseline="0" dirty="0" smtClean="0"/>
          </a:p>
          <a:p>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this is the argument ...</a:t>
            </a:r>
            <a:endParaRPr lang="en-US" dirty="0"/>
          </a:p>
        </p:txBody>
      </p:sp>
      <p:sp>
        <p:nvSpPr>
          <p:cNvPr id="4" name="Slide Number Placeholder 3"/>
          <p:cNvSpPr>
            <a:spLocks noGrp="1"/>
          </p:cNvSpPr>
          <p:nvPr>
            <p:ph type="sldNum" idx="10"/>
          </p:nvPr>
        </p:nvSpPr>
        <p:spPr/>
        <p:txBody>
          <a:bodyPr/>
          <a:lstStyle/>
          <a:p>
            <a:fld id="{24688D03-F045-B643-BD3A-F95C8B91471A}" type="slidenum">
              <a:rPr lang="en-GB" smtClean="0"/>
              <a:pPr/>
              <a:t>6</a:t>
            </a:fld>
            <a:endParaRPr lang="en-GB"/>
          </a:p>
        </p:txBody>
      </p:sp>
    </p:spTree>
    <p:extLst>
      <p:ext uri="{BB962C8B-B14F-4D97-AF65-F5344CB8AC3E}">
        <p14:creationId xmlns:p14="http://schemas.microsoft.com/office/powerpoint/2010/main" val="279999006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35</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US" baseline="0" dirty="0" smtClean="0"/>
              <a:t>I’m going to start from a premise which is rightly controversial: </a:t>
            </a:r>
            <a:r>
              <a:rPr lang="en-US" i="0" dirty="0" smtClean="0">
                <a:effectLst>
                  <a:glow rad="101600">
                    <a:srgbClr val="000000"/>
                  </a:glow>
                </a:effectLst>
              </a:rPr>
              <a:t>reciprocal agent-neutral motor representation enables joint action</a:t>
            </a:r>
          </a:p>
          <a:p>
            <a:endParaRPr lang="en-US" baseline="0" dirty="0" smtClean="0"/>
          </a:p>
          <a:p>
            <a:endParaRPr lang="en-US"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36</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US" baseline="0" dirty="0" smtClean="0"/>
              <a:t>I’m going to start from a premise which is rightly controversial: </a:t>
            </a:r>
            <a:r>
              <a:rPr lang="en-US" i="0" dirty="0" smtClean="0">
                <a:effectLst>
                  <a:glow rad="101600">
                    <a:srgbClr val="000000"/>
                  </a:glow>
                </a:effectLst>
              </a:rPr>
              <a:t>reciprocal agent-neutral motor representation enables joint action</a:t>
            </a:r>
          </a:p>
          <a:p>
            <a:endParaRPr lang="en-US" baseline="0" dirty="0" smtClean="0"/>
          </a:p>
          <a:p>
            <a:endParaRPr lang="en-US"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37</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US" baseline="0" dirty="0" smtClean="0"/>
              <a:t>I’m going to start from a premise which is rightly controversial: </a:t>
            </a:r>
            <a:r>
              <a:rPr lang="en-US" i="0" dirty="0" smtClean="0">
                <a:effectLst>
                  <a:glow rad="101600">
                    <a:srgbClr val="000000"/>
                  </a:glow>
                </a:effectLst>
              </a:rPr>
              <a:t>reciprocal agent-neutral motor representation enables joint action</a:t>
            </a:r>
          </a:p>
          <a:p>
            <a:endParaRPr lang="en-US" baseline="0" dirty="0" smtClean="0"/>
          </a:p>
          <a:p>
            <a:endParaRPr lang="en-US"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38</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baseline="0" dirty="0" smtClean="0"/>
          </a:p>
          <a:p>
            <a:r>
              <a:rPr lang="en-US" baseline="0" dirty="0" smtClean="0"/>
              <a:t>Let’s step back and consider an individual action.</a:t>
            </a:r>
          </a:p>
          <a:p>
            <a:r>
              <a:rPr lang="en-US" baseline="0" dirty="0" smtClean="0"/>
              <a:t>An agent moves a mug from one place to another, passing in from her left hand to her right hand half way [*demonstrate].</a:t>
            </a:r>
          </a:p>
          <a:p>
            <a:r>
              <a:rPr lang="en-US" baseline="0" dirty="0" smtClean="0"/>
              <a:t>It’s a familiar idea that motor representations for planning and monitoring action involve an hierarchical structure,</a:t>
            </a:r>
          </a:p>
          <a:p>
            <a:r>
              <a:rPr lang="en-US" baseline="0" dirty="0" smtClean="0"/>
              <a:t>where there is a relatively abstract representation of an outcome that is progressively filled in.</a:t>
            </a:r>
          </a:p>
          <a:p>
            <a:endParaRPr lang="en-US" baseline="0" dirty="0" smtClean="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39</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r>
              <a:rPr lang="en-US" dirty="0" smtClean="0"/>
              <a:t>So</a:t>
            </a:r>
            <a:r>
              <a:rPr lang="en-US" baseline="0" dirty="0" smtClean="0"/>
              <a:t> motor planning involves starting with relatively abstract representations of outcomes and filling in details ...</a:t>
            </a:r>
          </a:p>
          <a:p>
            <a:endParaRPr lang="en-US" baseline="0" dirty="0" smtClean="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40</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r>
              <a:rPr lang="en-US" dirty="0" smtClean="0"/>
              <a:t>And there is a need, even for a single agent, to synchronize actions</a:t>
            </a:r>
            <a:r>
              <a:rPr lang="en-US" baseline="0" dirty="0" smtClean="0"/>
              <a:t> in time and space; in this case because there’s an exchange between the two hands.</a:t>
            </a:r>
          </a:p>
          <a:p>
            <a:endParaRPr lang="en-US" baseline="0" dirty="0" smtClean="0"/>
          </a:p>
          <a:p>
            <a:r>
              <a:rPr lang="en-US" baseline="0" dirty="0" smtClean="0"/>
              <a:t>How is this relevant to the case of joint action?</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41</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r>
              <a:rPr lang="en-US" dirty="0" smtClean="0"/>
              <a:t>In joint action the</a:t>
            </a:r>
            <a:r>
              <a:rPr lang="en-US" baseline="0" dirty="0" smtClean="0"/>
              <a:t> agents have the same goal, to move the object from there to here.</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42</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r>
              <a:rPr lang="en-US" dirty="0" smtClean="0"/>
              <a:t>They</a:t>
            </a:r>
            <a:r>
              <a:rPr lang="en-US" baseline="0" dirty="0" smtClean="0"/>
              <a:t> also face a similar coordination problem, requiring a precisely timed swap</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43</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r>
              <a:rPr lang="en-US" dirty="0" smtClean="0"/>
              <a:t>And </a:t>
            </a:r>
            <a:r>
              <a:rPr lang="en-US" dirty="0" err="1" smtClean="0"/>
              <a:t>Koutis</a:t>
            </a:r>
            <a:r>
              <a:rPr lang="en-US" dirty="0" smtClean="0"/>
              <a:t> et </a:t>
            </a:r>
            <a:r>
              <a:rPr lang="en-US" dirty="0" err="1" smtClean="0"/>
              <a:t>al’s</a:t>
            </a:r>
            <a:r>
              <a:rPr lang="en-US" dirty="0" smtClean="0"/>
              <a:t> findings (and</a:t>
            </a:r>
            <a:r>
              <a:rPr lang="en-US" baseline="0" dirty="0" smtClean="0"/>
              <a:t> others’ findings) suggest that the same planning in involved in the joint action case, almost up to the actual muscle contractions.</a:t>
            </a:r>
          </a:p>
          <a:p>
            <a:r>
              <a:rPr lang="en-US" baseline="0" dirty="0" smtClean="0"/>
              <a:t>That is, in the joint action situation each agent plans both agents’ actions as if they were the actions of a single agent.</a:t>
            </a:r>
          </a:p>
          <a:p>
            <a:r>
              <a:rPr lang="en-US" baseline="0" dirty="0" smtClean="0"/>
              <a:t>This may be what enables them to coordinate so well : each is able to plan her own actions in a way that meshes with the other agent’s actions because each agent is planning (and monitoring) both their actions almost as if a single agent were going to execute the whole action.</a:t>
            </a:r>
          </a:p>
          <a:p>
            <a:r>
              <a:rPr lang="en-US" baseline="0" dirty="0" smtClean="0"/>
              <a:t>And of course this is exactly what we want for small-scale joint action---we want two or more agents to act as one.</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44</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r>
              <a:rPr lang="en-US" dirty="0" smtClean="0"/>
              <a:t>So what is the difference</a:t>
            </a:r>
            <a:r>
              <a:rPr lang="en-US" baseline="0" dirty="0" smtClean="0"/>
              <a:t> between the individual and the joint case?  From the point of view of motor representation, the primary difference may be that in joint action there is a need to inhibit execution of the parts of the action which are not one’s own.</a:t>
            </a:r>
          </a:p>
          <a:p>
            <a:endParaRPr lang="en-US" baseline="0" dirty="0" smtClean="0"/>
          </a:p>
          <a:p>
            <a:r>
              <a:rPr lang="en-US" baseline="0" dirty="0" smtClean="0"/>
              <a:t>Here then is the basic idea I take to be guiding </a:t>
            </a:r>
            <a:r>
              <a:rPr lang="en-US" baseline="0" dirty="0" err="1" smtClean="0"/>
              <a:t>Kourtis</a:t>
            </a:r>
            <a:r>
              <a:rPr lang="en-US" baseline="0" dirty="0" smtClean="0"/>
              <a:t> and others.</a:t>
            </a:r>
          </a:p>
          <a:p>
            <a:r>
              <a:rPr lang="en-US" baseline="0" dirty="0" smtClean="0"/>
              <a:t>The idea is that coordination is sometimes achieved by having each agent’s motor system plan all of their actions; </a:t>
            </a:r>
          </a:p>
          <a:p>
            <a:r>
              <a:rPr lang="en-US" baseline="0" dirty="0" smtClean="0"/>
              <a:t>given some assumptions, this could be a way of making it likely that each will execute their part in the joint action in a way that meshes with the way the other agents execute their parts.</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7</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45</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46</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r>
              <a:rPr lang="en-US" dirty="0" smtClean="0"/>
              <a:t>But what we saw</a:t>
            </a:r>
            <a:r>
              <a:rPr lang="en-US" baseline="0" dirty="0" smtClean="0"/>
              <a:t> earlier, what the research by </a:t>
            </a:r>
            <a:r>
              <a:rPr lang="en-US" baseline="0" dirty="0" err="1" smtClean="0"/>
              <a:t>Kourtis</a:t>
            </a:r>
            <a:r>
              <a:rPr lang="en-US" baseline="0" dirty="0" smtClean="0"/>
              <a:t> et al and others indicates, is that social motor representation can play a similar role to joint action.</a:t>
            </a:r>
          </a:p>
          <a:p>
            <a:endParaRPr lang="en-US" baseline="0" dirty="0" smtClean="0"/>
          </a:p>
          <a:p>
            <a:r>
              <a:rPr lang="en-US" baseline="0" dirty="0" smtClean="0"/>
              <a:t>Return to the example of a two agents moving an object in a way that involves passing it between them.</a:t>
            </a:r>
          </a:p>
          <a:p>
            <a:r>
              <a:rPr lang="en-US" baseline="0" dirty="0" smtClean="0"/>
              <a:t>the motor representation</a:t>
            </a:r>
          </a:p>
          <a:p>
            <a:r>
              <a:rPr lang="en-US" baseline="0" dirty="0" smtClean="0"/>
              <a:t>(1) involves a representation, on the part of each agent, of an outcome</a:t>
            </a:r>
          </a:p>
          <a:p>
            <a:r>
              <a:rPr lang="en-US" baseline="0" dirty="0" smtClean="0"/>
              <a:t>In this case the outcome is the whole movement of the object</a:t>
            </a:r>
          </a:p>
          <a:p>
            <a:r>
              <a:rPr lang="en-US" baseline="0" dirty="0" smtClean="0"/>
              <a:t>(2) coordinates the several agents’ activities</a:t>
            </a:r>
          </a:p>
          <a:p>
            <a:r>
              <a:rPr lang="en-US" baseline="0" dirty="0" smtClean="0"/>
              <a:t>and </a:t>
            </a:r>
          </a:p>
          <a:p>
            <a:r>
              <a:rPr lang="en-US" baseline="0" dirty="0" smtClean="0"/>
              <a:t>(3) coordinates the several agents’ activities in such a that would normally facilitate the occurrence of the represented outcome.</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US" baseline="0" dirty="0" smtClean="0"/>
              <a:t>Because each agent represents the whole movement and plans all of its implementation irrespective of which parts she will actually perform, each agent plans the action in a way that should coordinate with the other agent’s plans providing they use similar planning procedures</a:t>
            </a:r>
          </a:p>
          <a:p>
            <a:endParaRPr lang="en-US" baseline="0" dirty="0" smtClean="0"/>
          </a:p>
          <a:p>
            <a:r>
              <a:rPr lang="en-US" baseline="0" dirty="0" smtClean="0"/>
              <a:t>[*What I’m saying here, in effect, is that both shared intention and social motor representation can yield a COLLECTIVE GOAL]</a:t>
            </a: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49</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aseline="0" dirty="0" smtClean="0"/>
              <a:t>As background we first need a generic distinction between content and format. Imagine you are in an unfamiliar city and are trying to get to the central station. A stranger offers you two routes. Each route could be represented by a distinct line on a paper map. The difference between the two lines is a difference in content. Each of the routes could alternatively have been represented by a distinct series of instructions written on the same piece of paper; these cartographic and propositional representations differ in format. The format of a representation constrains its possible contents. For example, a representation with a cartographic format cannot represent what is represented by sentences such as `There could not be a mountain whose summit is inaccessible.'\footnote{ Note that the distinction between content and format is orthogonal to issues about representational medium. The maps in our illustration may be paper map or electronic maps, and the instructions may be spoken, signed or written. This difference is one of medium.} The distinction between content and format is necessary because, as our illustration shows, each can be varied independently of the other.</a:t>
            </a: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50</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aseline="0" dirty="0" smtClean="0"/>
              <a:t>As background we first need a generic distinction between content and format. Imagine you are in an unfamiliar city and are trying to get to the central station. A stranger offers you two routes. Each route could be represented by a distinct line on a paper map. The difference between the two lines is a difference in content. Each of the routes could alternatively have been represented by a distinct series of instructions written on the same piece of paper; these cartographic and propositional representations differ in format. The format of a representation constrains its possible contents. For example, a representation with a cartographic format cannot represent what is represented by sentences such as `There could not be a mountain whose summit is inaccessible.'\footnote{ Note that the distinction between content and format is orthogonal to issues about representational medium. The maps in our illustration may be paper map or electronic maps, and the instructions may be spoken, signed or written. This difference is one of medium.} The distinction between content and format is necessary because, as our illustration shows, each can be varied independently of the other.</a:t>
            </a: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51</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aseline="0" dirty="0" smtClean="0"/>
              <a:t>Format matters because only where two representations have the same format can they be straightforwardly inferentially integrated.</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baseline="0" dirty="0" smtClean="0"/>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aseline="0" dirty="0" smtClean="0"/>
              <a:t>To illustrate, let’s stay with representations of routes.  </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aseline="0" dirty="0" smtClean="0"/>
              <a:t>Suppose you are given some verbal instructions describing a route. You are then shown a representation of a route on a map and asked whether this is the same route that was verbally described. You are not allowed to find out by following the routes or by imagining following them. </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aseline="0" dirty="0" smtClean="0"/>
              <a:t>Special cases aside, answering the question will involve a process of translation because two distinct representational formats are involved, propositional and cartographic. It is not be enough that you could follow either representation of the route. You will also need to be able to translate from at least one representational format into at least one other format. </a:t>
            </a: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52</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endParaRPr lang="en-US" baseline="0" dirty="0" smtClean="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53</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endParaRPr lang="en-US" baseline="0" dirty="0" smtClean="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54</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endParaRPr lang="en-US" baseline="0" dirty="0" smtClean="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55</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endParaRPr lang="en-US" baseline="0" dirty="0" smtClean="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56</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endParaRPr lang="en-US" baseline="0" dirty="0"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8</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57</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endParaRPr lang="en-US" baseline="0" dirty="0" smtClean="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58</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baseline="0" dirty="0" smtClean="0"/>
              <a:t>interface problem arises in the individual case as well as the joint case, of course ...</a:t>
            </a: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59</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baseline="0" dirty="0" smtClean="0"/>
              <a:t>Think first about how we might solve it in the individual case</a:t>
            </a: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60</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aseline="0" dirty="0" smtClean="0"/>
              <a:t>There is a way to make the problem of comparison between representational formats trivial</a:t>
            </a: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61</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aseline="0" dirty="0" smtClean="0"/>
              <a:t>Suppose one representation involves a demonstrative that refers by deferring to another representation</a:t>
            </a: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62</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aseline="0" dirty="0" smtClean="0"/>
              <a:t>Then the comparison doesn’t require translation between formats after all.</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aseline="0" dirty="0" smtClean="0"/>
              <a:t>Maybe the same can be true for intentions and motor representations.</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aseline="0" dirty="0" smtClean="0"/>
              <a:t>Maybe intentions can involve demonstrative concepts which refer to actions by deferring to motor representations?</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baseline="0" dirty="0" smtClean="0"/>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aseline="0" dirty="0" smtClean="0"/>
              <a:t>[*cut:</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aseline="0" dirty="0" smtClean="0"/>
              <a:t>Set that aside, suppose it can be solved --- essentially because MR must give rise to experience of action.</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aseline="0" dirty="0" smtClean="0"/>
              <a:t>On this view, it is demonstrative deference to motor representation that connects intentions to bodily movements.</a:t>
            </a:r>
          </a:p>
          <a:p>
            <a:r>
              <a:rPr lang="en-US" sz="1200" kern="1200" dirty="0" smtClean="0">
                <a:solidFill>
                  <a:srgbClr val="000000"/>
                </a:solidFill>
                <a:latin typeface="Times New Roman" charset="0"/>
                <a:ea typeface="+mn-ea"/>
                <a:cs typeface="+mn-cs"/>
              </a:rPr>
              <a:t>Only by </a:t>
            </a:r>
            <a:r>
              <a:rPr lang="en-US" sz="1200" kern="1200" dirty="0" err="1" smtClean="0">
                <a:solidFill>
                  <a:srgbClr val="000000"/>
                </a:solidFill>
                <a:latin typeface="Times New Roman" charset="0"/>
                <a:ea typeface="+mn-ea"/>
                <a:cs typeface="+mn-cs"/>
              </a:rPr>
              <a:t>recognising</a:t>
            </a:r>
            <a:r>
              <a:rPr lang="en-US" sz="1200" kern="1200" dirty="0" smtClean="0">
                <a:solidFill>
                  <a:srgbClr val="000000"/>
                </a:solidFill>
                <a:latin typeface="Times New Roman" charset="0"/>
                <a:ea typeface="+mn-ea"/>
                <a:cs typeface="+mn-cs"/>
              </a:rPr>
              <a:t> how intentions interlock with motor representations can we hope to understand how our intentions ever make a difference to the world</a:t>
            </a:r>
            <a:r>
              <a:rPr lang="en-US" sz="1200" kern="1200" baseline="0" dirty="0" smtClean="0">
                <a:solidFill>
                  <a:srgbClr val="000000"/>
                </a:solidFill>
                <a:latin typeface="Times New Roman" charset="0"/>
                <a:ea typeface="+mn-ea"/>
                <a:cs typeface="+mn-cs"/>
              </a:rPr>
              <a:t> </a:t>
            </a:r>
            <a:r>
              <a:rPr lang="en-US" sz="1200" kern="1200" dirty="0" smtClean="0">
                <a:solidFill>
                  <a:srgbClr val="000000"/>
                </a:solidFill>
                <a:latin typeface="Times New Roman" charset="0"/>
                <a:ea typeface="+mn-ea"/>
                <a:cs typeface="+mn-cs"/>
              </a:rPr>
              <a:t>around us. </a:t>
            </a:r>
          </a:p>
          <a:p>
            <a:r>
              <a:rPr lang="en-US" sz="1200" kern="1200" dirty="0" smtClean="0">
                <a:solidFill>
                  <a:srgbClr val="000000"/>
                </a:solidFill>
                <a:latin typeface="Times New Roman" charset="0"/>
                <a:ea typeface="+mn-ea"/>
                <a:cs typeface="+mn-cs"/>
              </a:rPr>
              <a:t>On this view experience of action plays a novel role. </a:t>
            </a:r>
          </a:p>
          <a:p>
            <a:r>
              <a:rPr lang="en-US" sz="1200" kern="1200" dirty="0" smtClean="0">
                <a:solidFill>
                  <a:srgbClr val="000000"/>
                </a:solidFill>
                <a:latin typeface="Times New Roman" charset="0"/>
                <a:ea typeface="+mn-ea"/>
                <a:cs typeface="+mn-cs"/>
              </a:rPr>
              <a:t>Action experiences in which motor representations feature, such as those associated with motor imagery and those associated with really acting, are arguably necessary for there to be concepts which are constituents of intentions and refer to actions by deferring to motor representations. </a:t>
            </a:r>
          </a:p>
          <a:p>
            <a:r>
              <a:rPr lang="en-US" sz="1200" kern="1200" dirty="0" smtClean="0">
                <a:solidFill>
                  <a:srgbClr val="000000"/>
                </a:solidFill>
                <a:latin typeface="Times New Roman" charset="0"/>
                <a:ea typeface="+mn-ea"/>
                <a:cs typeface="+mn-cs"/>
              </a:rPr>
              <a:t>But if, as we conjecture, such deference is necessary for intentions to properly and reliably result in bodily movements, it may turn out that intentionally acting in the world de- pends on action experiences featuring motor representation. </a:t>
            </a:r>
          </a:p>
          <a:p>
            <a:r>
              <a:rPr lang="en-US" sz="1200" kern="1200" dirty="0" smtClean="0">
                <a:solidFill>
                  <a:srgbClr val="000000"/>
                </a:solidFill>
                <a:latin typeface="Times New Roman" charset="0"/>
                <a:ea typeface="+mn-ea"/>
                <a:cs typeface="+mn-cs"/>
              </a:rPr>
              <a:t>Much as on some views thought about objects depends on perceptual experience (e.g. Campbell 2002), so also intending actions may depend on motor experience.</a:t>
            </a:r>
            <a:endParaRPr lang="en-US" baseline="0" dirty="0" smtClean="0"/>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baseline="0" dirty="0" smtClean="0"/>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63</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aseline="0" dirty="0" smtClean="0"/>
              <a:t>But we can’t point to motor representations like we can point to maps!</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aseline="0" dirty="0" smtClean="0"/>
              <a:t>What we need for reference by deference to a motor representation is experience of motor action.</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aseline="0" dirty="0" smtClean="0"/>
              <a:t>And if you think about motor imagination it seems quite plausible that we do have such experiences.</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aseline="0" dirty="0" smtClean="0"/>
              <a:t>So here’s the thought:</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aseline="0" dirty="0" smtClean="0"/>
              <a:t>There are no direct inferential connections between intentions and motor representations.</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aseline="0" dirty="0" smtClean="0"/>
              <a:t>Harmony is ensured by the fact that where an intention involves a bodily movement, either executing that intention involves forming a further intention or else the intention involves a demonstrative that refers to an action by deferring to a motor representation.</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aseline="0" dirty="0" smtClean="0"/>
              <a:t>So what connects intentions to motor representations---what connects the reflective to the pre-reflective---is the use of demonstratives, and this depends on experience of motor action.</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sz="1200" kern="1200" dirty="0" smtClean="0">
              <a:solidFill>
                <a:srgbClr val="000000"/>
              </a:solidFill>
              <a:latin typeface="Times New Roman" charset="0"/>
              <a:ea typeface="+mn-ea"/>
              <a:cs typeface="+mn-cs"/>
            </a:endParaRPr>
          </a:p>
          <a:p>
            <a:r>
              <a:rPr lang="en-US" sz="1200" kern="1200" dirty="0" smtClean="0">
                <a:solidFill>
                  <a:srgbClr val="000000"/>
                </a:solidFill>
                <a:latin typeface="Times New Roman" charset="0"/>
                <a:ea typeface="+mn-ea"/>
                <a:cs typeface="+mn-cs"/>
              </a:rPr>
              <a:t>Much as on some views all thought about objects ultimately</a:t>
            </a:r>
            <a:r>
              <a:rPr lang="en-US" sz="1200" kern="1200" baseline="0" dirty="0" smtClean="0">
                <a:solidFill>
                  <a:srgbClr val="000000"/>
                </a:solidFill>
                <a:latin typeface="Times New Roman" charset="0"/>
                <a:ea typeface="+mn-ea"/>
                <a:cs typeface="+mn-cs"/>
              </a:rPr>
              <a:t> </a:t>
            </a:r>
            <a:r>
              <a:rPr lang="en-US" sz="1200" kern="1200" dirty="0" smtClean="0">
                <a:solidFill>
                  <a:srgbClr val="000000"/>
                </a:solidFill>
                <a:latin typeface="Times New Roman" charset="0"/>
                <a:ea typeface="+mn-ea"/>
                <a:cs typeface="+mn-cs"/>
              </a:rPr>
              <a:t>depends on perceptual experience (e.g. Campbell 2002), so also intending bodily actions may ultimately depend on motor experience.</a:t>
            </a:r>
          </a:p>
          <a:p>
            <a:r>
              <a:rPr lang="en-US" sz="1200" kern="1200" baseline="0" dirty="0" smtClean="0">
                <a:solidFill>
                  <a:srgbClr val="000000"/>
                </a:solidFill>
                <a:latin typeface="Times New Roman" charset="0"/>
                <a:ea typeface="+mn-ea"/>
                <a:cs typeface="+mn-cs"/>
              </a:rPr>
              <a:t>Experience anchors the reflective in the pre-reflective.</a:t>
            </a:r>
            <a:endParaRPr lang="en-US" baseline="0" dirty="0" smtClean="0"/>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baseline="0" dirty="0" smtClean="0"/>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64</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baseline="0" dirty="0" smtClean="0"/>
              <a:t>This might work for the individual case.  But does it also work for the joint case?</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endParaRPr lang="en-US" baseline="0" dirty="0" smtClean="0"/>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65</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baseline="0" dirty="0" smtClean="0"/>
              <a:t>Formally I think there’s no problem at all with the idea that shared intentions involve demonstrative reference to actions by deferring to component representations of social motor representations.</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baseline="0" dirty="0" smtClean="0"/>
              <a:t>But for this to work, the component representations of social motor representations and the actions they cause have to be experienced in some way.</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baseline="0" dirty="0" smtClean="0"/>
              <a:t>I’m not at all sure if this is right; to be honest I’ve only just started thinking about it.</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baseline="0" dirty="0" smtClean="0"/>
              <a:t>But it is an intriguing idea that there we can experience actions which are not entirely our own, and it might just be true that these experiences, by enabling demonstrative reference, are what connect shared intentions with social motor representations.</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endParaRPr lang="en-US" baseline="0" dirty="0" smtClean="0"/>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baseline="0" dirty="0" smtClean="0"/>
              <a:t>Here’s the beautiful thing.  </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baseline="0" dirty="0" smtClean="0"/>
              <a:t>Social motor representations are just structures of ordinary motor representations.</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baseline="0" dirty="0" smtClean="0"/>
              <a:t>There’s no social magic here, no mystical ingredient needed to glue joint actions together.</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baseline="0" dirty="0" smtClean="0"/>
              <a:t>If we suppose, similarly, that shared intentions are structures of ordinary intentions and knowledge states</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baseline="0" dirty="0" smtClean="0"/>
              <a:t>then it seems to me that the solving the interface problem for the individual case already provides a solution to the joint case as well.</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baseline="0" dirty="0" smtClean="0"/>
              <a:t>So recognizing social motor representations as grounding the purposiveness of some joint actions does create an interface problem; but as far as I can tell, it doesn’t create a problem distinct from the problem that we already have by recognizing that motor representations ground the purposiveness of actions more generally.</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baseline="0" dirty="0" smtClean="0"/>
              <a:t>There is a problem here, I think, but it isn’t specifically about either joint or individual action.</a:t>
            </a: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66</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baseline="0" dirty="0" smtClean="0"/>
              <a:t>Formally I think there’s no problem at all with the idea that shared intentions involve demonstrative reference to actions by deferring to component representations of social motor representations.</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baseline="0" dirty="0" smtClean="0"/>
              <a:t>But for this to work, the component representations of social motor representations and the actions they cause have to be experienced in some way.</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baseline="0" dirty="0" smtClean="0"/>
              <a:t>I’m not at all sure if this is right; to be honest I’ve only just started thinking about it.</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baseline="0" dirty="0" smtClean="0"/>
              <a:t>But it is an intriguing idea that there we can experience actions which are not entirely our own, and it might just be true that these experiences, by enabling demonstrative reference, are what connect shared intentions with social motor representations.</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endParaRPr lang="en-US" baseline="0" dirty="0" smtClean="0"/>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baseline="0" dirty="0" smtClean="0"/>
              <a:t>Here’s the beautiful thing.  </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baseline="0" dirty="0" smtClean="0"/>
              <a:t>Social motor representations are just structures of ordinary motor representations.</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baseline="0" dirty="0" smtClean="0"/>
              <a:t>There’s no social magic here, no mystical ingredient needed to glue joint actions together.</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baseline="0" dirty="0" smtClean="0"/>
              <a:t>If we suppose, similarly, that shared intentions are structures of ordinary intentions and knowledge states</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baseline="0" dirty="0" smtClean="0"/>
              <a:t>then it seems to me that the solving the interface problem for the individual case already provides a solution to the joint case as well.</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baseline="0" dirty="0" smtClean="0"/>
              <a:t>So recognizing social motor representations as grounding the purposiveness of some joint actions does create an interface problem; but as far as I can tell, it doesn’t create a problem distinct from the problem that we already have by recognizing that motor representations ground the purposiveness of actions more generally.</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baseline="0" dirty="0" smtClean="0"/>
              <a:t>There is a problem here, I think, but it isn’t specifically about either joint or individual action.</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9</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r>
              <a:rPr lang="en-US" dirty="0" smtClean="0"/>
              <a:t>what’s missing?  Directedness</a:t>
            </a:r>
            <a:r>
              <a:rPr lang="en-US" baseline="0" dirty="0" smtClean="0"/>
              <a:t> of the joint action to a goal</a:t>
            </a:r>
            <a:endParaRPr lang="en-US" dirty="0"/>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idx="10"/>
          </p:nvPr>
        </p:nvSpPr>
        <p:spPr/>
        <p:txBody>
          <a:bodyPr/>
          <a:lstStyle/>
          <a:p>
            <a:fld id="{A65616D7-3C10-467E-9F0E-4A73EDA13EAD}" type="slidenum">
              <a:rPr lang="en-GB" smtClean="0"/>
              <a:pPr/>
              <a:t>76</a:t>
            </a:fld>
            <a:endParaRPr lang="en-GB" dirty="0"/>
          </a:p>
        </p:txBody>
      </p:sp>
    </p:spTree>
    <p:extLst>
      <p:ext uri="{BB962C8B-B14F-4D97-AF65-F5344CB8AC3E}">
        <p14:creationId xmlns:p14="http://schemas.microsoft.com/office/powerpoint/2010/main" val="138361778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104</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r>
              <a:rPr lang="en-US" dirty="0" smtClean="0"/>
              <a:t>Let me try another way of presenting the same idea.</a:t>
            </a:r>
          </a:p>
          <a:p>
            <a:r>
              <a:rPr lang="en-US" dirty="0" smtClean="0"/>
              <a:t>Here are Michael</a:t>
            </a:r>
            <a:r>
              <a:rPr lang="en-US" baseline="0" dirty="0" smtClean="0"/>
              <a:t> Bratman’s sufficient conditions for shared intention.</a:t>
            </a:r>
          </a:p>
          <a:p>
            <a:r>
              <a:rPr lang="en-US" baseline="0" dirty="0" smtClean="0"/>
              <a:t>I want to suggest that social motor representation provides a parallel</a:t>
            </a: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105</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r>
              <a:rPr lang="en-US" dirty="0" smtClean="0"/>
              <a:t>There is a direct parallel with the first condition: in the case of motor</a:t>
            </a:r>
            <a:r>
              <a:rPr lang="en-US" baseline="0" dirty="0" smtClean="0"/>
              <a:t> representation, each agent represents the outcome (e.g. the movement of the object).</a:t>
            </a:r>
          </a:p>
          <a:p>
            <a:r>
              <a:rPr lang="en-US" baseline="0" dirty="0" smtClean="0"/>
              <a:t>The key claim here is that some motor representations (</a:t>
            </a:r>
            <a:r>
              <a:rPr lang="en-US" baseline="0" dirty="0" err="1" smtClean="0"/>
              <a:t>i</a:t>
            </a:r>
            <a:r>
              <a:rPr lang="en-US" baseline="0" dirty="0" smtClean="0"/>
              <a:t>) represent outcomes, and (ii) represent the outcomes of actions not all of whose components will be executed by the agent whose motor representation it is.</a:t>
            </a: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106</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r>
              <a:rPr lang="en-US" dirty="0" smtClean="0"/>
              <a:t>Here there</a:t>
            </a:r>
            <a:r>
              <a:rPr lang="en-US" baseline="0" dirty="0" smtClean="0"/>
              <a:t> is clearly no \</a:t>
            </a:r>
            <a:r>
              <a:rPr lang="en-US" baseline="0" dirty="0" err="1" smtClean="0"/>
              <a:t>emph</a:t>
            </a:r>
            <a:r>
              <a:rPr lang="en-US" baseline="0" dirty="0" smtClean="0"/>
              <a:t>{direct} parallel. </a:t>
            </a:r>
          </a:p>
          <a:p>
            <a:r>
              <a:rPr lang="en-US" baseline="0" dirty="0" smtClean="0"/>
              <a:t>I don’t think motor representations can represent motor representations in the way that intentions can represent intentions.</a:t>
            </a:r>
          </a:p>
          <a:p>
            <a:r>
              <a:rPr lang="en-US" baseline="0" dirty="0" smtClean="0"/>
              <a:t>But I do think there is a parallel of sorts.</a:t>
            </a:r>
          </a:p>
          <a:p>
            <a:r>
              <a:rPr lang="en-US" baseline="0" dirty="0" smtClean="0"/>
              <a:t>Each agent’s having a motor representation of the distributed goal of their action does ensure meshing of </a:t>
            </a:r>
            <a:r>
              <a:rPr lang="en-US" baseline="0" dirty="0" err="1" smtClean="0"/>
              <a:t>subplans</a:t>
            </a:r>
            <a:r>
              <a:rPr lang="en-US" baseline="0" dirty="0" smtClean="0"/>
              <a:t>.</a:t>
            </a:r>
          </a:p>
          <a:p>
            <a:r>
              <a:rPr lang="en-US" baseline="0" dirty="0" smtClean="0"/>
              <a:t>What ensures this meshing is not the fact that each agent represents the others’ plans.</a:t>
            </a:r>
          </a:p>
          <a:p>
            <a:r>
              <a:rPr lang="en-US" baseline="0" dirty="0" smtClean="0"/>
              <a:t>Rather in the case where joint actions is grounded in social motor representation, what ensures meshing of </a:t>
            </a:r>
            <a:r>
              <a:rPr lang="en-US" baseline="0" dirty="0" err="1" smtClean="0"/>
              <a:t>subplans</a:t>
            </a:r>
            <a:r>
              <a:rPr lang="en-US" baseline="0" dirty="0" smtClean="0"/>
              <a:t> is two facts (</a:t>
            </a:r>
            <a:r>
              <a:rPr lang="en-US" baseline="0" dirty="0" err="1" smtClean="0"/>
              <a:t>i</a:t>
            </a:r>
            <a:r>
              <a:rPr lang="en-US" baseline="0" dirty="0" smtClean="0"/>
              <a:t>) each agent plans all of the agents’ actions, and (ii) the agents rely on similar planning strategies (planning strategies that are sufficiently similar to ensure meshing </a:t>
            </a:r>
            <a:r>
              <a:rPr lang="en-US" baseline="0" dirty="0" err="1" smtClean="0"/>
              <a:t>subplans</a:t>
            </a:r>
            <a:r>
              <a:rPr lang="en-US" baseline="0" dirty="0" smtClean="0"/>
              <a:t>).</a:t>
            </a: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107</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r>
              <a:rPr lang="en-US" baseline="0" dirty="0" smtClean="0"/>
              <a:t>I’m less sure about a parallel to the common knowledge condition.</a:t>
            </a:r>
          </a:p>
          <a:p>
            <a:r>
              <a:rPr lang="en-US" baseline="0" dirty="0" smtClean="0"/>
              <a:t>As I see things, the justification for supposing that shared intention involves common knowledge concerns a normative link between intention and reasons.</a:t>
            </a:r>
          </a:p>
          <a:p>
            <a:r>
              <a:rPr lang="en-US" baseline="0" dirty="0" smtClean="0"/>
              <a:t>In acting on intentions, one should be acting for reasons.</a:t>
            </a:r>
          </a:p>
          <a:p>
            <a:r>
              <a:rPr lang="en-US" baseline="0" dirty="0" smtClean="0"/>
              <a:t>And a consideration can only be among your reasons if you know that consideration.</a:t>
            </a:r>
          </a:p>
          <a:p>
            <a:r>
              <a:rPr lang="en-US" baseline="0" dirty="0" smtClean="0"/>
              <a:t>So I think the need for common knowledge arises from the need to explain how another person’s intentions could be among your reasons for acting.</a:t>
            </a:r>
          </a:p>
          <a:p>
            <a:r>
              <a:rPr lang="en-US" baseline="0" dirty="0" smtClean="0"/>
              <a:t>I don’t think this need arises in the case of motor representation because it seems to me that the sort of planning of which motor representation is an element does not involve acting for reasons in the same sense.  </a:t>
            </a:r>
          </a:p>
          <a:p>
            <a:r>
              <a:rPr lang="en-US" baseline="0" dirty="0" smtClean="0"/>
              <a:t>(In motor action, there are reasons why we do things (of course!) but these are not  reasons for which we act.)</a:t>
            </a:r>
          </a:p>
          <a:p>
            <a:r>
              <a:rPr lang="en-US" baseline="0" dirty="0" smtClean="0"/>
              <a:t>What motor joint action requires is not that your motor plans provide reasons for mine.</a:t>
            </a:r>
          </a:p>
          <a:p>
            <a:r>
              <a:rPr lang="en-US" baseline="0" dirty="0" smtClean="0"/>
              <a:t>There just has to be a good chance that this is true relative to the costs and benefits of joint action and the alternatives to joint action.</a:t>
            </a:r>
          </a:p>
          <a:p>
            <a:r>
              <a:rPr lang="en-US" baseline="0" dirty="0" smtClean="0"/>
              <a:t>So I think that instead of common *knowledge*, in the case of social motor representation there is a common *background* of dispositions, habits and expectations.</a:t>
            </a:r>
          </a:p>
          <a:p>
            <a:endParaRPr lang="en-US" baseline="0" dirty="0" smtClean="0"/>
          </a:p>
          <a:p>
            <a:r>
              <a:rPr lang="en-US" baseline="0" dirty="0" smtClean="0"/>
              <a:t>[***CUT but one thing that might do the work of common knowledge is a custom or habit </a:t>
            </a:r>
          </a:p>
          <a:p>
            <a:r>
              <a:rPr lang="en-US" baseline="0" dirty="0" smtClean="0"/>
              <a:t>that would allow the agents, in their particular social context, to rely on each other’s cooperation.</a:t>
            </a:r>
          </a:p>
          <a:p>
            <a:r>
              <a:rPr lang="en-US" baseline="0" dirty="0" smtClean="0"/>
              <a:t>In some countries this sort of thing works on public transport; </a:t>
            </a:r>
          </a:p>
          <a:p>
            <a:r>
              <a:rPr lang="en-US" baseline="0" dirty="0" smtClean="0"/>
              <a:t>it is reasonable to take for granted that, if you are obviously struggling with a pram or suitcase, then someone nearby will help.]</a:t>
            </a:r>
          </a:p>
          <a:p>
            <a:endParaRPr lang="en-US" baseline="0" dirty="0" smtClean="0"/>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108</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r>
              <a:rPr lang="en-US" baseline="0" dirty="0" smtClean="0"/>
              <a:t>If this is right, if social motor representations play a role analogous to the structure of intentions and knowledge which Bratman identifies as sufficient for shared intention, then this is another reason to think that motor representations can ground the purposiveness of joint action.</a:t>
            </a: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110</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r>
              <a:rPr lang="en-US" dirty="0" smtClean="0"/>
              <a:t>The same question</a:t>
            </a:r>
            <a:r>
              <a:rPr lang="en-US" baseline="0" dirty="0" smtClean="0"/>
              <a:t> we asked about ordinary, individual action also arises for joint action.</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US" i="0" dirty="0" smtClean="0"/>
              <a:t>What is the relation between a purposive joint action and the outcome or outcomes to which it is directed?</a:t>
            </a:r>
          </a:p>
          <a:p>
            <a:endParaRPr lang="en-US" baseline="0" dirty="0" smtClean="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10</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r>
              <a:rPr lang="en-US" dirty="0" smtClean="0"/>
              <a:t>Need to think</a:t>
            </a:r>
            <a:r>
              <a:rPr lang="en-US" baseline="0" dirty="0" smtClean="0"/>
              <a:t> about goal-directedness</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11</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r>
              <a:rPr lang="en-US" dirty="0" smtClean="0"/>
              <a:t>The same question</a:t>
            </a:r>
            <a:r>
              <a:rPr lang="en-US" baseline="0" dirty="0" smtClean="0"/>
              <a:t> we asked about ordinary, individual action also arises for joint action.</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US" i="0" dirty="0" smtClean="0"/>
              <a:t>What is the relation between a purposive joint action and the outcome or outcomes to which it is directed?</a:t>
            </a:r>
          </a:p>
          <a:p>
            <a:endParaRPr lang="en-US" baseline="0" dirty="0" smtClean="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12</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r>
              <a:rPr lang="en-US" dirty="0" smtClean="0"/>
              <a:t>And again the question has two aspects</a:t>
            </a:r>
            <a:r>
              <a:rPr lang="en-US" baseline="0" dirty="0" smtClean="0"/>
              <a:t>.</a:t>
            </a:r>
          </a:p>
          <a:p>
            <a:r>
              <a:rPr lang="en-US" baseline="0" dirty="0" smtClean="0"/>
              <a:t>What singles out the outcome or outcomes to which a purposive joint action is directed?</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7"/>
            <a:ext cx="7772400" cy="1470025"/>
          </a:xfrm>
        </p:spPr>
        <p:txBody>
          <a:bodyPr/>
          <a:lstStyle/>
          <a:p>
            <a:r>
              <a:rPr lang="en-GB"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GB" smtClean="0"/>
              <a:t>Click to edit Master subtitle style</a:t>
            </a:r>
            <a:endParaRPr lang="en-US"/>
          </a:p>
        </p:txBody>
      </p:sp>
      <p:sp>
        <p:nvSpPr>
          <p:cNvPr id="4" name="Slide Number Placeholder 3"/>
          <p:cNvSpPr>
            <a:spLocks noGrp="1"/>
          </p:cNvSpPr>
          <p:nvPr>
            <p:ph type="sldNum" idx="10"/>
          </p:nvPr>
        </p:nvSpPr>
        <p:spPr/>
        <p:txBody>
          <a:bodyPr/>
          <a:lstStyle>
            <a:lvl1pPr>
              <a:defRPr smtClean="0"/>
            </a:lvl1pPr>
          </a:lstStyle>
          <a:p>
            <a:fld id="{9C96DDB7-5383-CA45-AD3D-5196D0FCCB9A}" type="slidenum">
              <a:rPr lang="en-GB"/>
              <a:pPr/>
              <a:t>‹#›</a:t>
            </a:fld>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Slide Number Placeholder 3"/>
          <p:cNvSpPr>
            <a:spLocks noGrp="1"/>
          </p:cNvSpPr>
          <p:nvPr>
            <p:ph type="sldNum" idx="10"/>
          </p:nvPr>
        </p:nvSpPr>
        <p:spPr/>
        <p:txBody>
          <a:bodyPr/>
          <a:lstStyle>
            <a:lvl1pPr>
              <a:defRPr smtClean="0"/>
            </a:lvl1pPr>
          </a:lstStyle>
          <a:p>
            <a:fld id="{E2727F65-CFBD-7B43-9322-F698D8F3C317}" type="slidenum">
              <a:rPr lang="en-GB"/>
              <a:pPr/>
              <a:t>‹#›</a:t>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1" y="274640"/>
            <a:ext cx="2055813" cy="5849937"/>
          </a:xfrm>
        </p:spPr>
        <p:txBody>
          <a:bodyPr vert="eaVert"/>
          <a:lstStyle/>
          <a:p>
            <a:r>
              <a:rPr lang="en-GB" smtClean="0"/>
              <a:t>Click to edit Master title style</a:t>
            </a:r>
            <a:endParaRPr lang="en-US"/>
          </a:p>
        </p:txBody>
      </p:sp>
      <p:sp>
        <p:nvSpPr>
          <p:cNvPr id="3" name="Vertical Text Placeholder 2"/>
          <p:cNvSpPr>
            <a:spLocks noGrp="1"/>
          </p:cNvSpPr>
          <p:nvPr>
            <p:ph type="body" orient="vert" idx="1"/>
          </p:nvPr>
        </p:nvSpPr>
        <p:spPr>
          <a:xfrm>
            <a:off x="457200" y="274640"/>
            <a:ext cx="6019800" cy="5849937"/>
          </a:xfrm>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Slide Number Placeholder 3"/>
          <p:cNvSpPr>
            <a:spLocks noGrp="1"/>
          </p:cNvSpPr>
          <p:nvPr>
            <p:ph type="sldNum" idx="10"/>
          </p:nvPr>
        </p:nvSpPr>
        <p:spPr/>
        <p:txBody>
          <a:bodyPr/>
          <a:lstStyle>
            <a:lvl1pPr>
              <a:defRPr smtClean="0"/>
            </a:lvl1pPr>
          </a:lstStyle>
          <a:p>
            <a:fld id="{6EC32BFB-CBF2-654C-B5C8-1CDFD3505040}" type="slidenum">
              <a:rPr lang="en-GB"/>
              <a:pPr/>
              <a:t>‹#›</a:t>
            </a:fld>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idx="1"/>
          </p:nvPr>
        </p:nvSpPr>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Slide Number Placeholder 3"/>
          <p:cNvSpPr>
            <a:spLocks noGrp="1"/>
          </p:cNvSpPr>
          <p:nvPr>
            <p:ph type="sldNum" idx="10"/>
          </p:nvPr>
        </p:nvSpPr>
        <p:spPr/>
        <p:txBody>
          <a:bodyPr/>
          <a:lstStyle>
            <a:lvl1pPr>
              <a:defRPr smtClean="0"/>
            </a:lvl1pPr>
          </a:lstStyle>
          <a:p>
            <a:fld id="{5AA26255-1DD8-884C-AD22-BA390A2AFD6C}" type="slidenum">
              <a:rPr lang="en-GB"/>
              <a:pPr/>
              <a:t>‹#›</a:t>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2"/>
            <a:ext cx="7772400" cy="1362075"/>
          </a:xfrm>
        </p:spPr>
        <p:txBody>
          <a:bodyPr anchor="t"/>
          <a:lstStyle>
            <a:lvl1pPr algn="l">
              <a:defRPr sz="4000" b="1" cap="all"/>
            </a:lvl1pPr>
          </a:lstStyle>
          <a:p>
            <a:r>
              <a:rPr lang="en-GB"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GB" smtClean="0"/>
              <a:t>Click to edit Master text styles</a:t>
            </a:r>
          </a:p>
        </p:txBody>
      </p:sp>
      <p:sp>
        <p:nvSpPr>
          <p:cNvPr id="4" name="Slide Number Placeholder 3"/>
          <p:cNvSpPr>
            <a:spLocks noGrp="1"/>
          </p:cNvSpPr>
          <p:nvPr>
            <p:ph type="sldNum" idx="10"/>
          </p:nvPr>
        </p:nvSpPr>
        <p:spPr/>
        <p:txBody>
          <a:bodyPr/>
          <a:lstStyle>
            <a:lvl1pPr>
              <a:defRPr smtClean="0"/>
            </a:lvl1pPr>
          </a:lstStyle>
          <a:p>
            <a:fld id="{ABEC096B-64A2-7B44-875A-6A9EE250669C}" type="slidenum">
              <a:rPr lang="en-GB"/>
              <a:pPr/>
              <a:t>‹#›</a:t>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sz="half" idx="1"/>
          </p:nvPr>
        </p:nvSpPr>
        <p:spPr>
          <a:xfrm>
            <a:off x="457201" y="1600202"/>
            <a:ext cx="4037013" cy="45243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Content Placeholder 3"/>
          <p:cNvSpPr>
            <a:spLocks noGrp="1"/>
          </p:cNvSpPr>
          <p:nvPr>
            <p:ph sz="half" idx="2"/>
          </p:nvPr>
        </p:nvSpPr>
        <p:spPr>
          <a:xfrm>
            <a:off x="4646613" y="1600202"/>
            <a:ext cx="4038600" cy="45243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Slide Number Placeholder 4"/>
          <p:cNvSpPr>
            <a:spLocks noGrp="1"/>
          </p:cNvSpPr>
          <p:nvPr>
            <p:ph type="sldNum" idx="10"/>
          </p:nvPr>
        </p:nvSpPr>
        <p:spPr/>
        <p:txBody>
          <a:bodyPr/>
          <a:lstStyle>
            <a:lvl1pPr>
              <a:defRPr smtClean="0"/>
            </a:lvl1pPr>
          </a:lstStyle>
          <a:p>
            <a:fld id="{DC2370D3-9E53-A24E-98F4-CB586A07843D}" type="slidenum">
              <a:rPr lang="en-GB"/>
              <a:pPr/>
              <a:t>‹#›</a:t>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GB"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7" name="Slide Number Placeholder 6"/>
          <p:cNvSpPr>
            <a:spLocks noGrp="1"/>
          </p:cNvSpPr>
          <p:nvPr>
            <p:ph type="sldNum" idx="10"/>
          </p:nvPr>
        </p:nvSpPr>
        <p:spPr/>
        <p:txBody>
          <a:bodyPr/>
          <a:lstStyle>
            <a:lvl1pPr>
              <a:defRPr smtClean="0"/>
            </a:lvl1pPr>
          </a:lstStyle>
          <a:p>
            <a:fld id="{1D0F75B7-7646-154B-BC7D-5F83700AF1EA}" type="slidenum">
              <a:rPr lang="en-GB"/>
              <a:pPr/>
              <a:t>‹#›</a:t>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Slide Number Placeholder 2"/>
          <p:cNvSpPr>
            <a:spLocks noGrp="1"/>
          </p:cNvSpPr>
          <p:nvPr>
            <p:ph type="sldNum" idx="10"/>
          </p:nvPr>
        </p:nvSpPr>
        <p:spPr/>
        <p:txBody>
          <a:bodyPr/>
          <a:lstStyle>
            <a:lvl1pPr>
              <a:defRPr smtClean="0"/>
            </a:lvl1pPr>
          </a:lstStyle>
          <a:p>
            <a:fld id="{80E5B2F3-B621-B146-B91D-6D8C2EE9574A}" type="slidenum">
              <a:rPr lang="en-GB"/>
              <a:pPr/>
              <a:t>‹#›</a:t>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idx="10"/>
          </p:nvPr>
        </p:nvSpPr>
        <p:spPr/>
        <p:txBody>
          <a:bodyPr/>
          <a:lstStyle>
            <a:lvl1pPr>
              <a:defRPr smtClean="0"/>
            </a:lvl1pPr>
          </a:lstStyle>
          <a:p>
            <a:fld id="{39FA33B3-5ED0-C34D-B375-AF24041DBFE4}" type="slidenum">
              <a:rPr lang="en-GB"/>
              <a:pPr/>
              <a:t>‹#›</a:t>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GB" smtClean="0"/>
              <a:t>Click to edit Master title style</a:t>
            </a:r>
            <a:endParaRPr lang="en-US"/>
          </a:p>
        </p:txBody>
      </p:sp>
      <p:sp>
        <p:nvSpPr>
          <p:cNvPr id="3" name="Content Placeholder 2"/>
          <p:cNvSpPr>
            <a:spLocks noGrp="1"/>
          </p:cNvSpPr>
          <p:nvPr>
            <p:ph idx="1"/>
          </p:nvPr>
        </p:nvSpPr>
        <p:spPr>
          <a:xfrm>
            <a:off x="3575051" y="273052"/>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Text Placeholder 3"/>
          <p:cNvSpPr>
            <a:spLocks noGrp="1"/>
          </p:cNvSpPr>
          <p:nvPr>
            <p:ph type="body" sz="half" idx="2"/>
          </p:nvPr>
        </p:nvSpPr>
        <p:spPr>
          <a:xfrm>
            <a:off x="457200" y="1435102"/>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
        <p:nvSpPr>
          <p:cNvPr id="5" name="Slide Number Placeholder 4"/>
          <p:cNvSpPr>
            <a:spLocks noGrp="1"/>
          </p:cNvSpPr>
          <p:nvPr>
            <p:ph type="sldNum" idx="10"/>
          </p:nvPr>
        </p:nvSpPr>
        <p:spPr/>
        <p:txBody>
          <a:bodyPr/>
          <a:lstStyle>
            <a:lvl1pPr>
              <a:defRPr smtClean="0"/>
            </a:lvl1pPr>
          </a:lstStyle>
          <a:p>
            <a:fld id="{D6CBCF18-5E33-6E4D-ACAC-1EEF9BC3580E}" type="slidenum">
              <a:rPr lang="en-GB"/>
              <a:pPr/>
              <a:t>‹#›</a:t>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GB"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
        <p:nvSpPr>
          <p:cNvPr id="5" name="Slide Number Placeholder 4"/>
          <p:cNvSpPr>
            <a:spLocks noGrp="1"/>
          </p:cNvSpPr>
          <p:nvPr>
            <p:ph type="sldNum" idx="10"/>
          </p:nvPr>
        </p:nvSpPr>
        <p:spPr/>
        <p:txBody>
          <a:bodyPr/>
          <a:lstStyle>
            <a:lvl1pPr>
              <a:defRPr smtClean="0"/>
            </a:lvl1pPr>
          </a:lstStyle>
          <a:p>
            <a:fld id="{809F3D21-02CA-4945-8B05-F691DF056F1C}" type="slidenum">
              <a:rPr lang="en-GB"/>
              <a:pPr/>
              <a:t>‹#›</a:t>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025" name="Rectangle 1"/>
          <p:cNvSpPr>
            <a:spLocks noGrp="1" noChangeArrowheads="1"/>
          </p:cNvSpPr>
          <p:nvPr>
            <p:ph type="title"/>
          </p:nvPr>
        </p:nvSpPr>
        <p:spPr bwMode="auto">
          <a:xfrm>
            <a:off x="457201" y="274638"/>
            <a:ext cx="8228013" cy="1141412"/>
          </a:xfrm>
          <a:prstGeom prst="rect">
            <a:avLst/>
          </a:prstGeom>
          <a:noFill/>
          <a:ln w="9525">
            <a:noFill/>
            <a:round/>
            <a:headEnd/>
            <a:tailEnd/>
          </a:ln>
          <a:effectLst/>
        </p:spPr>
        <p:txBody>
          <a:bodyPr vert="horz" wrap="square" lIns="90000" tIns="46800" rIns="90000" bIns="46800" numCol="1" anchor="ctr" anchorCtr="0" compatLnSpc="1">
            <a:prstTxWarp prst="textNoShape">
              <a:avLst/>
            </a:prstTxWarp>
          </a:bodyPr>
          <a:lstStyle/>
          <a:p>
            <a:pPr lvl="0"/>
            <a:r>
              <a:rPr lang="en-GB"/>
              <a:t>Click to edit the title text format</a:t>
            </a:r>
          </a:p>
        </p:txBody>
      </p:sp>
      <p:sp>
        <p:nvSpPr>
          <p:cNvPr id="1026" name="Rectangle 2"/>
          <p:cNvSpPr>
            <a:spLocks noGrp="1" noChangeArrowheads="1"/>
          </p:cNvSpPr>
          <p:nvPr>
            <p:ph type="body" idx="1"/>
          </p:nvPr>
        </p:nvSpPr>
        <p:spPr bwMode="auto">
          <a:xfrm>
            <a:off x="457201" y="1600202"/>
            <a:ext cx="8228013" cy="4524375"/>
          </a:xfrm>
          <a:prstGeom prst="rect">
            <a:avLst/>
          </a:prstGeom>
          <a:noFill/>
          <a:ln w="9525">
            <a:noFill/>
            <a:round/>
            <a:headEnd/>
            <a:tailEnd/>
          </a:ln>
          <a:effectLst/>
        </p:spPr>
        <p:txBody>
          <a:bodyPr vert="horz" wrap="square" lIns="90000" tIns="46800" rIns="90000" bIns="46800" numCol="1" anchor="t" anchorCtr="0" compatLnSpc="1">
            <a:prstTxWarp prst="textNoShape">
              <a:avLst/>
            </a:prstTxWarp>
          </a:bodyPr>
          <a:lstStyle/>
          <a:p>
            <a:pPr lvl="0"/>
            <a:r>
              <a:rPr lang="en-GB"/>
              <a:t>Click to edit the outline text format</a:t>
            </a:r>
          </a:p>
          <a:p>
            <a:pPr lvl="1"/>
            <a:r>
              <a:rPr lang="en-GB"/>
              <a:t>Second Outline Level</a:t>
            </a:r>
          </a:p>
          <a:p>
            <a:pPr lvl="2"/>
            <a:r>
              <a:rPr lang="en-GB"/>
              <a:t>Third Outline Level</a:t>
            </a:r>
          </a:p>
          <a:p>
            <a:pPr lvl="3"/>
            <a:r>
              <a:rPr lang="en-GB"/>
              <a:t>Fourth Outline Level</a:t>
            </a:r>
          </a:p>
          <a:p>
            <a:pPr lvl="4"/>
            <a:r>
              <a:rPr lang="en-GB"/>
              <a:t>Fifth Outline Level</a:t>
            </a:r>
          </a:p>
          <a:p>
            <a:pPr lvl="4"/>
            <a:r>
              <a:rPr lang="en-GB"/>
              <a:t>Sixth Outline Level</a:t>
            </a:r>
          </a:p>
          <a:p>
            <a:pPr lvl="4"/>
            <a:r>
              <a:rPr lang="en-GB"/>
              <a:t>Seventh Outline Level</a:t>
            </a:r>
          </a:p>
          <a:p>
            <a:pPr lvl="4"/>
            <a:r>
              <a:rPr lang="en-GB"/>
              <a:t>Eighth Outline Level</a:t>
            </a:r>
          </a:p>
          <a:p>
            <a:pPr lvl="4"/>
            <a:r>
              <a:rPr lang="en-GB"/>
              <a:t>Ninth Outline Level</a:t>
            </a:r>
          </a:p>
        </p:txBody>
      </p:sp>
      <p:sp>
        <p:nvSpPr>
          <p:cNvPr id="1027" name="Text Box 3"/>
          <p:cNvSpPr txBox="1">
            <a:spLocks noChangeArrowheads="1"/>
          </p:cNvSpPr>
          <p:nvPr/>
        </p:nvSpPr>
        <p:spPr bwMode="auto">
          <a:xfrm>
            <a:off x="457200" y="6245225"/>
            <a:ext cx="2133600" cy="476250"/>
          </a:xfrm>
          <a:prstGeom prst="rect">
            <a:avLst/>
          </a:prstGeom>
          <a:noFill/>
          <a:ln w="9525">
            <a:noFill/>
            <a:round/>
            <a:headEnd/>
            <a:tailEnd/>
          </a:ln>
          <a:effectLst/>
        </p:spPr>
        <p:txBody>
          <a:bodyPr wrap="none" anchor="ctr">
            <a:prstTxWarp prst="textNoShape">
              <a:avLst/>
            </a:prstTxWarp>
          </a:bodyPr>
          <a:lstStyle/>
          <a:p>
            <a:endParaRPr lang="en-US"/>
          </a:p>
        </p:txBody>
      </p:sp>
      <p:sp>
        <p:nvSpPr>
          <p:cNvPr id="1028" name="Text Box 4"/>
          <p:cNvSpPr txBox="1">
            <a:spLocks noChangeArrowheads="1"/>
          </p:cNvSpPr>
          <p:nvPr/>
        </p:nvSpPr>
        <p:spPr bwMode="auto">
          <a:xfrm>
            <a:off x="3124200" y="6245225"/>
            <a:ext cx="2895600" cy="476250"/>
          </a:xfrm>
          <a:prstGeom prst="rect">
            <a:avLst/>
          </a:prstGeom>
          <a:noFill/>
          <a:ln w="9525">
            <a:noFill/>
            <a:round/>
            <a:headEnd/>
            <a:tailEnd/>
          </a:ln>
          <a:effectLst/>
        </p:spPr>
        <p:txBody>
          <a:bodyPr wrap="none" anchor="ctr">
            <a:prstTxWarp prst="textNoShape">
              <a:avLst/>
            </a:prstTxWarp>
          </a:bodyPr>
          <a:lstStyle/>
          <a:p>
            <a:endParaRPr lang="en-US"/>
          </a:p>
        </p:txBody>
      </p:sp>
      <p:sp>
        <p:nvSpPr>
          <p:cNvPr id="1029" name="Rectangle 5"/>
          <p:cNvSpPr>
            <a:spLocks noGrp="1" noChangeArrowheads="1"/>
          </p:cNvSpPr>
          <p:nvPr>
            <p:ph type="sldNum"/>
          </p:nvPr>
        </p:nvSpPr>
        <p:spPr bwMode="auto">
          <a:xfrm>
            <a:off x="6553201" y="6245227"/>
            <a:ext cx="2132013" cy="474663"/>
          </a:xfrm>
          <a:prstGeom prst="rect">
            <a:avLst/>
          </a:prstGeom>
          <a:noFill/>
          <a:ln w="9525">
            <a:noFill/>
            <a:round/>
            <a:headEnd/>
            <a:tailEnd/>
          </a:ln>
          <a:effectLst/>
        </p:spPr>
        <p:txBody>
          <a:bodyPr vert="horz" wrap="square" lIns="90000" tIns="46800" rIns="90000" bIns="46800" numCol="1" anchor="t" anchorCtr="0" compatLnSpc="1">
            <a:prstTxWarp prst="textNoShape">
              <a:avLst/>
            </a:prstTxWarp>
          </a:bodyPr>
          <a:lstStyle>
            <a:lvl1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mn-lt"/>
                <a:ea typeface="+mn-ea"/>
                <a:cs typeface="+mn-cs"/>
              </a:defRPr>
            </a:lvl1pPr>
          </a:lstStyle>
          <a:p>
            <a:fld id="{CA622B62-27B7-D444-97B6-2EBD5876234C}" type="slidenum">
              <a:rPr lang="en-GB"/>
              <a:pPr/>
              <a:t>‹#›</a:t>
            </a:fld>
            <a:endParaRPr lang="en-GB"/>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49263" rtl="0" eaLnBrk="0" fontAlgn="base" hangingPunct="0">
        <a:spcBef>
          <a:spcPct val="0"/>
        </a:spcBef>
        <a:spcAft>
          <a:spcPct val="0"/>
        </a:spcAft>
        <a:buClr>
          <a:srgbClr val="000000"/>
        </a:buClr>
        <a:buSzPct val="100000"/>
        <a:buFont typeface="Times New Roman" charset="0"/>
        <a:defRPr sz="4400">
          <a:solidFill>
            <a:srgbClr val="000000"/>
          </a:solidFill>
          <a:latin typeface="+mj-lt"/>
          <a:ea typeface="+mj-ea"/>
          <a:cs typeface="+mj-cs"/>
        </a:defRPr>
      </a:lvl1pPr>
      <a:lvl2pPr marL="742950" indent="-285750" algn="ctr" defTabSz="449263" rtl="0" eaLnBrk="0" fontAlgn="base" hangingPunct="0">
        <a:spcBef>
          <a:spcPct val="0"/>
        </a:spcBef>
        <a:spcAft>
          <a:spcPct val="0"/>
        </a:spcAft>
        <a:buClr>
          <a:srgbClr val="000000"/>
        </a:buClr>
        <a:buSzPct val="100000"/>
        <a:buFont typeface="Times New Roman" charset="0"/>
        <a:defRPr sz="4400">
          <a:solidFill>
            <a:srgbClr val="000000"/>
          </a:solidFill>
          <a:latin typeface="Arial" charset="0"/>
          <a:ea typeface="Arial" charset="0"/>
          <a:cs typeface="Arial" charset="0"/>
        </a:defRPr>
      </a:lvl2pPr>
      <a:lvl3pPr marL="1143000" indent="-228600" algn="ctr" defTabSz="449263" rtl="0" eaLnBrk="0" fontAlgn="base" hangingPunct="0">
        <a:spcBef>
          <a:spcPct val="0"/>
        </a:spcBef>
        <a:spcAft>
          <a:spcPct val="0"/>
        </a:spcAft>
        <a:buClr>
          <a:srgbClr val="000000"/>
        </a:buClr>
        <a:buSzPct val="100000"/>
        <a:buFont typeface="Times New Roman" charset="0"/>
        <a:defRPr sz="4400">
          <a:solidFill>
            <a:srgbClr val="000000"/>
          </a:solidFill>
          <a:latin typeface="Arial" charset="0"/>
          <a:ea typeface="Arial" charset="0"/>
          <a:cs typeface="Arial" charset="0"/>
        </a:defRPr>
      </a:lvl3pPr>
      <a:lvl4pPr marL="1600200" indent="-228600" algn="ctr" defTabSz="449263" rtl="0" eaLnBrk="0" fontAlgn="base" hangingPunct="0">
        <a:spcBef>
          <a:spcPct val="0"/>
        </a:spcBef>
        <a:spcAft>
          <a:spcPct val="0"/>
        </a:spcAft>
        <a:buClr>
          <a:srgbClr val="000000"/>
        </a:buClr>
        <a:buSzPct val="100000"/>
        <a:buFont typeface="Times New Roman" charset="0"/>
        <a:defRPr sz="4400">
          <a:solidFill>
            <a:srgbClr val="000000"/>
          </a:solidFill>
          <a:latin typeface="Arial" charset="0"/>
          <a:ea typeface="Arial" charset="0"/>
          <a:cs typeface="Arial" charset="0"/>
        </a:defRPr>
      </a:lvl4pPr>
      <a:lvl5pPr marL="2057400" indent="-228600" algn="ctr" defTabSz="449263" rtl="0" eaLnBrk="0" fontAlgn="base" hangingPunct="0">
        <a:spcBef>
          <a:spcPct val="0"/>
        </a:spcBef>
        <a:spcAft>
          <a:spcPct val="0"/>
        </a:spcAft>
        <a:buClr>
          <a:srgbClr val="000000"/>
        </a:buClr>
        <a:buSzPct val="100000"/>
        <a:buFont typeface="Times New Roman" charset="0"/>
        <a:defRPr sz="4400">
          <a:solidFill>
            <a:srgbClr val="000000"/>
          </a:solidFill>
          <a:latin typeface="Arial" charset="0"/>
          <a:ea typeface="Arial" charset="0"/>
          <a:cs typeface="Arial" charset="0"/>
        </a:defRPr>
      </a:lvl5pPr>
      <a:lvl6pPr marL="2514600" indent="-228600" algn="ctr" defTabSz="449263" rtl="0" eaLnBrk="0" fontAlgn="base" hangingPunct="0">
        <a:spcBef>
          <a:spcPct val="0"/>
        </a:spcBef>
        <a:spcAft>
          <a:spcPct val="0"/>
        </a:spcAft>
        <a:buClr>
          <a:srgbClr val="000000"/>
        </a:buClr>
        <a:buSzPct val="100000"/>
        <a:buFont typeface="Times New Roman" charset="0"/>
        <a:defRPr sz="4400">
          <a:solidFill>
            <a:srgbClr val="000000"/>
          </a:solidFill>
          <a:latin typeface="Arial" charset="0"/>
          <a:ea typeface="Arial" charset="0"/>
          <a:cs typeface="Arial" charset="0"/>
        </a:defRPr>
      </a:lvl6pPr>
      <a:lvl7pPr marL="2971800" indent="-228600" algn="ctr" defTabSz="449263" rtl="0" eaLnBrk="0" fontAlgn="base" hangingPunct="0">
        <a:spcBef>
          <a:spcPct val="0"/>
        </a:spcBef>
        <a:spcAft>
          <a:spcPct val="0"/>
        </a:spcAft>
        <a:buClr>
          <a:srgbClr val="000000"/>
        </a:buClr>
        <a:buSzPct val="100000"/>
        <a:buFont typeface="Times New Roman" charset="0"/>
        <a:defRPr sz="4400">
          <a:solidFill>
            <a:srgbClr val="000000"/>
          </a:solidFill>
          <a:latin typeface="Arial" charset="0"/>
          <a:ea typeface="Arial" charset="0"/>
          <a:cs typeface="Arial" charset="0"/>
        </a:defRPr>
      </a:lvl7pPr>
      <a:lvl8pPr marL="3429000" indent="-228600" algn="ctr" defTabSz="449263" rtl="0" eaLnBrk="0" fontAlgn="base" hangingPunct="0">
        <a:spcBef>
          <a:spcPct val="0"/>
        </a:spcBef>
        <a:spcAft>
          <a:spcPct val="0"/>
        </a:spcAft>
        <a:buClr>
          <a:srgbClr val="000000"/>
        </a:buClr>
        <a:buSzPct val="100000"/>
        <a:buFont typeface="Times New Roman" charset="0"/>
        <a:defRPr sz="4400">
          <a:solidFill>
            <a:srgbClr val="000000"/>
          </a:solidFill>
          <a:latin typeface="Arial" charset="0"/>
          <a:ea typeface="Arial" charset="0"/>
          <a:cs typeface="Arial" charset="0"/>
        </a:defRPr>
      </a:lvl8pPr>
      <a:lvl9pPr marL="3886200" indent="-228600" algn="ctr" defTabSz="449263" rtl="0" eaLnBrk="0" fontAlgn="base" hangingPunct="0">
        <a:spcBef>
          <a:spcPct val="0"/>
        </a:spcBef>
        <a:spcAft>
          <a:spcPct val="0"/>
        </a:spcAft>
        <a:buClr>
          <a:srgbClr val="000000"/>
        </a:buClr>
        <a:buSzPct val="100000"/>
        <a:buFont typeface="Times New Roman" charset="0"/>
        <a:defRPr sz="4400">
          <a:solidFill>
            <a:srgbClr val="000000"/>
          </a:solidFill>
          <a:latin typeface="Arial" charset="0"/>
          <a:ea typeface="Arial" charset="0"/>
          <a:cs typeface="Arial" charset="0"/>
        </a:defRPr>
      </a:lvl9pPr>
    </p:titleStyle>
    <p:bodyStyle>
      <a:lvl1pPr marL="342900" indent="-342900" algn="l" defTabSz="449263" rtl="0" eaLnBrk="0" fontAlgn="base" hangingPunct="0">
        <a:spcBef>
          <a:spcPts val="800"/>
        </a:spcBef>
        <a:spcAft>
          <a:spcPct val="0"/>
        </a:spcAft>
        <a:buClr>
          <a:srgbClr val="000000"/>
        </a:buClr>
        <a:buSzPct val="100000"/>
        <a:buFont typeface="Times New Roman" charset="0"/>
        <a:defRPr sz="3200">
          <a:solidFill>
            <a:srgbClr val="000000"/>
          </a:solidFill>
          <a:latin typeface="+mn-lt"/>
          <a:ea typeface="+mn-ea"/>
          <a:cs typeface="+mn-cs"/>
        </a:defRPr>
      </a:lvl1pPr>
      <a:lvl2pPr marL="742950" indent="-285750" algn="l" defTabSz="449263" rtl="0" eaLnBrk="0" fontAlgn="base" hangingPunct="0">
        <a:spcBef>
          <a:spcPts val="700"/>
        </a:spcBef>
        <a:spcAft>
          <a:spcPct val="0"/>
        </a:spcAft>
        <a:buClr>
          <a:srgbClr val="000000"/>
        </a:buClr>
        <a:buSzPct val="100000"/>
        <a:buFont typeface="Times New Roman" charset="0"/>
        <a:defRPr sz="2800">
          <a:solidFill>
            <a:srgbClr val="000000"/>
          </a:solidFill>
          <a:latin typeface="+mn-lt"/>
          <a:ea typeface="+mn-ea"/>
          <a:cs typeface="+mn-cs"/>
        </a:defRPr>
      </a:lvl2pPr>
      <a:lvl3pPr marL="1143000" indent="-228600" algn="l" defTabSz="449263" rtl="0" eaLnBrk="0" fontAlgn="base" hangingPunct="0">
        <a:spcBef>
          <a:spcPts val="600"/>
        </a:spcBef>
        <a:spcAft>
          <a:spcPct val="0"/>
        </a:spcAft>
        <a:buClr>
          <a:srgbClr val="000000"/>
        </a:buClr>
        <a:buSzPct val="100000"/>
        <a:buFont typeface="Times New Roman" charset="0"/>
        <a:defRPr sz="2400">
          <a:solidFill>
            <a:srgbClr val="000000"/>
          </a:solidFill>
          <a:latin typeface="+mn-lt"/>
          <a:ea typeface="+mn-ea"/>
          <a:cs typeface="+mn-cs"/>
        </a:defRPr>
      </a:lvl3pPr>
      <a:lvl4pPr marL="1600200" indent="-228600" algn="l" defTabSz="449263" rtl="0" eaLnBrk="0" fontAlgn="base" hangingPunct="0">
        <a:spcBef>
          <a:spcPts val="500"/>
        </a:spcBef>
        <a:spcAft>
          <a:spcPct val="0"/>
        </a:spcAft>
        <a:buClr>
          <a:srgbClr val="000000"/>
        </a:buClr>
        <a:buSzPct val="100000"/>
        <a:buFont typeface="Times New Roman" charset="0"/>
        <a:defRPr sz="2000">
          <a:solidFill>
            <a:srgbClr val="000000"/>
          </a:solidFill>
          <a:latin typeface="+mn-lt"/>
          <a:ea typeface="+mn-ea"/>
          <a:cs typeface="+mn-cs"/>
        </a:defRPr>
      </a:lvl4pPr>
      <a:lvl5pPr marL="2057400" indent="-228600" algn="l" defTabSz="449263" rtl="0" eaLnBrk="0" fontAlgn="base" hangingPunct="0">
        <a:spcBef>
          <a:spcPts val="500"/>
        </a:spcBef>
        <a:spcAft>
          <a:spcPct val="0"/>
        </a:spcAft>
        <a:buClr>
          <a:srgbClr val="000000"/>
        </a:buClr>
        <a:buSzPct val="100000"/>
        <a:buFont typeface="Times New Roman" charset="0"/>
        <a:defRPr sz="2000">
          <a:solidFill>
            <a:srgbClr val="000000"/>
          </a:solidFill>
          <a:latin typeface="+mn-lt"/>
          <a:ea typeface="+mn-ea"/>
          <a:cs typeface="+mn-cs"/>
        </a:defRPr>
      </a:lvl5pPr>
      <a:lvl6pPr marL="2514600" indent="-228600" algn="l" defTabSz="449263" rtl="0" eaLnBrk="0" fontAlgn="base" hangingPunct="0">
        <a:spcBef>
          <a:spcPts val="500"/>
        </a:spcBef>
        <a:spcAft>
          <a:spcPct val="0"/>
        </a:spcAft>
        <a:buClr>
          <a:srgbClr val="000000"/>
        </a:buClr>
        <a:buSzPct val="100000"/>
        <a:buFont typeface="Times New Roman" charset="0"/>
        <a:defRPr sz="2000">
          <a:solidFill>
            <a:srgbClr val="000000"/>
          </a:solidFill>
          <a:latin typeface="+mn-lt"/>
          <a:ea typeface="+mn-ea"/>
          <a:cs typeface="+mn-cs"/>
        </a:defRPr>
      </a:lvl6pPr>
      <a:lvl7pPr marL="2971800" indent="-228600" algn="l" defTabSz="449263" rtl="0" eaLnBrk="0" fontAlgn="base" hangingPunct="0">
        <a:spcBef>
          <a:spcPts val="500"/>
        </a:spcBef>
        <a:spcAft>
          <a:spcPct val="0"/>
        </a:spcAft>
        <a:buClr>
          <a:srgbClr val="000000"/>
        </a:buClr>
        <a:buSzPct val="100000"/>
        <a:buFont typeface="Times New Roman" charset="0"/>
        <a:defRPr sz="2000">
          <a:solidFill>
            <a:srgbClr val="000000"/>
          </a:solidFill>
          <a:latin typeface="+mn-lt"/>
          <a:ea typeface="+mn-ea"/>
          <a:cs typeface="+mn-cs"/>
        </a:defRPr>
      </a:lvl7pPr>
      <a:lvl8pPr marL="3429000" indent="-228600" algn="l" defTabSz="449263" rtl="0" eaLnBrk="0" fontAlgn="base" hangingPunct="0">
        <a:spcBef>
          <a:spcPts val="500"/>
        </a:spcBef>
        <a:spcAft>
          <a:spcPct val="0"/>
        </a:spcAft>
        <a:buClr>
          <a:srgbClr val="000000"/>
        </a:buClr>
        <a:buSzPct val="100000"/>
        <a:buFont typeface="Times New Roman" charset="0"/>
        <a:defRPr sz="2000">
          <a:solidFill>
            <a:srgbClr val="000000"/>
          </a:solidFill>
          <a:latin typeface="+mn-lt"/>
          <a:ea typeface="+mn-ea"/>
          <a:cs typeface="+mn-cs"/>
        </a:defRPr>
      </a:lvl8pPr>
      <a:lvl9pPr marL="3886200" indent="-228600" algn="l" defTabSz="449263" rtl="0" eaLnBrk="0" fontAlgn="base" hangingPunct="0">
        <a:spcBef>
          <a:spcPts val="500"/>
        </a:spcBef>
        <a:spcAft>
          <a:spcPct val="0"/>
        </a:spcAft>
        <a:buClr>
          <a:srgbClr val="000000"/>
        </a:buClr>
        <a:buSzPct val="100000"/>
        <a:buFont typeface="Times New Roman" charset="0"/>
        <a:defRPr sz="2000">
          <a:solidFill>
            <a:srgbClr val="000000"/>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 Id="rId3"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100.xml.rels><?xml version="1.0" encoding="UTF-8" standalone="yes"?>
<Relationships xmlns="http://schemas.openxmlformats.org/package/2006/relationships"><Relationship Id="rId3" Type="http://schemas.openxmlformats.org/officeDocument/2006/relationships/oleObject" Target="???" TargetMode="External"/><Relationship Id="rId4" Type="http://schemas.openxmlformats.org/officeDocument/2006/relationships/image" Target="../media/image25.png"/><Relationship Id="rId1" Type="http://schemas.openxmlformats.org/officeDocument/2006/relationships/vmlDrawing" Target="../drawings/vmlDrawing4.vml"/><Relationship Id="rId2"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oleObject" Target="???" TargetMode="External"/><Relationship Id="rId4" Type="http://schemas.openxmlformats.org/officeDocument/2006/relationships/image" Target="../media/image26.png"/><Relationship Id="rId1" Type="http://schemas.openxmlformats.org/officeDocument/2006/relationships/vmlDrawing" Target="../drawings/vmlDrawing5.vml"/><Relationship Id="rId2"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jpeg"/></Relationships>
</file>

<file path=ppt/slides/_rels/slide104.xml.rels><?xml version="1.0" encoding="UTF-8" standalone="yes"?>
<Relationships xmlns="http://schemas.openxmlformats.org/package/2006/relationships"><Relationship Id="rId3" Type="http://schemas.openxmlformats.org/officeDocument/2006/relationships/image" Target="../media/image27.png"/><Relationship Id="rId4" Type="http://schemas.microsoft.com/office/2007/relationships/hdphoto" Target="../media/hdphoto3.wdp"/><Relationship Id="rId1" Type="http://schemas.openxmlformats.org/officeDocument/2006/relationships/slideLayout" Target="../slideLayouts/slideLayout7.xml"/><Relationship Id="rId2" Type="http://schemas.openxmlformats.org/officeDocument/2006/relationships/notesSlide" Target="../notesSlides/notesSlide61.xml"/></Relationships>
</file>

<file path=ppt/slides/_rels/slide105.xml.rels><?xml version="1.0" encoding="UTF-8" standalone="yes"?>
<Relationships xmlns="http://schemas.openxmlformats.org/package/2006/relationships"><Relationship Id="rId3" Type="http://schemas.openxmlformats.org/officeDocument/2006/relationships/image" Target="../media/image27.png"/><Relationship Id="rId4" Type="http://schemas.microsoft.com/office/2007/relationships/hdphoto" Target="../media/hdphoto3.wdp"/><Relationship Id="rId1" Type="http://schemas.openxmlformats.org/officeDocument/2006/relationships/slideLayout" Target="../slideLayouts/slideLayout7.xml"/><Relationship Id="rId2" Type="http://schemas.openxmlformats.org/officeDocument/2006/relationships/notesSlide" Target="../notesSlides/notesSlide62.xml"/></Relationships>
</file>

<file path=ppt/slides/_rels/slide106.xml.rels><?xml version="1.0" encoding="UTF-8" standalone="yes"?>
<Relationships xmlns="http://schemas.openxmlformats.org/package/2006/relationships"><Relationship Id="rId3" Type="http://schemas.openxmlformats.org/officeDocument/2006/relationships/image" Target="../media/image27.png"/><Relationship Id="rId4" Type="http://schemas.microsoft.com/office/2007/relationships/hdphoto" Target="../media/hdphoto3.wdp"/><Relationship Id="rId1" Type="http://schemas.openxmlformats.org/officeDocument/2006/relationships/slideLayout" Target="../slideLayouts/slideLayout7.xml"/><Relationship Id="rId2" Type="http://schemas.openxmlformats.org/officeDocument/2006/relationships/notesSlide" Target="../notesSlides/notesSlide63.xml"/></Relationships>
</file>

<file path=ppt/slides/_rels/slide107.xml.rels><?xml version="1.0" encoding="UTF-8" standalone="yes"?>
<Relationships xmlns="http://schemas.openxmlformats.org/package/2006/relationships"><Relationship Id="rId3" Type="http://schemas.openxmlformats.org/officeDocument/2006/relationships/image" Target="../media/image27.png"/><Relationship Id="rId4" Type="http://schemas.microsoft.com/office/2007/relationships/hdphoto" Target="../media/hdphoto3.wdp"/><Relationship Id="rId1" Type="http://schemas.openxmlformats.org/officeDocument/2006/relationships/slideLayout" Target="../slideLayouts/slideLayout7.xml"/><Relationship Id="rId2" Type="http://schemas.openxmlformats.org/officeDocument/2006/relationships/notesSlide" Target="../notesSlides/notesSlide64.xml"/></Relationships>
</file>

<file path=ppt/slides/_rels/slide108.xml.rels><?xml version="1.0" encoding="UTF-8" standalone="yes"?>
<Relationships xmlns="http://schemas.openxmlformats.org/package/2006/relationships"><Relationship Id="rId3" Type="http://schemas.openxmlformats.org/officeDocument/2006/relationships/image" Target="../media/image27.png"/><Relationship Id="rId4" Type="http://schemas.microsoft.com/office/2007/relationships/hdphoto" Target="../media/hdphoto3.wdp"/><Relationship Id="rId1" Type="http://schemas.openxmlformats.org/officeDocument/2006/relationships/slideLayout" Target="../slideLayouts/slideLayout7.xml"/><Relationship Id="rId2" Type="http://schemas.openxmlformats.org/officeDocument/2006/relationships/notesSlide" Target="../notesSlides/notesSlide65.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jpeg"/></Relationships>
</file>

<file path=ppt/slides/_rels/slide11.xml.rels><?xml version="1.0" encoding="UTF-8" standalone="yes"?>
<Relationships xmlns="http://schemas.openxmlformats.org/package/2006/relationships"><Relationship Id="rId3" Type="http://schemas.openxmlformats.org/officeDocument/2006/relationships/image" Target="../media/image2.jpeg"/><Relationship Id="rId4" Type="http://schemas.openxmlformats.org/officeDocument/2006/relationships/image" Target="../media/image3.jpeg"/><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 Id="rId3" Type="http://schemas.openxmlformats.org/officeDocument/2006/relationships/image" Target="../media/image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9.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0.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8.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9.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0.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png"/><Relationship Id="rId3" Type="http://schemas.microsoft.com/office/2007/relationships/hdphoto" Target="../media/hdphoto1.wdp"/></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png"/><Relationship Id="rId3" Type="http://schemas.microsoft.com/office/2007/relationships/hdphoto" Target="../media/hdphoto1.wdp"/></Relationships>
</file>

<file path=ppt/slides/_rels/slide49.xml.rels><?xml version="1.0" encoding="UTF-8" standalone="yes"?>
<Relationships xmlns="http://schemas.openxmlformats.org/package/2006/relationships"><Relationship Id="rId3" Type="http://schemas.openxmlformats.org/officeDocument/2006/relationships/image" Target="../media/image7.png"/><Relationship Id="rId4" Type="http://schemas.microsoft.com/office/2007/relationships/hdphoto" Target="NULL"/><Relationship Id="rId5" Type="http://schemas.openxmlformats.org/officeDocument/2006/relationships/image" Target="../media/image8.png"/><Relationship Id="rId1" Type="http://schemas.openxmlformats.org/officeDocument/2006/relationships/slideLayout" Target="../slideLayouts/slideLayout7.xml"/><Relationship Id="rId2" Type="http://schemas.openxmlformats.org/officeDocument/2006/relationships/notesSlide" Target="../notesSlides/notesSlide4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7.png"/><Relationship Id="rId4" Type="http://schemas.microsoft.com/office/2007/relationships/hdphoto" Target="NULL"/><Relationship Id="rId5" Type="http://schemas.openxmlformats.org/officeDocument/2006/relationships/image" Target="../media/image8.png"/><Relationship Id="rId1" Type="http://schemas.openxmlformats.org/officeDocument/2006/relationships/slideLayout" Target="../slideLayouts/slideLayout7.xml"/><Relationship Id="rId2" Type="http://schemas.openxmlformats.org/officeDocument/2006/relationships/notesSlide" Target="../notesSlides/notesSlide43.xml"/></Relationships>
</file>

<file path=ppt/slides/_rels/slide51.xml.rels><?xml version="1.0" encoding="UTF-8" standalone="yes"?>
<Relationships xmlns="http://schemas.openxmlformats.org/package/2006/relationships"><Relationship Id="rId3" Type="http://schemas.openxmlformats.org/officeDocument/2006/relationships/image" Target="../media/image7.png"/><Relationship Id="rId4" Type="http://schemas.microsoft.com/office/2007/relationships/hdphoto" Target="NULL"/><Relationship Id="rId1" Type="http://schemas.openxmlformats.org/officeDocument/2006/relationships/slideLayout" Target="../slideLayouts/slideLayout7.xml"/><Relationship Id="rId2" Type="http://schemas.openxmlformats.org/officeDocument/2006/relationships/notesSlide" Target="../notesSlides/notesSlide4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5.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8.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9.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0.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60.xml.rels><?xml version="1.0" encoding="UTF-8" standalone="yes"?>
<Relationships xmlns="http://schemas.openxmlformats.org/package/2006/relationships"><Relationship Id="rId3" Type="http://schemas.openxmlformats.org/officeDocument/2006/relationships/image" Target="../media/image7.png"/><Relationship Id="rId4" Type="http://schemas.microsoft.com/office/2007/relationships/hdphoto" Target="NULL"/><Relationship Id="rId1" Type="http://schemas.openxmlformats.org/officeDocument/2006/relationships/slideLayout" Target="../slideLayouts/slideLayout7.xml"/><Relationship Id="rId2" Type="http://schemas.openxmlformats.org/officeDocument/2006/relationships/notesSlide" Target="../notesSlides/notesSlide53.xml"/></Relationships>
</file>

<file path=ppt/slides/_rels/slide61.xml.rels><?xml version="1.0" encoding="UTF-8" standalone="yes"?>
<Relationships xmlns="http://schemas.openxmlformats.org/package/2006/relationships"><Relationship Id="rId3" Type="http://schemas.openxmlformats.org/officeDocument/2006/relationships/image" Target="../media/image7.png"/><Relationship Id="rId4" Type="http://schemas.microsoft.com/office/2007/relationships/hdphoto" Target="NULL"/><Relationship Id="rId1" Type="http://schemas.openxmlformats.org/officeDocument/2006/relationships/slideLayout" Target="../slideLayouts/slideLayout7.xml"/><Relationship Id="rId2" Type="http://schemas.openxmlformats.org/officeDocument/2006/relationships/notesSlide" Target="../notesSlides/notesSlide54.xml"/></Relationships>
</file>

<file path=ppt/slides/_rels/slide62.xml.rels><?xml version="1.0" encoding="UTF-8" standalone="yes"?>
<Relationships xmlns="http://schemas.openxmlformats.org/package/2006/relationships"><Relationship Id="rId3" Type="http://schemas.openxmlformats.org/officeDocument/2006/relationships/image" Target="../media/image7.png"/><Relationship Id="rId4" Type="http://schemas.microsoft.com/office/2007/relationships/hdphoto" Target="NULL"/><Relationship Id="rId1" Type="http://schemas.openxmlformats.org/officeDocument/2006/relationships/slideLayout" Target="../slideLayouts/slideLayout7.xml"/><Relationship Id="rId2" Type="http://schemas.openxmlformats.org/officeDocument/2006/relationships/notesSlide" Target="../notesSlides/notesSlide55.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6.xml"/><Relationship Id="rId3" Type="http://schemas.openxmlformats.org/officeDocument/2006/relationships/image" Target="../media/image9.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8.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9.xml"/><Relationship Id="rId3" Type="http://schemas.openxmlformats.org/officeDocument/2006/relationships/image" Target="../media/image1.JP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jpe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 Id="rId3" Type="http://schemas.microsoft.com/office/2007/relationships/hdphoto" Target="../media/hdphoto2.wdp"/></Relationships>
</file>

<file path=ppt/slides/_rels/slide69.xml.rels><?xml version="1.0" encoding="UTF-8" standalone="yes"?>
<Relationships xmlns="http://schemas.openxmlformats.org/package/2006/relationships"><Relationship Id="rId3" Type="http://schemas.openxmlformats.org/officeDocument/2006/relationships/image" Target="../media/image11.png"/><Relationship Id="rId4" Type="http://schemas.microsoft.com/office/2007/relationships/hdphoto" Target="../media/hdphoto2.wdp"/><Relationship Id="rId1" Type="http://schemas.openxmlformats.org/officeDocument/2006/relationships/slideLayout" Target="../slideLayouts/slideLayout2.xml"/><Relationship Id="rId2" Type="http://schemas.openxmlformats.org/officeDocument/2006/relationships/image" Target="../media/image12.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 Id="rId3" Type="http://schemas.openxmlformats.org/officeDocument/2006/relationships/image" Target="../media/image14.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 Id="rId3" Type="http://schemas.openxmlformats.org/officeDocument/2006/relationships/image" Target="../media/image14.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 Id="rId3" Type="http://schemas.openxmlformats.org/officeDocument/2006/relationships/image" Target="../media/image14.png"/></Relationships>
</file>

<file path=ppt/slides/_rels/slide73.xml.rels><?xml version="1.0" encoding="UTF-8" standalone="yes"?>
<Relationships xmlns="http://schemas.openxmlformats.org/package/2006/relationships"><Relationship Id="rId3" Type="http://schemas.openxmlformats.org/officeDocument/2006/relationships/image" Target="../media/image11.png"/><Relationship Id="rId4" Type="http://schemas.microsoft.com/office/2007/relationships/hdphoto" Target="../media/hdphoto2.wdp"/><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74.xml.rels><?xml version="1.0" encoding="UTF-8" standalone="yes"?>
<Relationships xmlns="http://schemas.openxmlformats.org/package/2006/relationships"><Relationship Id="rId3" Type="http://schemas.openxmlformats.org/officeDocument/2006/relationships/image" Target="../media/image16.jpeg"/><Relationship Id="rId4" Type="http://schemas.openxmlformats.org/officeDocument/2006/relationships/image" Target="../media/image11.png"/><Relationship Id="rId5" Type="http://schemas.microsoft.com/office/2007/relationships/hdphoto" Target="../media/hdphoto2.wdp"/><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jpe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chart" Target="../charts/chart1.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oleObject" Target="../embeddings/oleObject1.bin"/><Relationship Id="rId5" Type="http://schemas.openxmlformats.org/officeDocument/2006/relationships/image" Target="../media/image17.emf"/><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0.jpeg"/><Relationship Id="rId3" Type="http://schemas.openxmlformats.org/officeDocument/2006/relationships/image" Target="../media/image21.jpeg"/></Relationships>
</file>

<file path=ppt/slides/_rels/slide84.xml.rels><?xml version="1.0" encoding="UTF-8" standalone="yes"?>
<Relationships xmlns="http://schemas.openxmlformats.org/package/2006/relationships"><Relationship Id="rId3" Type="http://schemas.openxmlformats.org/officeDocument/2006/relationships/image" Target="../media/image23.jpeg"/><Relationship Id="rId4" Type="http://schemas.openxmlformats.org/officeDocument/2006/relationships/image" Target="../media/image24.jpeg"/><Relationship Id="rId5" Type="http://schemas.openxmlformats.org/officeDocument/2006/relationships/image" Target="../media/image20.jpeg"/><Relationship Id="rId1" Type="http://schemas.openxmlformats.org/officeDocument/2006/relationships/slideLayout" Target="../slideLayouts/slideLayout7.xml"/><Relationship Id="rId2" Type="http://schemas.openxmlformats.org/officeDocument/2006/relationships/image" Target="../media/image22.jpe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4.jpeg"/><Relationship Id="rId3" Type="http://schemas.openxmlformats.org/officeDocument/2006/relationships/image" Target="../media/image20.jpe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4.jpeg"/><Relationship Id="rId3" Type="http://schemas.openxmlformats.org/officeDocument/2006/relationships/image" Target="../media/image23.jpe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4.jpeg"/><Relationship Id="rId3" Type="http://schemas.openxmlformats.org/officeDocument/2006/relationships/image" Target="../media/image20.jpe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2.jpeg"/><Relationship Id="rId3" Type="http://schemas.openxmlformats.org/officeDocument/2006/relationships/image" Target="../media/image20.jpe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4.jpeg"/><Relationship Id="rId3" Type="http://schemas.openxmlformats.org/officeDocument/2006/relationships/image" Target="../media/image20.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2.jpeg"/><Relationship Id="rId3" Type="http://schemas.openxmlformats.org/officeDocument/2006/relationships/image" Target="../media/image23.jpe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4.jpeg"/><Relationship Id="rId3" Type="http://schemas.openxmlformats.org/officeDocument/2006/relationships/image" Target="../media/image20.jpe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4.jpeg"/><Relationship Id="rId3" Type="http://schemas.openxmlformats.org/officeDocument/2006/relationships/image" Target="../media/image23.jpe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4.jpeg"/><Relationship Id="rId3" Type="http://schemas.openxmlformats.org/officeDocument/2006/relationships/image" Target="../media/image20.jpe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2.jpeg"/><Relationship Id="rId3" Type="http://schemas.openxmlformats.org/officeDocument/2006/relationships/image" Target="../media/image20.jpe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4.jpeg"/><Relationship Id="rId3" Type="http://schemas.openxmlformats.org/officeDocument/2006/relationships/image" Target="../media/image20.jpe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2.jpeg"/><Relationship Id="rId3" Type="http://schemas.openxmlformats.org/officeDocument/2006/relationships/image" Target="../media/image23.jpe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4.jpeg"/><Relationship Id="rId3" Type="http://schemas.openxmlformats.org/officeDocument/2006/relationships/image" Target="../media/image20.jpeg"/></Relationships>
</file>

<file path=ppt/slides/_rels/slide98.xml.rels><?xml version="1.0" encoding="UTF-8" standalone="yes"?>
<Relationships xmlns="http://schemas.openxmlformats.org/package/2006/relationships"><Relationship Id="rId3" Type="http://schemas.openxmlformats.org/officeDocument/2006/relationships/oleObject" Target="???" TargetMode="External"/><Relationship Id="rId4" Type="http://schemas.openxmlformats.org/officeDocument/2006/relationships/image" Target="../media/image25.png"/><Relationship Id="rId1" Type="http://schemas.openxmlformats.org/officeDocument/2006/relationships/vmlDrawing" Target="../drawings/vmlDrawing2.vml"/><Relationship Id="rId2"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oleObject" Target="???" TargetMode="External"/><Relationship Id="rId4" Type="http://schemas.openxmlformats.org/officeDocument/2006/relationships/image" Target="../media/image25.png"/><Relationship Id="rId1" Type="http://schemas.openxmlformats.org/officeDocument/2006/relationships/vmlDrawing" Target="../drawings/vmlDrawing3.vml"/><Relationship Id="rId2"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DSC_AB_5022-002.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4274"/>
            <a:ext cx="9144000" cy="6866930"/>
          </a:xfrm>
          <a:prstGeom prst="rect">
            <a:avLst/>
          </a:prstGeom>
        </p:spPr>
      </p:pic>
      <p:sp>
        <p:nvSpPr>
          <p:cNvPr id="12" name="Rectangle 3"/>
          <p:cNvSpPr>
            <a:spLocks noChangeArrowheads="1"/>
          </p:cNvSpPr>
          <p:nvPr/>
        </p:nvSpPr>
        <p:spPr bwMode="auto">
          <a:xfrm rot="10800000">
            <a:off x="0" y="-27384"/>
            <a:ext cx="9144000" cy="1512167"/>
          </a:xfrm>
          <a:prstGeom prst="rect">
            <a:avLst/>
          </a:prstGeom>
          <a:gradFill rotWithShape="1">
            <a:gsLst>
              <a:gs pos="0">
                <a:srgbClr val="000000">
                  <a:alpha val="50000"/>
                </a:srgbClr>
              </a:gs>
              <a:gs pos="100000">
                <a:srgbClr val="000000">
                  <a:gamma/>
                  <a:shade val="46275"/>
                  <a:invGamma/>
                  <a:alpha val="0"/>
                </a:srgbClr>
              </a:gs>
            </a:gsLst>
            <a:lin ang="0" scaled="1"/>
          </a:gradFill>
          <a:ln>
            <a:noFill/>
          </a:ln>
          <a:effectLst/>
          <a:extLst>
            <a:ext uri="{91240B29-F687-4f45-9708-019B960494DF}">
              <a14:hiddenLine xmlns:a14="http://schemas.microsoft.com/office/drawing/2010/main" w="76200">
                <a:solidFill>
                  <a:srgbClr val="FFCCCC"/>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i="0" dirty="0"/>
          </a:p>
        </p:txBody>
      </p:sp>
      <p:sp>
        <p:nvSpPr>
          <p:cNvPr id="13" name="Text Box 9"/>
          <p:cNvSpPr txBox="1">
            <a:spLocks noChangeArrowheads="1"/>
          </p:cNvSpPr>
          <p:nvPr/>
        </p:nvSpPr>
        <p:spPr bwMode="auto">
          <a:xfrm>
            <a:off x="4788420" y="5822997"/>
            <a:ext cx="396004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r">
              <a:spcBef>
                <a:spcPct val="50000"/>
              </a:spcBef>
            </a:pPr>
            <a:r>
              <a:rPr lang="en-GB" sz="2400" i="0" dirty="0" err="1" smtClean="0">
                <a:solidFill>
                  <a:schemeClr val="tx1"/>
                </a:solidFill>
                <a:effectLst>
                  <a:glow rad="304800">
                    <a:schemeClr val="bg1">
                      <a:alpha val="34000"/>
                    </a:schemeClr>
                  </a:glow>
                </a:effectLst>
              </a:rPr>
              <a:t>butterfillS@ceu.hu</a:t>
            </a:r>
            <a:endParaRPr lang="en-GB" sz="2400" i="0" dirty="0">
              <a:solidFill>
                <a:schemeClr val="tx1"/>
              </a:solidFill>
              <a:effectLst>
                <a:glow rad="304800">
                  <a:schemeClr val="bg1">
                    <a:alpha val="34000"/>
                  </a:schemeClr>
                </a:glow>
              </a:effectLst>
            </a:endParaRPr>
          </a:p>
        </p:txBody>
      </p:sp>
      <p:sp>
        <p:nvSpPr>
          <p:cNvPr id="14" name="Text Box 9"/>
          <p:cNvSpPr txBox="1">
            <a:spLocks noChangeArrowheads="1"/>
          </p:cNvSpPr>
          <p:nvPr/>
        </p:nvSpPr>
        <p:spPr bwMode="auto">
          <a:xfrm>
            <a:off x="4788420" y="5822997"/>
            <a:ext cx="396004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r">
              <a:spcBef>
                <a:spcPct val="50000"/>
              </a:spcBef>
            </a:pPr>
            <a:r>
              <a:rPr lang="en-GB" sz="2400" i="0" dirty="0" err="1" smtClean="0">
                <a:solidFill>
                  <a:schemeClr val="tx1"/>
                </a:solidFill>
                <a:effectLst>
                  <a:glow rad="101600">
                    <a:schemeClr val="bg1">
                      <a:alpha val="78000"/>
                    </a:schemeClr>
                  </a:glow>
                </a:effectLst>
              </a:rPr>
              <a:t>butterfillS@ceu.hu</a:t>
            </a:r>
            <a:endParaRPr lang="en-GB" sz="2400" i="0" dirty="0">
              <a:solidFill>
                <a:schemeClr val="tx1"/>
              </a:solidFill>
              <a:effectLst>
                <a:glow rad="101600">
                  <a:schemeClr val="bg1">
                    <a:alpha val="78000"/>
                  </a:schemeClr>
                </a:glow>
              </a:effectLst>
            </a:endParaRPr>
          </a:p>
        </p:txBody>
      </p:sp>
      <p:sp>
        <p:nvSpPr>
          <p:cNvPr id="15" name="Text Box 9"/>
          <p:cNvSpPr txBox="1">
            <a:spLocks noChangeArrowheads="1"/>
          </p:cNvSpPr>
          <p:nvPr/>
        </p:nvSpPr>
        <p:spPr bwMode="auto">
          <a:xfrm>
            <a:off x="251520" y="44628"/>
            <a:ext cx="8496944"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r">
              <a:spcBef>
                <a:spcPct val="50000"/>
              </a:spcBef>
            </a:pPr>
            <a:r>
              <a:rPr lang="en-GB" sz="4800" b="1" i="0" dirty="0">
                <a:ln w="12700">
                  <a:solidFill>
                    <a:schemeClr val="bg1"/>
                  </a:solidFill>
                </a:ln>
                <a:solidFill>
                  <a:schemeClr val="tx1">
                    <a:alpha val="0"/>
                  </a:schemeClr>
                </a:solidFill>
                <a:effectLst>
                  <a:glow rad="203200">
                    <a:schemeClr val="bg1">
                      <a:alpha val="50000"/>
                    </a:schemeClr>
                  </a:glow>
                </a:effectLst>
              </a:rPr>
              <a:t>Mindreading &amp; Joint </a:t>
            </a:r>
            <a:r>
              <a:rPr lang="en-GB" sz="4800" b="1" i="0" dirty="0" smtClean="0">
                <a:ln w="12700">
                  <a:solidFill>
                    <a:schemeClr val="bg1"/>
                  </a:solidFill>
                </a:ln>
                <a:solidFill>
                  <a:schemeClr val="tx1">
                    <a:alpha val="0"/>
                  </a:schemeClr>
                </a:solidFill>
                <a:effectLst>
                  <a:glow rad="203200">
                    <a:schemeClr val="bg1">
                      <a:alpha val="50000"/>
                    </a:schemeClr>
                  </a:glow>
                </a:effectLst>
              </a:rPr>
              <a:t>Action</a:t>
            </a:r>
            <a:endParaRPr lang="en-GB" sz="4800" b="1" i="0" dirty="0">
              <a:ln w="12700">
                <a:solidFill>
                  <a:schemeClr val="bg1"/>
                </a:solidFill>
              </a:ln>
              <a:solidFill>
                <a:schemeClr val="tx1">
                  <a:alpha val="0"/>
                </a:schemeClr>
              </a:solidFill>
              <a:effectLst>
                <a:glow rad="203200">
                  <a:schemeClr val="bg1">
                    <a:alpha val="50000"/>
                  </a:schemeClr>
                </a:glow>
              </a:effectLst>
            </a:endParaRPr>
          </a:p>
        </p:txBody>
      </p:sp>
      <p:sp>
        <p:nvSpPr>
          <p:cNvPr id="18" name="Text Box 9"/>
          <p:cNvSpPr txBox="1">
            <a:spLocks noChangeArrowheads="1"/>
          </p:cNvSpPr>
          <p:nvPr/>
        </p:nvSpPr>
        <p:spPr bwMode="auto">
          <a:xfrm>
            <a:off x="179512" y="476676"/>
            <a:ext cx="864096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r">
              <a:spcBef>
                <a:spcPct val="50000"/>
              </a:spcBef>
            </a:pPr>
            <a:r>
              <a:rPr lang="en-GB" sz="4800" b="1" i="0" dirty="0" smtClean="0">
                <a:effectLst>
                  <a:glow rad="101600">
                    <a:srgbClr val="000000"/>
                  </a:glow>
                </a:effectLst>
              </a:rPr>
              <a:t>8. Shared Intention &amp; Motor</a:t>
            </a:r>
            <a:endParaRPr lang="en-GB" sz="4800" i="0" dirty="0">
              <a:effectLst>
                <a:glow rad="101600">
                  <a:srgbClr val="000000"/>
                </a:glow>
              </a:effectLst>
            </a:endParaRPr>
          </a:p>
        </p:txBody>
      </p:sp>
      <p:sp>
        <p:nvSpPr>
          <p:cNvPr id="9" name="Text Box 9"/>
          <p:cNvSpPr txBox="1">
            <a:spLocks noChangeArrowheads="1"/>
          </p:cNvSpPr>
          <p:nvPr/>
        </p:nvSpPr>
        <p:spPr bwMode="auto">
          <a:xfrm>
            <a:off x="467544" y="895490"/>
            <a:ext cx="864096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r">
              <a:spcBef>
                <a:spcPct val="50000"/>
              </a:spcBef>
            </a:pPr>
            <a:r>
              <a:rPr lang="en-GB" sz="4800" b="1" i="0" dirty="0" smtClean="0">
                <a:effectLst>
                  <a:glow rad="101600">
                    <a:srgbClr val="000000"/>
                  </a:glow>
                </a:effectLst>
              </a:rPr>
              <a:t>Representation in Joint Action</a:t>
            </a:r>
            <a:endParaRPr lang="en-GB" sz="4800" i="0" dirty="0">
              <a:effectLst>
                <a:glow rad="101600">
                  <a:srgbClr val="000000"/>
                </a:glow>
              </a:effectLst>
            </a:endParaRPr>
          </a:p>
        </p:txBody>
      </p:sp>
    </p:spTree>
    <p:extLst>
      <p:ext uri="{BB962C8B-B14F-4D97-AF65-F5344CB8AC3E}">
        <p14:creationId xmlns:p14="http://schemas.microsoft.com/office/powerpoint/2010/main" val="4155486533"/>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a:spLocks noChangeArrowheads="1"/>
          </p:cNvSpPr>
          <p:nvPr/>
        </p:nvSpPr>
        <p:spPr bwMode="auto">
          <a:xfrm>
            <a:off x="592138" y="1033463"/>
            <a:ext cx="7292975" cy="771623"/>
          </a:xfrm>
          <a:prstGeom prst="rect">
            <a:avLst/>
          </a:prstGeom>
          <a:noFill/>
          <a:ln w="9525">
            <a:noFill/>
            <a:round/>
            <a:headEnd/>
            <a:tailEnd/>
          </a:ln>
          <a:effectLst/>
        </p:spPr>
        <p:txBody>
          <a:bodyPr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What is the relation between a purposive action and the goal or goals to which it is directed?</a:t>
            </a:r>
            <a:endParaRPr lang="en-US" i="0" dirty="0"/>
          </a:p>
        </p:txBody>
      </p:sp>
      <p:sp>
        <p:nvSpPr>
          <p:cNvPr id="4" name="Rectangle 3"/>
          <p:cNvSpPr/>
          <p:nvPr/>
        </p:nvSpPr>
        <p:spPr>
          <a:xfrm>
            <a:off x="5364088" y="836712"/>
            <a:ext cx="805786" cy="430887"/>
          </a:xfrm>
          <a:prstGeom prst="rect">
            <a:avLst/>
          </a:prstGeom>
        </p:spPr>
        <p:txBody>
          <a:bodyPr wrap="none">
            <a:spAutoFit/>
          </a:bodyPr>
          <a:lstStyle/>
          <a:p>
            <a:r>
              <a:rPr lang="en-US" i="0" dirty="0" smtClean="0">
                <a:effectLst>
                  <a:glow rad="101600">
                    <a:srgbClr val="000000"/>
                  </a:glow>
                </a:effectLst>
              </a:rPr>
              <a:t>joint</a:t>
            </a:r>
            <a:endParaRPr lang="en-US" dirty="0">
              <a:effectLst>
                <a:glow rad="101600">
                  <a:srgbClr val="000000"/>
                </a:glow>
              </a:effectLst>
            </a:endParaRPr>
          </a:p>
        </p:txBody>
      </p:sp>
      <p:sp>
        <p:nvSpPr>
          <p:cNvPr id="9" name="Freeform 8"/>
          <p:cNvSpPr/>
          <p:nvPr/>
        </p:nvSpPr>
        <p:spPr>
          <a:xfrm>
            <a:off x="5523697" y="1282185"/>
            <a:ext cx="308242" cy="234281"/>
          </a:xfrm>
          <a:custGeom>
            <a:avLst/>
            <a:gdLst>
              <a:gd name="connsiteX0" fmla="*/ 0 w 308242"/>
              <a:gd name="connsiteY0" fmla="*/ 234281 h 234281"/>
              <a:gd name="connsiteX1" fmla="*/ 110967 w 308242"/>
              <a:gd name="connsiteY1" fmla="*/ 147978 h 234281"/>
              <a:gd name="connsiteX2" fmla="*/ 110967 w 308242"/>
              <a:gd name="connsiteY2" fmla="*/ 30 h 234281"/>
              <a:gd name="connsiteX3" fmla="*/ 135627 w 308242"/>
              <a:gd name="connsiteY3" fmla="*/ 135649 h 234281"/>
              <a:gd name="connsiteX4" fmla="*/ 308242 w 308242"/>
              <a:gd name="connsiteY4" fmla="*/ 221952 h 234281"/>
              <a:gd name="connsiteX5" fmla="*/ 308242 w 308242"/>
              <a:gd name="connsiteY5" fmla="*/ 221952 h 234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8242" h="234281">
                <a:moveTo>
                  <a:pt x="0" y="234281"/>
                </a:moveTo>
                <a:cubicBezTo>
                  <a:pt x="46236" y="210650"/>
                  <a:pt x="92473" y="187020"/>
                  <a:pt x="110967" y="147978"/>
                </a:cubicBezTo>
                <a:cubicBezTo>
                  <a:pt x="129461" y="108936"/>
                  <a:pt x="106857" y="2085"/>
                  <a:pt x="110967" y="30"/>
                </a:cubicBezTo>
                <a:cubicBezTo>
                  <a:pt x="115077" y="-2025"/>
                  <a:pt x="102748" y="98662"/>
                  <a:pt x="135627" y="135649"/>
                </a:cubicBezTo>
                <a:cubicBezTo>
                  <a:pt x="168506" y="172636"/>
                  <a:pt x="308242" y="221952"/>
                  <a:pt x="308242" y="221952"/>
                </a:cubicBezTo>
                <a:lnTo>
                  <a:pt x="308242" y="221952"/>
                </a:lnTo>
              </a:path>
            </a:pathLst>
          </a:custGeom>
          <a:ln w="19050" cmpd="sng">
            <a:solidFill>
              <a:srgbClr val="FFFFFF"/>
            </a:solidFill>
          </a:ln>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Tree>
    <p:extLst>
      <p:ext uri="{BB962C8B-B14F-4D97-AF65-F5344CB8AC3E}">
        <p14:creationId xmlns:p14="http://schemas.microsoft.com/office/powerpoint/2010/main" val="509767987"/>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92" name="Text Box 20"/>
          <p:cNvSpPr txBox="1">
            <a:spLocks noChangeArrowheads="1"/>
          </p:cNvSpPr>
          <p:nvPr/>
        </p:nvSpPr>
        <p:spPr bwMode="auto">
          <a:xfrm>
            <a:off x="8153400" y="5159375"/>
            <a:ext cx="611187" cy="304800"/>
          </a:xfrm>
          <a:prstGeom prst="rect">
            <a:avLst/>
          </a:prstGeom>
          <a:noFill/>
          <a:ln w="9525">
            <a:noFill/>
            <a:miter lim="800000"/>
            <a:headEnd/>
            <a:tailEnd/>
          </a:ln>
          <a:effectLst/>
        </p:spPr>
        <p:txBody>
          <a:bodyPr wrap="none">
            <a:prstTxWarp prst="textNoShape">
              <a:avLst/>
            </a:prstTxWarp>
            <a:spAutoFit/>
          </a:bodyPr>
          <a:lstStyle/>
          <a:p>
            <a:pPr defTabSz="457200" fontAlgn="auto">
              <a:spcBef>
                <a:spcPts val="0"/>
              </a:spcBef>
              <a:spcAft>
                <a:spcPts val="0"/>
              </a:spcAft>
              <a:buClrTx/>
              <a:buSzTx/>
              <a:buFontTx/>
              <a:buNone/>
            </a:pPr>
            <a:r>
              <a:rPr lang="en-US" altLang="zh-TW" sz="1400" i="0">
                <a:solidFill>
                  <a:prstClr val="black"/>
                </a:solidFill>
                <a:latin typeface="Verdana" pitchFamily="-110" charset="0"/>
                <a:ea typeface="新細明體"/>
              </a:rPr>
              <a:t>(ms)</a:t>
            </a:r>
          </a:p>
        </p:txBody>
      </p:sp>
      <p:sp>
        <p:nvSpPr>
          <p:cNvPr id="3194" name="Text Box 122"/>
          <p:cNvSpPr txBox="1">
            <a:spLocks noChangeArrowheads="1"/>
          </p:cNvSpPr>
          <p:nvPr/>
        </p:nvSpPr>
        <p:spPr bwMode="auto">
          <a:xfrm>
            <a:off x="881063" y="1325563"/>
            <a:ext cx="488950" cy="366712"/>
          </a:xfrm>
          <a:prstGeom prst="rect">
            <a:avLst/>
          </a:prstGeom>
          <a:noFill/>
          <a:ln w="9525">
            <a:noFill/>
            <a:miter lim="800000"/>
            <a:headEnd/>
            <a:tailEnd/>
          </a:ln>
          <a:effectLst/>
        </p:spPr>
        <p:txBody>
          <a:bodyPr wrap="none">
            <a:prstTxWarp prst="textNoShape">
              <a:avLst/>
            </a:prstTxWarp>
            <a:spAutoFit/>
          </a:bodyPr>
          <a:lstStyle/>
          <a:p>
            <a:pPr defTabSz="457200" fontAlgn="auto">
              <a:spcBef>
                <a:spcPts val="0"/>
              </a:spcBef>
              <a:spcAft>
                <a:spcPts val="0"/>
              </a:spcAft>
              <a:buClrTx/>
              <a:buSzTx/>
              <a:buFontTx/>
              <a:buNone/>
            </a:pPr>
            <a:r>
              <a:rPr lang="en-US" altLang="zh-TW" sz="1800" i="0">
                <a:solidFill>
                  <a:prstClr val="black"/>
                </a:solidFill>
                <a:latin typeface="Calibri"/>
                <a:ea typeface="新細明體"/>
              </a:rPr>
              <a:t>(A)</a:t>
            </a:r>
          </a:p>
        </p:txBody>
      </p:sp>
      <p:graphicFrame>
        <p:nvGraphicFramePr>
          <p:cNvPr id="414722" name="Object 2"/>
          <p:cNvGraphicFramePr>
            <a:graphicFrameLocks noChangeAspect="1"/>
          </p:cNvGraphicFramePr>
          <p:nvPr/>
        </p:nvGraphicFramePr>
        <p:xfrm>
          <a:off x="685800" y="4958"/>
          <a:ext cx="8382000" cy="6281450"/>
        </p:xfrm>
        <a:graphic>
          <a:graphicData uri="http://schemas.openxmlformats.org/presentationml/2006/ole">
            <mc:AlternateContent xmlns:mc="http://schemas.openxmlformats.org/markup-compatibility/2006">
              <mc:Choice xmlns:v="urn:schemas-microsoft-com:vml" Requires="v">
                <p:oleObj spid="_x0000_s4108" name="Document" r:id="rId3" imgW="5270500" imgH="3949700" progId="Word.Document.12">
                  <p:link updateAutomatic="1"/>
                </p:oleObj>
              </mc:Choice>
              <mc:Fallback>
                <p:oleObj name="Document" r:id="rId3" imgW="5270500" imgH="3949700" progId="Word.Document.12">
                  <p:link updateAutomatic="1"/>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 y="4958"/>
                        <a:ext cx="8382000" cy="6281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9" name="Rectangle 1"/>
          <p:cNvSpPr txBox="1">
            <a:spLocks noChangeArrowheads="1"/>
          </p:cNvSpPr>
          <p:nvPr/>
        </p:nvSpPr>
        <p:spPr bwMode="auto">
          <a:xfrm>
            <a:off x="990600" y="228600"/>
            <a:ext cx="7740650" cy="433387"/>
          </a:xfrm>
          <a:prstGeom prst="rect">
            <a:avLst/>
          </a:prstGeom>
          <a:noFill/>
          <a:ln w="9525">
            <a:noFill/>
            <a:round/>
            <a:headEnd/>
            <a:tailEnd/>
          </a:ln>
        </p:spPr>
        <p:txBody>
          <a:bodyPr vert="horz" wrap="square" lIns="0" tIns="0" rIns="0" bIns="0" numCol="1" anchor="t" anchorCtr="0" compatLnSpc="1">
            <a:prstTxWarp prst="textNoShape">
              <a:avLst/>
            </a:prstTxWarp>
          </a:bodyPr>
          <a:lstStyle/>
          <a:p>
            <a:pPr>
              <a:buClr>
                <a:srgbClr val="BE311A"/>
              </a:buClr>
              <a:buFont typeface="Arial"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US" sz="2000" i="0" kern="0" dirty="0" smtClean="0">
                <a:solidFill>
                  <a:srgbClr val="000000"/>
                </a:solidFill>
                <a:latin typeface="Gill Sans"/>
                <a:ea typeface="Trebuchet MS" pitchFamily="-106" charset="0"/>
                <a:cs typeface="Gill Sans"/>
              </a:rPr>
              <a:t>Tsai, Sebanz, &amp; </a:t>
            </a:r>
            <a:r>
              <a:rPr lang="en-US" sz="2000" i="0" kern="0" dirty="0" err="1" smtClean="0">
                <a:solidFill>
                  <a:srgbClr val="000000"/>
                </a:solidFill>
                <a:latin typeface="Gill Sans"/>
                <a:ea typeface="Trebuchet MS" pitchFamily="-106" charset="0"/>
                <a:cs typeface="Gill Sans"/>
              </a:rPr>
              <a:t>Knoblich</a:t>
            </a:r>
            <a:r>
              <a:rPr lang="en-US" sz="2000" i="0" kern="0" dirty="0" smtClean="0">
                <a:solidFill>
                  <a:srgbClr val="000000"/>
                </a:solidFill>
                <a:latin typeface="Gill Sans"/>
                <a:ea typeface="Trebuchet MS" pitchFamily="-106" charset="0"/>
                <a:cs typeface="Gill Sans"/>
              </a:rPr>
              <a:t>, 2011, Cognition </a:t>
            </a:r>
            <a:endParaRPr lang="en-GB" sz="2000" i="0" kern="0" dirty="0">
              <a:solidFill>
                <a:srgbClr val="000000"/>
              </a:solidFill>
              <a:latin typeface="Gill Sans"/>
              <a:cs typeface="Gill Sans"/>
            </a:endParaRPr>
          </a:p>
        </p:txBody>
      </p:sp>
    </p:spTree>
    <p:extLst>
      <p:ext uri="{BB962C8B-B14F-4D97-AF65-F5344CB8AC3E}">
        <p14:creationId xmlns:p14="http://schemas.microsoft.com/office/powerpoint/2010/main" val="389542067"/>
      </p:ext>
    </p:extLst>
  </p:cSld>
  <p:clrMapOvr>
    <a:masterClrMapping/>
  </p:clrMapOvr>
  <p:timing>
    <p:tnLst>
      <p:par>
        <p:cTn xmlns:p14="http://schemas.microsoft.com/office/powerpoint/2010/mai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415746" name="Object 2"/>
          <p:cNvGraphicFramePr>
            <a:graphicFrameLocks noChangeAspect="1"/>
          </p:cNvGraphicFramePr>
          <p:nvPr/>
        </p:nvGraphicFramePr>
        <p:xfrm>
          <a:off x="704665" y="0"/>
          <a:ext cx="8363135" cy="6267313"/>
        </p:xfrm>
        <a:graphic>
          <a:graphicData uri="http://schemas.openxmlformats.org/presentationml/2006/ole">
            <mc:AlternateContent xmlns:mc="http://schemas.openxmlformats.org/markup-compatibility/2006">
              <mc:Choice xmlns:v="urn:schemas-microsoft-com:vml" Requires="v">
                <p:oleObj spid="_x0000_s5132" name="Document" r:id="rId3" imgW="5270500" imgH="3949700" progId="Word.Document.12">
                  <p:link updateAutomatic="1"/>
                </p:oleObj>
              </mc:Choice>
              <mc:Fallback>
                <p:oleObj name="Document" r:id="rId3" imgW="5270500" imgH="3949700" progId="Word.Document.12">
                  <p:link updateAutomatic="1"/>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4665" y="0"/>
                        <a:ext cx="8363135" cy="62673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6" name="Rectangle 1"/>
          <p:cNvSpPr txBox="1">
            <a:spLocks noChangeArrowheads="1"/>
          </p:cNvSpPr>
          <p:nvPr/>
        </p:nvSpPr>
        <p:spPr bwMode="auto">
          <a:xfrm>
            <a:off x="990600" y="228600"/>
            <a:ext cx="7740650" cy="433387"/>
          </a:xfrm>
          <a:prstGeom prst="rect">
            <a:avLst/>
          </a:prstGeom>
          <a:noFill/>
          <a:ln w="9525">
            <a:noFill/>
            <a:round/>
            <a:headEnd/>
            <a:tailEnd/>
          </a:ln>
        </p:spPr>
        <p:txBody>
          <a:bodyPr vert="horz" wrap="square" lIns="0" tIns="0" rIns="0" bIns="0" numCol="1" anchor="t" anchorCtr="0" compatLnSpc="1">
            <a:prstTxWarp prst="textNoShape">
              <a:avLst/>
            </a:prstTxWarp>
          </a:bodyPr>
          <a:lstStyle/>
          <a:p>
            <a:pPr>
              <a:buClr>
                <a:srgbClr val="BE311A"/>
              </a:buClr>
              <a:buFont typeface="Arial"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US" sz="2000" i="0" kern="0" dirty="0" smtClean="0">
                <a:solidFill>
                  <a:srgbClr val="000000"/>
                </a:solidFill>
                <a:latin typeface="Gill Sans"/>
                <a:ea typeface="Trebuchet MS" pitchFamily="-106" charset="0"/>
                <a:cs typeface="Gill Sans"/>
              </a:rPr>
              <a:t>Tsai, Sebanz, &amp; </a:t>
            </a:r>
            <a:r>
              <a:rPr lang="en-US" sz="2000" i="0" kern="0" dirty="0" err="1" smtClean="0">
                <a:solidFill>
                  <a:srgbClr val="000000"/>
                </a:solidFill>
                <a:latin typeface="Gill Sans"/>
                <a:ea typeface="Trebuchet MS" pitchFamily="-106" charset="0"/>
                <a:cs typeface="Gill Sans"/>
              </a:rPr>
              <a:t>Knoblich</a:t>
            </a:r>
            <a:r>
              <a:rPr lang="en-US" sz="2000" i="0" kern="0" dirty="0" smtClean="0">
                <a:solidFill>
                  <a:srgbClr val="000000"/>
                </a:solidFill>
                <a:latin typeface="Gill Sans"/>
                <a:ea typeface="Trebuchet MS" pitchFamily="-106" charset="0"/>
                <a:cs typeface="Gill Sans"/>
              </a:rPr>
              <a:t>, 2011, Cognition </a:t>
            </a:r>
            <a:endParaRPr lang="en-GB" sz="2000" i="0" kern="0" dirty="0">
              <a:solidFill>
                <a:srgbClr val="000000"/>
              </a:solidFill>
              <a:latin typeface="Gill Sans"/>
              <a:cs typeface="Gill Sans"/>
            </a:endParaRPr>
          </a:p>
        </p:txBody>
      </p:sp>
    </p:spTree>
    <p:extLst>
      <p:ext uri="{BB962C8B-B14F-4D97-AF65-F5344CB8AC3E}">
        <p14:creationId xmlns:p14="http://schemas.microsoft.com/office/powerpoint/2010/main" val="2658803496"/>
      </p:ext>
    </p:extLst>
  </p:cSld>
  <p:clrMapOvr>
    <a:masterClrMapping/>
  </p:clrMapOvr>
  <p:timing>
    <p:tnLst>
      <p:par>
        <p:cTn xmlns:p14="http://schemas.microsoft.com/office/powerpoint/2010/mai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showMasterPhAnim="0">
  <p:cSld>
    <p:bg>
      <p:bgPr>
        <a:solidFill>
          <a:schemeClr val="bg1"/>
        </a:solidFill>
        <a:effectLst/>
      </p:bgPr>
    </p:bg>
    <p:spTree>
      <p:nvGrpSpPr>
        <p:cNvPr id="1" name=""/>
        <p:cNvGrpSpPr/>
        <p:nvPr/>
      </p:nvGrpSpPr>
      <p:grpSpPr>
        <a:xfrm>
          <a:off x="0" y="0"/>
          <a:ext cx="0" cy="0"/>
          <a:chOff x="0" y="0"/>
          <a:chExt cx="0" cy="0"/>
        </a:xfrm>
      </p:grpSpPr>
      <p:sp>
        <p:nvSpPr>
          <p:cNvPr id="546819" name="Rectangle 3"/>
          <p:cNvSpPr>
            <a:spLocks noGrp="1" noChangeArrowheads="1"/>
          </p:cNvSpPr>
          <p:nvPr>
            <p:ph type="body" idx="1"/>
          </p:nvPr>
        </p:nvSpPr>
        <p:spPr>
          <a:xfrm>
            <a:off x="987420" y="1611540"/>
            <a:ext cx="7199798" cy="4000500"/>
          </a:xfrm>
        </p:spPr>
        <p:txBody>
          <a:bodyPr>
            <a:noAutofit/>
          </a:bodyPr>
          <a:lstStyle/>
          <a:p>
            <a:pPr marL="0" indent="0">
              <a:buNone/>
            </a:pPr>
            <a:r>
              <a:rPr lang="en-US" sz="2200" dirty="0" smtClean="0">
                <a:solidFill>
                  <a:schemeClr val="tx1"/>
                </a:solidFill>
                <a:latin typeface="Gill Sans"/>
                <a:cs typeface="Gill Sans"/>
              </a:rPr>
              <a:t>Perception-action matching at an inter-group level.</a:t>
            </a:r>
          </a:p>
          <a:p>
            <a:pPr marL="0" indent="0">
              <a:buNone/>
            </a:pPr>
            <a:endParaRPr lang="en-US" sz="2200" dirty="0" smtClean="0">
              <a:latin typeface="Gill Sans"/>
              <a:cs typeface="Gill Sans"/>
            </a:endParaRPr>
          </a:p>
          <a:p>
            <a:pPr marL="0" indent="0">
              <a:buNone/>
            </a:pPr>
            <a:r>
              <a:rPr lang="en-US" sz="2200" dirty="0" smtClean="0">
                <a:solidFill>
                  <a:schemeClr val="tx1"/>
                </a:solidFill>
                <a:latin typeface="Gill Sans"/>
                <a:cs typeface="Gill Sans"/>
              </a:rPr>
              <a:t>Observing actions being performed simultaneously by two agents activates a corresponding action plan. This action plan </a:t>
            </a:r>
            <a:r>
              <a:rPr lang="en-US" sz="2200" dirty="0" smtClean="0">
                <a:latin typeface="Gill Sans"/>
                <a:cs typeface="Gill Sans"/>
              </a:rPr>
              <a:t>specifies an </a:t>
            </a:r>
            <a:r>
              <a:rPr lang="en-US" sz="2200" dirty="0" err="1" smtClean="0">
                <a:latin typeface="Gill Sans"/>
                <a:cs typeface="Gill Sans"/>
              </a:rPr>
              <a:t>agent´s</a:t>
            </a:r>
            <a:r>
              <a:rPr lang="en-US" sz="2200" dirty="0" smtClean="0">
                <a:latin typeface="Gill Sans"/>
                <a:cs typeface="Gill Sans"/>
              </a:rPr>
              <a:t> own action in relation to their co-</a:t>
            </a:r>
            <a:r>
              <a:rPr lang="en-US" sz="2200" dirty="0" err="1" smtClean="0">
                <a:latin typeface="Gill Sans"/>
                <a:cs typeface="Gill Sans"/>
              </a:rPr>
              <a:t>actor´s</a:t>
            </a:r>
            <a:r>
              <a:rPr lang="en-US" sz="2200" dirty="0" smtClean="0">
                <a:latin typeface="Gill Sans"/>
                <a:cs typeface="Gill Sans"/>
              </a:rPr>
              <a:t> action (possibly in terms of perceptual events). Performing an individual action in response to an observed joint action is difficult, because the joint action plan activated through joint action observation needs to be replaced by an individual action plan.</a:t>
            </a:r>
            <a:endParaRPr lang="en-US" sz="2200" dirty="0" smtClean="0">
              <a:solidFill>
                <a:schemeClr val="tx1"/>
              </a:solidFill>
              <a:latin typeface="Gill Sans"/>
              <a:cs typeface="Gill Sans"/>
            </a:endParaRPr>
          </a:p>
          <a:p>
            <a:pPr marL="0" indent="0">
              <a:buNone/>
            </a:pPr>
            <a:endParaRPr lang="en-US" sz="2200" dirty="0" smtClean="0">
              <a:latin typeface="Gill Sans"/>
              <a:cs typeface="Gill Sans"/>
            </a:endParaRPr>
          </a:p>
          <a:p>
            <a:pPr marL="0" indent="0">
              <a:buNone/>
            </a:pPr>
            <a:endParaRPr lang="en-US" sz="2200" dirty="0" smtClean="0">
              <a:solidFill>
                <a:schemeClr val="tx1"/>
              </a:solidFill>
              <a:latin typeface="Gill Sans"/>
              <a:cs typeface="Gill Sans"/>
            </a:endParaRPr>
          </a:p>
          <a:p>
            <a:pPr marL="0" indent="0">
              <a:buNone/>
            </a:pPr>
            <a:endParaRPr lang="en-US" sz="2200" dirty="0" smtClean="0">
              <a:latin typeface="Gill Sans"/>
              <a:cs typeface="Gill Sans"/>
            </a:endParaRPr>
          </a:p>
          <a:p>
            <a:pPr marL="0" indent="0">
              <a:buNone/>
            </a:pPr>
            <a:endParaRPr lang="en-US" sz="2200" dirty="0" smtClean="0">
              <a:solidFill>
                <a:schemeClr val="tx1"/>
              </a:solidFill>
              <a:latin typeface="Gill Sans"/>
              <a:ea typeface="ＭＳ Ｐゴシック" pitchFamily="-106" charset="-128"/>
              <a:cs typeface="Gill Sans"/>
            </a:endParaRPr>
          </a:p>
          <a:p>
            <a:pPr>
              <a:lnSpc>
                <a:spcPct val="90000"/>
              </a:lnSpc>
              <a:buFont typeface="Wingdings" pitchFamily="-106" charset="2"/>
              <a:buNone/>
            </a:pPr>
            <a:r>
              <a:rPr lang="de-DE" sz="2200" dirty="0" smtClean="0">
                <a:latin typeface="Gill Sans"/>
                <a:ea typeface="ＭＳ Ｐゴシック" pitchFamily="-106" charset="-128"/>
                <a:cs typeface="Gill Sans"/>
              </a:rPr>
              <a:t>	</a:t>
            </a:r>
          </a:p>
        </p:txBody>
      </p:sp>
      <p:sp>
        <p:nvSpPr>
          <p:cNvPr id="4" name="Rectangle 1"/>
          <p:cNvSpPr txBox="1">
            <a:spLocks noChangeArrowheads="1"/>
          </p:cNvSpPr>
          <p:nvPr/>
        </p:nvSpPr>
        <p:spPr bwMode="auto">
          <a:xfrm>
            <a:off x="1066800" y="685800"/>
            <a:ext cx="6330950" cy="1870075"/>
          </a:xfrm>
          <a:prstGeom prst="rect">
            <a:avLst/>
          </a:prstGeom>
          <a:noFill/>
          <a:ln w="9525">
            <a:noFill/>
            <a:round/>
            <a:headEnd/>
            <a:tailEnd/>
          </a:ln>
        </p:spPr>
        <p:txBody>
          <a:bodyPr vert="horz" wrap="square" lIns="0" tIns="0" rIns="0" bIns="0" numCol="1" anchor="t" anchorCtr="0" compatLnSpc="1">
            <a:prstTxWarp prst="textNoShape">
              <a:avLst/>
            </a:prstTxWarp>
          </a:bodyPr>
          <a:lstStyle/>
          <a:p>
            <a:pPr>
              <a:lnSpc>
                <a:spcPct val="92000"/>
              </a:lnSpc>
              <a:buClr>
                <a:srgbClr val="BE311A"/>
              </a:buClr>
              <a:buFont typeface="Arial" charset="0"/>
              <a:buNone/>
              <a:defRPr/>
            </a:pPr>
            <a:r>
              <a:rPr lang="en-US" sz="2800" i="0" kern="0" dirty="0" smtClean="0">
                <a:solidFill>
                  <a:srgbClr val="000000"/>
                </a:solidFill>
                <a:latin typeface="Gill Sans"/>
                <a:cs typeface="Gill Sans"/>
              </a:rPr>
              <a:t>Evidence for… </a:t>
            </a:r>
            <a:endParaRPr lang="en-US" sz="2800" i="0" kern="0" dirty="0">
              <a:solidFill>
                <a:srgbClr val="000000"/>
              </a:solidFill>
              <a:latin typeface="Gill Sans"/>
              <a:cs typeface="Gill Sans"/>
            </a:endParaRPr>
          </a:p>
        </p:txBody>
      </p:sp>
    </p:spTree>
    <p:extLst>
      <p:ext uri="{BB962C8B-B14F-4D97-AF65-F5344CB8AC3E}">
        <p14:creationId xmlns:p14="http://schemas.microsoft.com/office/powerpoint/2010/main" val="3677937314"/>
      </p:ext>
    </p:extLst>
  </p:cSld>
  <p:clrMapOvr>
    <a:masterClrMapping/>
  </p:clrMapOvr>
  <p:timing>
    <p:tnLst>
      <p:par>
        <p:cTn xmlns:p14="http://schemas.microsoft.com/office/powerpoint/2010/mai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10" descr="DSC_AA_3213_s"/>
          <p:cNvPicPr>
            <a:picLocks noChangeAspect="1" noChangeArrowheads="1"/>
          </p:cNvPicPr>
          <p:nvPr/>
        </p:nvPicPr>
        <p:blipFill>
          <a:blip r:embed="rId2">
            <a:lum bright="12000" contrast="30000"/>
            <a:alphaModFix/>
            <a:extLst>
              <a:ext uri="{28A0092B-C50C-407E-A947-70E740481C1C}">
                <a14:useLocalDpi xmlns:a14="http://schemas.microsoft.com/office/drawing/2010/main" val="0"/>
              </a:ext>
            </a:extLst>
          </a:blip>
          <a:srcRect/>
          <a:stretch>
            <a:fillRect/>
          </a:stretch>
        </p:blipFill>
        <p:spPr bwMode="auto">
          <a:xfrm>
            <a:off x="0" y="0"/>
            <a:ext cx="9144000" cy="68500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0381596"/>
      </p:ext>
    </p:extLst>
  </p:cSld>
  <p:clrMapOvr>
    <a:masterClrMapping/>
  </p:clrMapOvr>
  <p:timing>
    <p:tnLst>
      <p:par>
        <p:cTn xmlns:p14="http://schemas.microsoft.com/office/powerpoint/2010/mai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 Box 4"/>
          <p:cNvSpPr txBox="1">
            <a:spLocks noChangeArrowheads="1"/>
          </p:cNvSpPr>
          <p:nvPr/>
        </p:nvSpPr>
        <p:spPr bwMode="auto">
          <a:xfrm>
            <a:off x="4868863" y="549275"/>
            <a:ext cx="3590925" cy="61016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spcBef>
                <a:spcPct val="25000"/>
              </a:spcBef>
              <a:spcAft>
                <a:spcPct val="25000"/>
              </a:spcAft>
              <a:defRPr/>
            </a:pPr>
            <a:r>
              <a:rPr lang="en-GB" i="0" u="sng" dirty="0">
                <a:cs typeface="Arial" charset="0"/>
              </a:rPr>
              <a:t/>
            </a:r>
            <a:br>
              <a:rPr lang="en-GB" i="0" u="sng" dirty="0">
                <a:cs typeface="Arial" charset="0"/>
              </a:rPr>
            </a:br>
            <a:endParaRPr lang="en-GB" i="0" u="sng" dirty="0">
              <a:cs typeface="Arial" charset="0"/>
            </a:endParaRPr>
          </a:p>
          <a:p>
            <a:pPr algn="l">
              <a:spcBef>
                <a:spcPct val="25000"/>
              </a:spcBef>
              <a:spcAft>
                <a:spcPct val="25000"/>
              </a:spcAft>
              <a:defRPr/>
            </a:pPr>
            <a:r>
              <a:rPr lang="en-GB" i="0" u="sng" dirty="0" smtClean="0">
                <a:cs typeface="Arial" charset="0"/>
              </a:rPr>
              <a:t>Sufficient conditions</a:t>
            </a:r>
            <a:endParaRPr lang="en-GB" i="0" u="sng" dirty="0">
              <a:cs typeface="Arial" charset="0"/>
            </a:endParaRPr>
          </a:p>
          <a:p>
            <a:pPr algn="l">
              <a:spcBef>
                <a:spcPct val="25000"/>
              </a:spcBef>
              <a:spcAft>
                <a:spcPct val="25000"/>
              </a:spcAft>
              <a:defRPr/>
            </a:pPr>
            <a:r>
              <a:rPr lang="en-GB" i="0" dirty="0">
                <a:cs typeface="Arial" charset="0"/>
              </a:rPr>
              <a:t>We have a shared intention that we J </a:t>
            </a:r>
            <a:r>
              <a:rPr lang="en-GB" i="0" dirty="0" smtClean="0">
                <a:cs typeface="Arial" charset="0"/>
              </a:rPr>
              <a:t>if</a:t>
            </a:r>
            <a:endParaRPr lang="en-GB" i="0" dirty="0">
              <a:cs typeface="Arial" charset="0"/>
            </a:endParaRPr>
          </a:p>
          <a:p>
            <a:pPr algn="l">
              <a:spcBef>
                <a:spcPct val="25000"/>
              </a:spcBef>
              <a:spcAft>
                <a:spcPct val="25000"/>
              </a:spcAft>
              <a:defRPr/>
            </a:pPr>
            <a:r>
              <a:rPr lang="ja-JP" altLang="en-GB" i="0" dirty="0">
                <a:latin typeface="Arial"/>
                <a:cs typeface="Arial" charset="0"/>
              </a:rPr>
              <a:t>“</a:t>
            </a:r>
            <a:r>
              <a:rPr lang="en-GB" i="0" dirty="0">
                <a:cs typeface="Arial" charset="0"/>
              </a:rPr>
              <a:t>1. (a) I intend that we J and (b) you intend that we J</a:t>
            </a:r>
          </a:p>
          <a:p>
            <a:pPr algn="l">
              <a:spcBef>
                <a:spcPct val="25000"/>
              </a:spcBef>
              <a:spcAft>
                <a:spcPct val="25000"/>
              </a:spcAft>
              <a:defRPr/>
            </a:pPr>
            <a:r>
              <a:rPr lang="ja-JP" altLang="en-GB" i="0" dirty="0">
                <a:latin typeface="Arial"/>
                <a:cs typeface="Arial" charset="0"/>
              </a:rPr>
              <a:t>“</a:t>
            </a:r>
            <a:r>
              <a:rPr lang="en-GB" i="0" dirty="0">
                <a:cs typeface="Arial" charset="0"/>
              </a:rPr>
              <a:t>2. I intend that we J in accordance with and because of la, </a:t>
            </a:r>
            <a:r>
              <a:rPr lang="en-GB" i="0" dirty="0" err="1">
                <a:cs typeface="Arial" charset="0"/>
              </a:rPr>
              <a:t>lb</a:t>
            </a:r>
            <a:r>
              <a:rPr lang="en-GB" i="0" dirty="0">
                <a:cs typeface="Arial" charset="0"/>
              </a:rPr>
              <a:t>, and meshing </a:t>
            </a:r>
            <a:r>
              <a:rPr lang="en-GB" i="0" dirty="0" err="1">
                <a:cs typeface="Arial" charset="0"/>
              </a:rPr>
              <a:t>subplans</a:t>
            </a:r>
            <a:r>
              <a:rPr lang="en-GB" i="0" dirty="0">
                <a:cs typeface="Arial" charset="0"/>
              </a:rPr>
              <a:t> of la and </a:t>
            </a:r>
            <a:r>
              <a:rPr lang="en-GB" i="0" dirty="0" err="1">
                <a:cs typeface="Arial" charset="0"/>
              </a:rPr>
              <a:t>lb</a:t>
            </a:r>
            <a:r>
              <a:rPr lang="en-GB" i="0" dirty="0">
                <a:cs typeface="Arial" charset="0"/>
              </a:rPr>
              <a:t>; you intend [likewise] …</a:t>
            </a:r>
          </a:p>
          <a:p>
            <a:pPr algn="l">
              <a:spcBef>
                <a:spcPct val="25000"/>
              </a:spcBef>
              <a:defRPr/>
            </a:pPr>
            <a:r>
              <a:rPr lang="en-GB" i="0" dirty="0">
                <a:cs typeface="Arial" charset="0"/>
              </a:rPr>
              <a:t> </a:t>
            </a:r>
            <a:r>
              <a:rPr lang="ja-JP" altLang="en-GB" i="0" dirty="0">
                <a:latin typeface="Arial"/>
                <a:cs typeface="Arial" charset="0"/>
              </a:rPr>
              <a:t>“</a:t>
            </a:r>
            <a:r>
              <a:rPr lang="en-GB" i="0" dirty="0">
                <a:cs typeface="Arial" charset="0"/>
              </a:rPr>
              <a:t>3. 1 and 2 are common knowledge between us</a:t>
            </a:r>
            <a:r>
              <a:rPr lang="ja-JP" altLang="en-GB" i="0" dirty="0">
                <a:latin typeface="Arial"/>
                <a:cs typeface="Arial" charset="0"/>
              </a:rPr>
              <a:t>”</a:t>
            </a:r>
            <a:r>
              <a:rPr lang="en-GB" i="0" dirty="0">
                <a:cs typeface="Arial" charset="0"/>
              </a:rPr>
              <a:t> </a:t>
            </a:r>
          </a:p>
          <a:p>
            <a:pPr algn="r">
              <a:spcBef>
                <a:spcPct val="25000"/>
              </a:spcBef>
              <a:defRPr/>
            </a:pPr>
            <a:r>
              <a:rPr lang="en-GB" i="0" dirty="0">
                <a:cs typeface="Arial" charset="0"/>
              </a:rPr>
              <a:t>(Bratman 1993: View 4)</a:t>
            </a:r>
          </a:p>
        </p:txBody>
      </p:sp>
      <p:pic>
        <p:nvPicPr>
          <p:cNvPr id="34" name="Picture 4" descr="Bratman 2small.jpg"/>
          <p:cNvPicPr>
            <a:picLocks noChangeAspect="1"/>
          </p:cNvPicPr>
          <p:nvPr/>
        </p:nvPicPr>
        <p:blipFill>
          <a:blip r:embed="rId3">
            <a:extLst>
              <a:ext uri="{BEBA8EAE-BF5A-486C-A8C5-ECC9F3942E4B}">
                <a14:imgProps xmlns:a14="http://schemas.microsoft.com/office/drawing/2010/main">
                  <a14:imgLayer r:embed="rId4">
                    <a14:imgEffect>
                      <a14:artisticPaintStrokes trans="55000"/>
                    </a14:imgEffect>
                  </a14:imgLayer>
                </a14:imgProps>
              </a:ext>
              <a:ext uri="{28A0092B-C50C-407E-A947-70E740481C1C}">
                <a14:useLocalDpi xmlns:a14="http://schemas.microsoft.com/office/drawing/2010/main" val="0"/>
              </a:ext>
            </a:extLst>
          </a:blip>
          <a:srcRect/>
          <a:stretch>
            <a:fillRect/>
          </a:stretch>
        </p:blipFill>
        <p:spPr bwMode="auto">
          <a:xfrm>
            <a:off x="7938" y="4318000"/>
            <a:ext cx="2540000" cy="25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10049889"/>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0" y="2636912"/>
            <a:ext cx="9144000" cy="936104"/>
          </a:xfrm>
          <a:prstGeom prst="rect">
            <a:avLst/>
          </a:prstGeom>
          <a:solidFill>
            <a:schemeClr val="bg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6" name="Text Box 4"/>
          <p:cNvSpPr txBox="1">
            <a:spLocks noChangeArrowheads="1"/>
          </p:cNvSpPr>
          <p:nvPr/>
        </p:nvSpPr>
        <p:spPr bwMode="auto">
          <a:xfrm>
            <a:off x="4868863" y="549275"/>
            <a:ext cx="3590925" cy="61016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spcBef>
                <a:spcPct val="25000"/>
              </a:spcBef>
              <a:spcAft>
                <a:spcPct val="25000"/>
              </a:spcAft>
              <a:defRPr/>
            </a:pPr>
            <a:r>
              <a:rPr lang="en-GB" i="0" u="sng" dirty="0">
                <a:effectLst>
                  <a:glow rad="101600">
                    <a:srgbClr val="000000"/>
                  </a:glow>
                </a:effectLst>
                <a:cs typeface="Arial" charset="0"/>
              </a:rPr>
              <a:t/>
            </a:r>
            <a:br>
              <a:rPr lang="en-GB" i="0" u="sng" dirty="0">
                <a:effectLst>
                  <a:glow rad="101600">
                    <a:srgbClr val="000000"/>
                  </a:glow>
                </a:effectLst>
                <a:cs typeface="Arial" charset="0"/>
              </a:rPr>
            </a:br>
            <a:endParaRPr lang="en-GB" i="0" u="sng" dirty="0">
              <a:effectLst>
                <a:glow rad="101600">
                  <a:srgbClr val="000000"/>
                </a:glow>
              </a:effectLst>
              <a:cs typeface="Arial" charset="0"/>
            </a:endParaRPr>
          </a:p>
          <a:p>
            <a:pPr algn="l">
              <a:spcBef>
                <a:spcPct val="25000"/>
              </a:spcBef>
              <a:spcAft>
                <a:spcPct val="25000"/>
              </a:spcAft>
              <a:defRPr/>
            </a:pPr>
            <a:r>
              <a:rPr lang="en-GB" i="0" u="sng" dirty="0" smtClean="0">
                <a:effectLst/>
                <a:cs typeface="Arial" charset="0"/>
              </a:rPr>
              <a:t>Sufficient conditions</a:t>
            </a:r>
            <a:endParaRPr lang="en-GB" i="0" u="sng" dirty="0">
              <a:effectLst/>
              <a:cs typeface="Arial" charset="0"/>
            </a:endParaRPr>
          </a:p>
          <a:p>
            <a:pPr algn="l">
              <a:spcBef>
                <a:spcPct val="25000"/>
              </a:spcBef>
              <a:spcAft>
                <a:spcPct val="25000"/>
              </a:spcAft>
              <a:defRPr/>
            </a:pPr>
            <a:r>
              <a:rPr lang="en-GB" i="0" dirty="0">
                <a:effectLst>
                  <a:glow rad="101600">
                    <a:srgbClr val="000000"/>
                  </a:glow>
                </a:effectLst>
                <a:cs typeface="Arial" charset="0"/>
              </a:rPr>
              <a:t>We have a shared intention that we J </a:t>
            </a:r>
            <a:r>
              <a:rPr lang="en-GB" i="0" dirty="0" smtClean="0">
                <a:effectLst>
                  <a:glow rad="101600">
                    <a:srgbClr val="000000"/>
                  </a:glow>
                </a:effectLst>
                <a:cs typeface="Arial" charset="0"/>
              </a:rPr>
              <a:t>if</a:t>
            </a:r>
            <a:endParaRPr lang="en-GB" i="0" dirty="0">
              <a:effectLst>
                <a:glow rad="101600">
                  <a:srgbClr val="000000"/>
                </a:glow>
              </a:effectLst>
              <a:cs typeface="Arial" charset="0"/>
            </a:endParaRPr>
          </a:p>
          <a:p>
            <a:pPr algn="l">
              <a:spcBef>
                <a:spcPct val="25000"/>
              </a:spcBef>
              <a:spcAft>
                <a:spcPct val="25000"/>
              </a:spcAft>
              <a:defRPr/>
            </a:pPr>
            <a:r>
              <a:rPr lang="ja-JP" altLang="en-GB" i="0" dirty="0">
                <a:effectLst>
                  <a:glow rad="101600">
                    <a:srgbClr val="000000"/>
                  </a:glow>
                </a:effectLst>
                <a:latin typeface="Arial"/>
                <a:cs typeface="Arial" charset="0"/>
              </a:rPr>
              <a:t>“</a:t>
            </a:r>
            <a:r>
              <a:rPr lang="en-GB" i="0" dirty="0">
                <a:effectLst>
                  <a:glow rad="101600">
                    <a:srgbClr val="000000"/>
                  </a:glow>
                </a:effectLst>
                <a:cs typeface="Arial" charset="0"/>
              </a:rPr>
              <a:t>1. (a) I intend that we J and (b) you intend that we J</a:t>
            </a:r>
          </a:p>
          <a:p>
            <a:pPr algn="l">
              <a:spcBef>
                <a:spcPct val="25000"/>
              </a:spcBef>
              <a:spcAft>
                <a:spcPct val="25000"/>
              </a:spcAft>
              <a:defRPr/>
            </a:pPr>
            <a:r>
              <a:rPr lang="ja-JP" altLang="en-GB" i="0" dirty="0">
                <a:effectLst>
                  <a:glow rad="101600">
                    <a:srgbClr val="000000"/>
                  </a:glow>
                </a:effectLst>
                <a:latin typeface="Arial"/>
                <a:cs typeface="Arial" charset="0"/>
              </a:rPr>
              <a:t>“</a:t>
            </a:r>
            <a:r>
              <a:rPr lang="en-GB" i="0" dirty="0">
                <a:effectLst>
                  <a:glow rad="101600">
                    <a:srgbClr val="000000"/>
                  </a:glow>
                </a:effectLst>
                <a:cs typeface="Arial" charset="0"/>
              </a:rPr>
              <a:t>2. I intend that we J in accordance with and because of la, </a:t>
            </a:r>
            <a:r>
              <a:rPr lang="en-GB" i="0" dirty="0" err="1">
                <a:effectLst>
                  <a:glow rad="101600">
                    <a:srgbClr val="000000"/>
                  </a:glow>
                </a:effectLst>
                <a:cs typeface="Arial" charset="0"/>
              </a:rPr>
              <a:t>lb</a:t>
            </a:r>
            <a:r>
              <a:rPr lang="en-GB" i="0" dirty="0">
                <a:effectLst>
                  <a:glow rad="101600">
                    <a:srgbClr val="000000"/>
                  </a:glow>
                </a:effectLst>
                <a:cs typeface="Arial" charset="0"/>
              </a:rPr>
              <a:t>, and meshing </a:t>
            </a:r>
            <a:r>
              <a:rPr lang="en-GB" i="0" dirty="0" err="1">
                <a:effectLst>
                  <a:glow rad="101600">
                    <a:srgbClr val="000000"/>
                  </a:glow>
                </a:effectLst>
                <a:cs typeface="Arial" charset="0"/>
              </a:rPr>
              <a:t>subplans</a:t>
            </a:r>
            <a:r>
              <a:rPr lang="en-GB" i="0" dirty="0">
                <a:effectLst>
                  <a:glow rad="101600">
                    <a:srgbClr val="000000"/>
                  </a:glow>
                </a:effectLst>
                <a:cs typeface="Arial" charset="0"/>
              </a:rPr>
              <a:t> of la and </a:t>
            </a:r>
            <a:r>
              <a:rPr lang="en-GB" i="0" dirty="0" err="1">
                <a:effectLst>
                  <a:glow rad="101600">
                    <a:srgbClr val="000000"/>
                  </a:glow>
                </a:effectLst>
                <a:cs typeface="Arial" charset="0"/>
              </a:rPr>
              <a:t>lb</a:t>
            </a:r>
            <a:r>
              <a:rPr lang="en-GB" i="0" dirty="0">
                <a:effectLst>
                  <a:glow rad="101600">
                    <a:srgbClr val="000000"/>
                  </a:glow>
                </a:effectLst>
                <a:cs typeface="Arial" charset="0"/>
              </a:rPr>
              <a:t>; you intend [likewise] …</a:t>
            </a:r>
          </a:p>
          <a:p>
            <a:pPr algn="l">
              <a:spcBef>
                <a:spcPct val="25000"/>
              </a:spcBef>
              <a:defRPr/>
            </a:pPr>
            <a:r>
              <a:rPr lang="en-GB" i="0" dirty="0">
                <a:effectLst>
                  <a:glow rad="101600">
                    <a:srgbClr val="000000"/>
                  </a:glow>
                </a:effectLst>
                <a:cs typeface="Arial" charset="0"/>
              </a:rPr>
              <a:t> </a:t>
            </a:r>
            <a:r>
              <a:rPr lang="ja-JP" altLang="en-GB" i="0" dirty="0">
                <a:effectLst>
                  <a:glow rad="101600">
                    <a:srgbClr val="000000"/>
                  </a:glow>
                </a:effectLst>
                <a:latin typeface="Arial"/>
                <a:cs typeface="Arial" charset="0"/>
              </a:rPr>
              <a:t>“</a:t>
            </a:r>
            <a:r>
              <a:rPr lang="en-GB" i="0" dirty="0">
                <a:effectLst>
                  <a:glow rad="101600">
                    <a:srgbClr val="000000"/>
                  </a:glow>
                </a:effectLst>
                <a:cs typeface="Arial" charset="0"/>
              </a:rPr>
              <a:t>3. 1 and 2 are common knowledge between us</a:t>
            </a:r>
            <a:r>
              <a:rPr lang="ja-JP" altLang="en-GB" i="0" dirty="0">
                <a:effectLst>
                  <a:glow rad="101600">
                    <a:srgbClr val="000000"/>
                  </a:glow>
                </a:effectLst>
                <a:latin typeface="Arial"/>
                <a:cs typeface="Arial" charset="0"/>
              </a:rPr>
              <a:t>”</a:t>
            </a:r>
            <a:r>
              <a:rPr lang="en-GB" i="0" dirty="0">
                <a:effectLst>
                  <a:glow rad="101600">
                    <a:srgbClr val="000000"/>
                  </a:glow>
                </a:effectLst>
                <a:cs typeface="Arial" charset="0"/>
              </a:rPr>
              <a:t> </a:t>
            </a:r>
          </a:p>
          <a:p>
            <a:pPr algn="r">
              <a:spcBef>
                <a:spcPct val="25000"/>
              </a:spcBef>
              <a:defRPr/>
            </a:pPr>
            <a:r>
              <a:rPr lang="en-GB" i="0" dirty="0">
                <a:effectLst>
                  <a:glow rad="101600">
                    <a:srgbClr val="000000"/>
                  </a:glow>
                </a:effectLst>
                <a:cs typeface="Arial" charset="0"/>
              </a:rPr>
              <a:t>(Bratman 1993: View 4)</a:t>
            </a:r>
          </a:p>
        </p:txBody>
      </p:sp>
      <p:pic>
        <p:nvPicPr>
          <p:cNvPr id="34" name="Picture 4" descr="Bratman 2small.jpg"/>
          <p:cNvPicPr>
            <a:picLocks noChangeAspect="1"/>
          </p:cNvPicPr>
          <p:nvPr/>
        </p:nvPicPr>
        <p:blipFill>
          <a:blip r:embed="rId3">
            <a:extLst>
              <a:ext uri="{BEBA8EAE-BF5A-486C-A8C5-ECC9F3942E4B}">
                <a14:imgProps xmlns:a14="http://schemas.microsoft.com/office/drawing/2010/main">
                  <a14:imgLayer r:embed="rId4">
                    <a14:imgEffect>
                      <a14:artisticPaintStrokes trans="55000"/>
                    </a14:imgEffect>
                  </a14:imgLayer>
                </a14:imgProps>
              </a:ext>
              <a:ext uri="{28A0092B-C50C-407E-A947-70E740481C1C}">
                <a14:useLocalDpi xmlns:a14="http://schemas.microsoft.com/office/drawing/2010/main" val="0"/>
              </a:ext>
            </a:extLst>
          </a:blip>
          <a:srcRect/>
          <a:stretch>
            <a:fillRect/>
          </a:stretch>
        </p:blipFill>
        <p:spPr bwMode="auto">
          <a:xfrm>
            <a:off x="7938" y="4318000"/>
            <a:ext cx="2540000" cy="25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80112413"/>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7779" y="3537995"/>
            <a:ext cx="9144000" cy="1872208"/>
          </a:xfrm>
          <a:prstGeom prst="rect">
            <a:avLst/>
          </a:prstGeom>
          <a:solidFill>
            <a:schemeClr val="bg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6" name="Text Box 4"/>
          <p:cNvSpPr txBox="1">
            <a:spLocks noChangeArrowheads="1"/>
          </p:cNvSpPr>
          <p:nvPr/>
        </p:nvSpPr>
        <p:spPr bwMode="auto">
          <a:xfrm>
            <a:off x="4868863" y="549275"/>
            <a:ext cx="3590925" cy="61016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spcBef>
                <a:spcPct val="25000"/>
              </a:spcBef>
              <a:spcAft>
                <a:spcPct val="25000"/>
              </a:spcAft>
              <a:defRPr/>
            </a:pPr>
            <a:r>
              <a:rPr lang="en-GB" i="0" u="sng" dirty="0">
                <a:effectLst>
                  <a:glow rad="101600">
                    <a:srgbClr val="000000"/>
                  </a:glow>
                </a:effectLst>
                <a:cs typeface="Arial" charset="0"/>
              </a:rPr>
              <a:t/>
            </a:r>
            <a:br>
              <a:rPr lang="en-GB" i="0" u="sng" dirty="0">
                <a:effectLst>
                  <a:glow rad="101600">
                    <a:srgbClr val="000000"/>
                  </a:glow>
                </a:effectLst>
                <a:cs typeface="Arial" charset="0"/>
              </a:rPr>
            </a:br>
            <a:endParaRPr lang="en-GB" i="0" u="sng" dirty="0">
              <a:effectLst>
                <a:glow rad="101600">
                  <a:srgbClr val="000000"/>
                </a:glow>
              </a:effectLst>
              <a:cs typeface="Arial" charset="0"/>
            </a:endParaRPr>
          </a:p>
          <a:p>
            <a:pPr algn="l">
              <a:spcBef>
                <a:spcPct val="25000"/>
              </a:spcBef>
              <a:spcAft>
                <a:spcPct val="25000"/>
              </a:spcAft>
              <a:defRPr/>
            </a:pPr>
            <a:r>
              <a:rPr lang="en-GB" i="0" u="sng" dirty="0" smtClean="0">
                <a:effectLst/>
                <a:cs typeface="Arial" charset="0"/>
              </a:rPr>
              <a:t>Sufficient conditions</a:t>
            </a:r>
            <a:endParaRPr lang="en-GB" i="0" u="sng" dirty="0">
              <a:effectLst/>
              <a:cs typeface="Arial" charset="0"/>
            </a:endParaRPr>
          </a:p>
          <a:p>
            <a:pPr algn="l">
              <a:spcBef>
                <a:spcPct val="25000"/>
              </a:spcBef>
              <a:spcAft>
                <a:spcPct val="25000"/>
              </a:spcAft>
              <a:defRPr/>
            </a:pPr>
            <a:r>
              <a:rPr lang="en-GB" i="0" dirty="0">
                <a:effectLst>
                  <a:glow rad="101600">
                    <a:srgbClr val="000000"/>
                  </a:glow>
                </a:effectLst>
                <a:cs typeface="Arial" charset="0"/>
              </a:rPr>
              <a:t>We have a shared intention that we J </a:t>
            </a:r>
            <a:r>
              <a:rPr lang="en-GB" i="0" dirty="0" smtClean="0">
                <a:effectLst>
                  <a:glow rad="101600">
                    <a:srgbClr val="000000"/>
                  </a:glow>
                </a:effectLst>
                <a:cs typeface="Arial" charset="0"/>
              </a:rPr>
              <a:t>if</a:t>
            </a:r>
            <a:endParaRPr lang="en-GB" i="0" dirty="0">
              <a:effectLst>
                <a:glow rad="101600">
                  <a:srgbClr val="000000"/>
                </a:glow>
              </a:effectLst>
              <a:cs typeface="Arial" charset="0"/>
            </a:endParaRPr>
          </a:p>
          <a:p>
            <a:pPr algn="l">
              <a:spcBef>
                <a:spcPct val="25000"/>
              </a:spcBef>
              <a:spcAft>
                <a:spcPct val="25000"/>
              </a:spcAft>
              <a:defRPr/>
            </a:pPr>
            <a:r>
              <a:rPr lang="ja-JP" altLang="en-GB" i="0" dirty="0">
                <a:effectLst>
                  <a:glow rad="101600">
                    <a:srgbClr val="000000"/>
                  </a:glow>
                </a:effectLst>
                <a:latin typeface="Arial"/>
                <a:cs typeface="Arial" charset="0"/>
              </a:rPr>
              <a:t>“</a:t>
            </a:r>
            <a:r>
              <a:rPr lang="en-GB" i="0" dirty="0">
                <a:effectLst>
                  <a:glow rad="101600">
                    <a:srgbClr val="000000"/>
                  </a:glow>
                </a:effectLst>
                <a:cs typeface="Arial" charset="0"/>
              </a:rPr>
              <a:t>1. (a) I intend that we J and (b) you intend that we J</a:t>
            </a:r>
          </a:p>
          <a:p>
            <a:pPr algn="l">
              <a:spcBef>
                <a:spcPct val="25000"/>
              </a:spcBef>
              <a:spcAft>
                <a:spcPct val="25000"/>
              </a:spcAft>
              <a:defRPr/>
            </a:pPr>
            <a:r>
              <a:rPr lang="ja-JP" altLang="en-GB" i="0" dirty="0">
                <a:effectLst>
                  <a:glow rad="101600">
                    <a:srgbClr val="000000"/>
                  </a:glow>
                </a:effectLst>
                <a:latin typeface="Arial"/>
                <a:cs typeface="Arial" charset="0"/>
              </a:rPr>
              <a:t>“</a:t>
            </a:r>
            <a:r>
              <a:rPr lang="en-GB" i="0" dirty="0">
                <a:effectLst>
                  <a:glow rad="101600">
                    <a:srgbClr val="000000"/>
                  </a:glow>
                </a:effectLst>
                <a:cs typeface="Arial" charset="0"/>
              </a:rPr>
              <a:t>2. I intend that we J in accordance with and because of la, </a:t>
            </a:r>
            <a:r>
              <a:rPr lang="en-GB" i="0" dirty="0" err="1">
                <a:effectLst>
                  <a:glow rad="101600">
                    <a:srgbClr val="000000"/>
                  </a:glow>
                </a:effectLst>
                <a:cs typeface="Arial" charset="0"/>
              </a:rPr>
              <a:t>lb</a:t>
            </a:r>
            <a:r>
              <a:rPr lang="en-GB" i="0" dirty="0">
                <a:effectLst>
                  <a:glow rad="101600">
                    <a:srgbClr val="000000"/>
                  </a:glow>
                </a:effectLst>
                <a:cs typeface="Arial" charset="0"/>
              </a:rPr>
              <a:t>, and meshing </a:t>
            </a:r>
            <a:r>
              <a:rPr lang="en-GB" i="0" dirty="0" err="1">
                <a:effectLst>
                  <a:glow rad="101600">
                    <a:srgbClr val="000000"/>
                  </a:glow>
                </a:effectLst>
                <a:cs typeface="Arial" charset="0"/>
              </a:rPr>
              <a:t>subplans</a:t>
            </a:r>
            <a:r>
              <a:rPr lang="en-GB" i="0" dirty="0">
                <a:effectLst>
                  <a:glow rad="101600">
                    <a:srgbClr val="000000"/>
                  </a:glow>
                </a:effectLst>
                <a:cs typeface="Arial" charset="0"/>
              </a:rPr>
              <a:t> of la and </a:t>
            </a:r>
            <a:r>
              <a:rPr lang="en-GB" i="0" dirty="0" err="1">
                <a:effectLst>
                  <a:glow rad="101600">
                    <a:srgbClr val="000000"/>
                  </a:glow>
                </a:effectLst>
                <a:cs typeface="Arial" charset="0"/>
              </a:rPr>
              <a:t>lb</a:t>
            </a:r>
            <a:r>
              <a:rPr lang="en-GB" i="0" dirty="0">
                <a:effectLst>
                  <a:glow rad="101600">
                    <a:srgbClr val="000000"/>
                  </a:glow>
                </a:effectLst>
                <a:cs typeface="Arial" charset="0"/>
              </a:rPr>
              <a:t>; you intend [likewise] …</a:t>
            </a:r>
          </a:p>
          <a:p>
            <a:pPr algn="l">
              <a:spcBef>
                <a:spcPct val="25000"/>
              </a:spcBef>
              <a:defRPr/>
            </a:pPr>
            <a:r>
              <a:rPr lang="en-GB" i="0" dirty="0">
                <a:effectLst>
                  <a:glow rad="101600">
                    <a:srgbClr val="000000"/>
                  </a:glow>
                </a:effectLst>
                <a:cs typeface="Arial" charset="0"/>
              </a:rPr>
              <a:t> </a:t>
            </a:r>
            <a:r>
              <a:rPr lang="ja-JP" altLang="en-GB" i="0" dirty="0">
                <a:effectLst>
                  <a:glow rad="101600">
                    <a:srgbClr val="000000"/>
                  </a:glow>
                </a:effectLst>
                <a:latin typeface="Arial"/>
                <a:cs typeface="Arial" charset="0"/>
              </a:rPr>
              <a:t>“</a:t>
            </a:r>
            <a:r>
              <a:rPr lang="en-GB" i="0" dirty="0">
                <a:effectLst>
                  <a:glow rad="101600">
                    <a:srgbClr val="000000"/>
                  </a:glow>
                </a:effectLst>
                <a:cs typeface="Arial" charset="0"/>
              </a:rPr>
              <a:t>3. 1 and 2 are common knowledge between us</a:t>
            </a:r>
            <a:r>
              <a:rPr lang="ja-JP" altLang="en-GB" i="0" dirty="0">
                <a:effectLst>
                  <a:glow rad="101600">
                    <a:srgbClr val="000000"/>
                  </a:glow>
                </a:effectLst>
                <a:latin typeface="Arial"/>
                <a:cs typeface="Arial" charset="0"/>
              </a:rPr>
              <a:t>”</a:t>
            </a:r>
            <a:r>
              <a:rPr lang="en-GB" i="0" dirty="0">
                <a:effectLst>
                  <a:glow rad="101600">
                    <a:srgbClr val="000000"/>
                  </a:glow>
                </a:effectLst>
                <a:cs typeface="Arial" charset="0"/>
              </a:rPr>
              <a:t> </a:t>
            </a:r>
          </a:p>
          <a:p>
            <a:pPr algn="r">
              <a:spcBef>
                <a:spcPct val="25000"/>
              </a:spcBef>
              <a:defRPr/>
            </a:pPr>
            <a:r>
              <a:rPr lang="en-GB" i="0" dirty="0">
                <a:effectLst>
                  <a:glow rad="101600">
                    <a:srgbClr val="000000"/>
                  </a:glow>
                </a:effectLst>
                <a:cs typeface="Arial" charset="0"/>
              </a:rPr>
              <a:t>(Bratman 1993: View 4)</a:t>
            </a:r>
          </a:p>
        </p:txBody>
      </p:sp>
      <p:pic>
        <p:nvPicPr>
          <p:cNvPr id="34" name="Picture 4" descr="Bratman 2small.jpg"/>
          <p:cNvPicPr>
            <a:picLocks noChangeAspect="1"/>
          </p:cNvPicPr>
          <p:nvPr/>
        </p:nvPicPr>
        <p:blipFill>
          <a:blip r:embed="rId3">
            <a:extLst>
              <a:ext uri="{BEBA8EAE-BF5A-486C-A8C5-ECC9F3942E4B}">
                <a14:imgProps xmlns:a14="http://schemas.microsoft.com/office/drawing/2010/main">
                  <a14:imgLayer r:embed="rId4">
                    <a14:imgEffect>
                      <a14:artisticPaintStrokes trans="55000"/>
                    </a14:imgEffect>
                  </a14:imgLayer>
                </a14:imgProps>
              </a:ext>
              <a:ext uri="{28A0092B-C50C-407E-A947-70E740481C1C}">
                <a14:useLocalDpi xmlns:a14="http://schemas.microsoft.com/office/drawing/2010/main" val="0"/>
              </a:ext>
            </a:extLst>
          </a:blip>
          <a:srcRect/>
          <a:stretch>
            <a:fillRect/>
          </a:stretch>
        </p:blipFill>
        <p:spPr bwMode="auto">
          <a:xfrm>
            <a:off x="7938" y="4318000"/>
            <a:ext cx="2540000" cy="25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p:nvSpPr>
        <p:spPr bwMode="auto">
          <a:xfrm rot="2995685">
            <a:off x="1344740" y="4316259"/>
            <a:ext cx="1309793" cy="351656"/>
          </a:xfrm>
          <a:prstGeom prst="rect">
            <a:avLst/>
          </a:prstGeom>
          <a:solidFill>
            <a:schemeClr val="bg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6" name="Rectangle 5"/>
          <p:cNvSpPr/>
          <p:nvPr/>
        </p:nvSpPr>
        <p:spPr bwMode="auto">
          <a:xfrm rot="19692843">
            <a:off x="-4108" y="4054893"/>
            <a:ext cx="1309793" cy="351656"/>
          </a:xfrm>
          <a:prstGeom prst="rect">
            <a:avLst/>
          </a:prstGeom>
          <a:solidFill>
            <a:schemeClr val="bg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7" name="Rectangle 6"/>
          <p:cNvSpPr/>
          <p:nvPr/>
        </p:nvSpPr>
        <p:spPr bwMode="auto">
          <a:xfrm rot="1348776">
            <a:off x="1215306" y="4095478"/>
            <a:ext cx="1309793" cy="351656"/>
          </a:xfrm>
          <a:prstGeom prst="rect">
            <a:avLst/>
          </a:prstGeom>
          <a:solidFill>
            <a:schemeClr val="bg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8" name="Rectangle 7"/>
          <p:cNvSpPr/>
          <p:nvPr/>
        </p:nvSpPr>
        <p:spPr bwMode="auto">
          <a:xfrm rot="20976933">
            <a:off x="268986" y="3978732"/>
            <a:ext cx="1309793" cy="351656"/>
          </a:xfrm>
          <a:prstGeom prst="rect">
            <a:avLst/>
          </a:prstGeom>
          <a:solidFill>
            <a:schemeClr val="bg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Tree>
    <p:extLst>
      <p:ext uri="{BB962C8B-B14F-4D97-AF65-F5344CB8AC3E}">
        <p14:creationId xmlns:p14="http://schemas.microsoft.com/office/powerpoint/2010/main" val="2363886809"/>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1360" y="5373216"/>
            <a:ext cx="9144000" cy="864096"/>
          </a:xfrm>
          <a:prstGeom prst="rect">
            <a:avLst/>
          </a:prstGeom>
          <a:solidFill>
            <a:schemeClr val="bg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6" name="Text Box 4"/>
          <p:cNvSpPr txBox="1">
            <a:spLocks noChangeArrowheads="1"/>
          </p:cNvSpPr>
          <p:nvPr/>
        </p:nvSpPr>
        <p:spPr bwMode="auto">
          <a:xfrm>
            <a:off x="4868863" y="549275"/>
            <a:ext cx="3590925" cy="61016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spcBef>
                <a:spcPct val="25000"/>
              </a:spcBef>
              <a:spcAft>
                <a:spcPct val="25000"/>
              </a:spcAft>
              <a:defRPr/>
            </a:pPr>
            <a:r>
              <a:rPr lang="en-GB" i="0" u="sng" dirty="0">
                <a:effectLst>
                  <a:glow rad="101600">
                    <a:srgbClr val="000000"/>
                  </a:glow>
                </a:effectLst>
                <a:cs typeface="Arial" charset="0"/>
              </a:rPr>
              <a:t/>
            </a:r>
            <a:br>
              <a:rPr lang="en-GB" i="0" u="sng" dirty="0">
                <a:effectLst>
                  <a:glow rad="101600">
                    <a:srgbClr val="000000"/>
                  </a:glow>
                </a:effectLst>
                <a:cs typeface="Arial" charset="0"/>
              </a:rPr>
            </a:br>
            <a:endParaRPr lang="en-GB" i="0" u="sng" dirty="0">
              <a:effectLst>
                <a:glow rad="101600">
                  <a:srgbClr val="000000"/>
                </a:glow>
              </a:effectLst>
              <a:cs typeface="Arial" charset="0"/>
            </a:endParaRPr>
          </a:p>
          <a:p>
            <a:pPr algn="l">
              <a:spcBef>
                <a:spcPct val="25000"/>
              </a:spcBef>
              <a:spcAft>
                <a:spcPct val="25000"/>
              </a:spcAft>
              <a:defRPr/>
            </a:pPr>
            <a:r>
              <a:rPr lang="en-GB" i="0" u="sng" dirty="0" smtClean="0">
                <a:effectLst/>
                <a:cs typeface="Arial" charset="0"/>
              </a:rPr>
              <a:t>Sufficient conditions</a:t>
            </a:r>
            <a:endParaRPr lang="en-GB" i="0" u="sng" dirty="0">
              <a:effectLst/>
              <a:cs typeface="Arial" charset="0"/>
            </a:endParaRPr>
          </a:p>
          <a:p>
            <a:pPr algn="l">
              <a:spcBef>
                <a:spcPct val="25000"/>
              </a:spcBef>
              <a:spcAft>
                <a:spcPct val="25000"/>
              </a:spcAft>
              <a:defRPr/>
            </a:pPr>
            <a:r>
              <a:rPr lang="en-GB" i="0" dirty="0">
                <a:effectLst>
                  <a:glow rad="101600">
                    <a:srgbClr val="000000"/>
                  </a:glow>
                </a:effectLst>
                <a:cs typeface="Arial" charset="0"/>
              </a:rPr>
              <a:t>We have a shared intention that we J </a:t>
            </a:r>
            <a:r>
              <a:rPr lang="en-GB" i="0" dirty="0" smtClean="0">
                <a:effectLst>
                  <a:glow rad="101600">
                    <a:srgbClr val="000000"/>
                  </a:glow>
                </a:effectLst>
                <a:cs typeface="Arial" charset="0"/>
              </a:rPr>
              <a:t>if</a:t>
            </a:r>
            <a:endParaRPr lang="en-GB" i="0" dirty="0">
              <a:effectLst>
                <a:glow rad="101600">
                  <a:srgbClr val="000000"/>
                </a:glow>
              </a:effectLst>
              <a:cs typeface="Arial" charset="0"/>
            </a:endParaRPr>
          </a:p>
          <a:p>
            <a:pPr algn="l">
              <a:spcBef>
                <a:spcPct val="25000"/>
              </a:spcBef>
              <a:spcAft>
                <a:spcPct val="25000"/>
              </a:spcAft>
              <a:defRPr/>
            </a:pPr>
            <a:r>
              <a:rPr lang="ja-JP" altLang="en-GB" i="0" dirty="0">
                <a:effectLst>
                  <a:glow rad="101600">
                    <a:srgbClr val="000000"/>
                  </a:glow>
                </a:effectLst>
                <a:latin typeface="Arial"/>
                <a:cs typeface="Arial" charset="0"/>
              </a:rPr>
              <a:t>“</a:t>
            </a:r>
            <a:r>
              <a:rPr lang="en-GB" i="0" dirty="0">
                <a:effectLst>
                  <a:glow rad="101600">
                    <a:srgbClr val="000000"/>
                  </a:glow>
                </a:effectLst>
                <a:cs typeface="Arial" charset="0"/>
              </a:rPr>
              <a:t>1. (a) I intend that we J and (b) you intend that we J</a:t>
            </a:r>
          </a:p>
          <a:p>
            <a:pPr algn="l">
              <a:spcBef>
                <a:spcPct val="25000"/>
              </a:spcBef>
              <a:spcAft>
                <a:spcPct val="25000"/>
              </a:spcAft>
              <a:defRPr/>
            </a:pPr>
            <a:r>
              <a:rPr lang="ja-JP" altLang="en-GB" i="0" dirty="0">
                <a:effectLst>
                  <a:glow rad="101600">
                    <a:srgbClr val="000000"/>
                  </a:glow>
                </a:effectLst>
                <a:latin typeface="Arial"/>
                <a:cs typeface="Arial" charset="0"/>
              </a:rPr>
              <a:t>“</a:t>
            </a:r>
            <a:r>
              <a:rPr lang="en-GB" i="0" dirty="0">
                <a:effectLst>
                  <a:glow rad="101600">
                    <a:srgbClr val="000000"/>
                  </a:glow>
                </a:effectLst>
                <a:cs typeface="Arial" charset="0"/>
              </a:rPr>
              <a:t>2. I intend that we J in accordance with and because of la, </a:t>
            </a:r>
            <a:r>
              <a:rPr lang="en-GB" i="0" dirty="0" err="1">
                <a:effectLst>
                  <a:glow rad="101600">
                    <a:srgbClr val="000000"/>
                  </a:glow>
                </a:effectLst>
                <a:cs typeface="Arial" charset="0"/>
              </a:rPr>
              <a:t>lb</a:t>
            </a:r>
            <a:r>
              <a:rPr lang="en-GB" i="0" dirty="0">
                <a:effectLst>
                  <a:glow rad="101600">
                    <a:srgbClr val="000000"/>
                  </a:glow>
                </a:effectLst>
                <a:cs typeface="Arial" charset="0"/>
              </a:rPr>
              <a:t>, and meshing </a:t>
            </a:r>
            <a:r>
              <a:rPr lang="en-GB" i="0" dirty="0" err="1">
                <a:effectLst>
                  <a:glow rad="101600">
                    <a:srgbClr val="000000"/>
                  </a:glow>
                </a:effectLst>
                <a:cs typeface="Arial" charset="0"/>
              </a:rPr>
              <a:t>subplans</a:t>
            </a:r>
            <a:r>
              <a:rPr lang="en-GB" i="0" dirty="0">
                <a:effectLst>
                  <a:glow rad="101600">
                    <a:srgbClr val="000000"/>
                  </a:glow>
                </a:effectLst>
                <a:cs typeface="Arial" charset="0"/>
              </a:rPr>
              <a:t> of la and </a:t>
            </a:r>
            <a:r>
              <a:rPr lang="en-GB" i="0" dirty="0" err="1">
                <a:effectLst>
                  <a:glow rad="101600">
                    <a:srgbClr val="000000"/>
                  </a:glow>
                </a:effectLst>
                <a:cs typeface="Arial" charset="0"/>
              </a:rPr>
              <a:t>lb</a:t>
            </a:r>
            <a:r>
              <a:rPr lang="en-GB" i="0" dirty="0">
                <a:effectLst>
                  <a:glow rad="101600">
                    <a:srgbClr val="000000"/>
                  </a:glow>
                </a:effectLst>
                <a:cs typeface="Arial" charset="0"/>
              </a:rPr>
              <a:t>; you intend [likewise] …</a:t>
            </a:r>
          </a:p>
          <a:p>
            <a:pPr algn="l">
              <a:spcBef>
                <a:spcPct val="25000"/>
              </a:spcBef>
              <a:defRPr/>
            </a:pPr>
            <a:r>
              <a:rPr lang="en-GB" i="0" dirty="0">
                <a:effectLst>
                  <a:glow rad="101600">
                    <a:srgbClr val="000000"/>
                  </a:glow>
                </a:effectLst>
                <a:cs typeface="Arial" charset="0"/>
              </a:rPr>
              <a:t> </a:t>
            </a:r>
            <a:r>
              <a:rPr lang="ja-JP" altLang="en-GB" i="0" dirty="0">
                <a:effectLst>
                  <a:glow rad="101600">
                    <a:srgbClr val="000000"/>
                  </a:glow>
                </a:effectLst>
                <a:latin typeface="Arial"/>
                <a:cs typeface="Arial" charset="0"/>
              </a:rPr>
              <a:t>“</a:t>
            </a:r>
            <a:r>
              <a:rPr lang="en-GB" i="0" dirty="0">
                <a:effectLst>
                  <a:glow rad="101600">
                    <a:srgbClr val="000000"/>
                  </a:glow>
                </a:effectLst>
                <a:cs typeface="Arial" charset="0"/>
              </a:rPr>
              <a:t>3. 1 and 2 are common knowledge between us</a:t>
            </a:r>
            <a:r>
              <a:rPr lang="ja-JP" altLang="en-GB" i="0" dirty="0">
                <a:effectLst>
                  <a:glow rad="101600">
                    <a:srgbClr val="000000"/>
                  </a:glow>
                </a:effectLst>
                <a:latin typeface="Arial"/>
                <a:cs typeface="Arial" charset="0"/>
              </a:rPr>
              <a:t>”</a:t>
            </a:r>
            <a:r>
              <a:rPr lang="en-GB" i="0" dirty="0">
                <a:effectLst>
                  <a:glow rad="101600">
                    <a:srgbClr val="000000"/>
                  </a:glow>
                </a:effectLst>
                <a:cs typeface="Arial" charset="0"/>
              </a:rPr>
              <a:t> </a:t>
            </a:r>
          </a:p>
          <a:p>
            <a:pPr algn="r">
              <a:spcBef>
                <a:spcPct val="25000"/>
              </a:spcBef>
              <a:defRPr/>
            </a:pPr>
            <a:r>
              <a:rPr lang="en-GB" i="0" dirty="0">
                <a:effectLst>
                  <a:glow rad="101600">
                    <a:srgbClr val="000000"/>
                  </a:glow>
                </a:effectLst>
                <a:cs typeface="Arial" charset="0"/>
              </a:rPr>
              <a:t>(Bratman 1993: View 4)</a:t>
            </a:r>
          </a:p>
        </p:txBody>
      </p:sp>
      <p:pic>
        <p:nvPicPr>
          <p:cNvPr id="34" name="Picture 4" descr="Bratman 2small.jpg"/>
          <p:cNvPicPr>
            <a:picLocks noChangeAspect="1"/>
          </p:cNvPicPr>
          <p:nvPr/>
        </p:nvPicPr>
        <p:blipFill>
          <a:blip r:embed="rId3">
            <a:extLst>
              <a:ext uri="{BEBA8EAE-BF5A-486C-A8C5-ECC9F3942E4B}">
                <a14:imgProps xmlns:a14="http://schemas.microsoft.com/office/drawing/2010/main">
                  <a14:imgLayer r:embed="rId4">
                    <a14:imgEffect>
                      <a14:artisticPaintStrokes trans="55000"/>
                    </a14:imgEffect>
                  </a14:imgLayer>
                </a14:imgProps>
              </a:ext>
              <a:ext uri="{28A0092B-C50C-407E-A947-70E740481C1C}">
                <a14:useLocalDpi xmlns:a14="http://schemas.microsoft.com/office/drawing/2010/main" val="0"/>
              </a:ext>
            </a:extLst>
          </a:blip>
          <a:srcRect/>
          <a:stretch>
            <a:fillRect/>
          </a:stretch>
        </p:blipFill>
        <p:spPr bwMode="auto">
          <a:xfrm>
            <a:off x="7938" y="4318000"/>
            <a:ext cx="2540000" cy="25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55678897"/>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 Box 4"/>
          <p:cNvSpPr txBox="1">
            <a:spLocks noChangeArrowheads="1"/>
          </p:cNvSpPr>
          <p:nvPr/>
        </p:nvSpPr>
        <p:spPr bwMode="auto">
          <a:xfrm>
            <a:off x="4868863" y="549275"/>
            <a:ext cx="3590925" cy="61016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spcBef>
                <a:spcPct val="25000"/>
              </a:spcBef>
              <a:spcAft>
                <a:spcPct val="25000"/>
              </a:spcAft>
              <a:defRPr/>
            </a:pPr>
            <a:r>
              <a:rPr lang="en-GB" i="0" u="sng" dirty="0">
                <a:effectLst>
                  <a:glow rad="101600">
                    <a:srgbClr val="000000"/>
                  </a:glow>
                </a:effectLst>
                <a:cs typeface="Arial" charset="0"/>
              </a:rPr>
              <a:t/>
            </a:r>
            <a:br>
              <a:rPr lang="en-GB" i="0" u="sng" dirty="0">
                <a:effectLst>
                  <a:glow rad="101600">
                    <a:srgbClr val="000000"/>
                  </a:glow>
                </a:effectLst>
                <a:cs typeface="Arial" charset="0"/>
              </a:rPr>
            </a:br>
            <a:endParaRPr lang="en-GB" i="0" u="sng" dirty="0">
              <a:effectLst>
                <a:glow rad="101600">
                  <a:srgbClr val="000000"/>
                </a:glow>
              </a:effectLst>
              <a:cs typeface="Arial" charset="0"/>
            </a:endParaRPr>
          </a:p>
          <a:p>
            <a:pPr algn="l">
              <a:spcBef>
                <a:spcPct val="25000"/>
              </a:spcBef>
              <a:spcAft>
                <a:spcPct val="25000"/>
              </a:spcAft>
              <a:defRPr/>
            </a:pPr>
            <a:r>
              <a:rPr lang="en-GB" i="0" u="sng" dirty="0" smtClean="0">
                <a:effectLst/>
                <a:cs typeface="Arial" charset="0"/>
              </a:rPr>
              <a:t>Sufficient conditions</a:t>
            </a:r>
            <a:endParaRPr lang="en-GB" i="0" u="sng" dirty="0">
              <a:effectLst/>
              <a:cs typeface="Arial" charset="0"/>
            </a:endParaRPr>
          </a:p>
          <a:p>
            <a:pPr algn="l">
              <a:spcBef>
                <a:spcPct val="25000"/>
              </a:spcBef>
              <a:spcAft>
                <a:spcPct val="25000"/>
              </a:spcAft>
              <a:defRPr/>
            </a:pPr>
            <a:r>
              <a:rPr lang="en-GB" i="0" dirty="0">
                <a:effectLst>
                  <a:glow rad="101600">
                    <a:srgbClr val="000000"/>
                  </a:glow>
                </a:effectLst>
                <a:cs typeface="Arial" charset="0"/>
              </a:rPr>
              <a:t>We have a shared intention that we J </a:t>
            </a:r>
            <a:r>
              <a:rPr lang="en-GB" i="0" dirty="0" smtClean="0">
                <a:effectLst>
                  <a:glow rad="101600">
                    <a:srgbClr val="000000"/>
                  </a:glow>
                </a:effectLst>
                <a:cs typeface="Arial" charset="0"/>
              </a:rPr>
              <a:t>if</a:t>
            </a:r>
            <a:endParaRPr lang="en-GB" i="0" dirty="0">
              <a:effectLst>
                <a:glow rad="101600">
                  <a:srgbClr val="000000"/>
                </a:glow>
              </a:effectLst>
              <a:cs typeface="Arial" charset="0"/>
            </a:endParaRPr>
          </a:p>
          <a:p>
            <a:pPr algn="l">
              <a:spcBef>
                <a:spcPct val="25000"/>
              </a:spcBef>
              <a:spcAft>
                <a:spcPct val="25000"/>
              </a:spcAft>
              <a:defRPr/>
            </a:pPr>
            <a:r>
              <a:rPr lang="ja-JP" altLang="en-GB" i="0" dirty="0">
                <a:effectLst>
                  <a:glow rad="101600">
                    <a:srgbClr val="000000"/>
                  </a:glow>
                </a:effectLst>
                <a:latin typeface="Arial"/>
                <a:cs typeface="Arial" charset="0"/>
              </a:rPr>
              <a:t>“</a:t>
            </a:r>
            <a:r>
              <a:rPr lang="en-GB" i="0" dirty="0">
                <a:effectLst>
                  <a:glow rad="101600">
                    <a:srgbClr val="000000"/>
                  </a:glow>
                </a:effectLst>
                <a:cs typeface="Arial" charset="0"/>
              </a:rPr>
              <a:t>1. (a) I intend that we J and (b) you intend that we J</a:t>
            </a:r>
          </a:p>
          <a:p>
            <a:pPr algn="l">
              <a:spcBef>
                <a:spcPct val="25000"/>
              </a:spcBef>
              <a:spcAft>
                <a:spcPct val="25000"/>
              </a:spcAft>
              <a:defRPr/>
            </a:pPr>
            <a:r>
              <a:rPr lang="ja-JP" altLang="en-GB" i="0" dirty="0">
                <a:effectLst>
                  <a:glow rad="101600">
                    <a:srgbClr val="000000"/>
                  </a:glow>
                </a:effectLst>
                <a:latin typeface="Arial"/>
                <a:cs typeface="Arial" charset="0"/>
              </a:rPr>
              <a:t>“</a:t>
            </a:r>
            <a:r>
              <a:rPr lang="en-GB" i="0" dirty="0">
                <a:effectLst>
                  <a:glow rad="101600">
                    <a:srgbClr val="000000"/>
                  </a:glow>
                </a:effectLst>
                <a:cs typeface="Arial" charset="0"/>
              </a:rPr>
              <a:t>2. I intend that we J in accordance with and because of la, </a:t>
            </a:r>
            <a:r>
              <a:rPr lang="en-GB" i="0" dirty="0" err="1">
                <a:effectLst>
                  <a:glow rad="101600">
                    <a:srgbClr val="000000"/>
                  </a:glow>
                </a:effectLst>
                <a:cs typeface="Arial" charset="0"/>
              </a:rPr>
              <a:t>lb</a:t>
            </a:r>
            <a:r>
              <a:rPr lang="en-GB" i="0" dirty="0">
                <a:effectLst>
                  <a:glow rad="101600">
                    <a:srgbClr val="000000"/>
                  </a:glow>
                </a:effectLst>
                <a:cs typeface="Arial" charset="0"/>
              </a:rPr>
              <a:t>, and meshing </a:t>
            </a:r>
            <a:r>
              <a:rPr lang="en-GB" i="0" dirty="0" err="1">
                <a:effectLst>
                  <a:glow rad="101600">
                    <a:srgbClr val="000000"/>
                  </a:glow>
                </a:effectLst>
                <a:cs typeface="Arial" charset="0"/>
              </a:rPr>
              <a:t>subplans</a:t>
            </a:r>
            <a:r>
              <a:rPr lang="en-GB" i="0" dirty="0">
                <a:effectLst>
                  <a:glow rad="101600">
                    <a:srgbClr val="000000"/>
                  </a:glow>
                </a:effectLst>
                <a:cs typeface="Arial" charset="0"/>
              </a:rPr>
              <a:t> of la and </a:t>
            </a:r>
            <a:r>
              <a:rPr lang="en-GB" i="0" dirty="0" err="1">
                <a:effectLst>
                  <a:glow rad="101600">
                    <a:srgbClr val="000000"/>
                  </a:glow>
                </a:effectLst>
                <a:cs typeface="Arial" charset="0"/>
              </a:rPr>
              <a:t>lb</a:t>
            </a:r>
            <a:r>
              <a:rPr lang="en-GB" i="0" dirty="0">
                <a:effectLst>
                  <a:glow rad="101600">
                    <a:srgbClr val="000000"/>
                  </a:glow>
                </a:effectLst>
                <a:cs typeface="Arial" charset="0"/>
              </a:rPr>
              <a:t>; you intend [likewise] …</a:t>
            </a:r>
          </a:p>
          <a:p>
            <a:pPr algn="l">
              <a:spcBef>
                <a:spcPct val="25000"/>
              </a:spcBef>
              <a:defRPr/>
            </a:pPr>
            <a:r>
              <a:rPr lang="en-GB" i="0" dirty="0">
                <a:effectLst>
                  <a:glow rad="101600">
                    <a:srgbClr val="000000"/>
                  </a:glow>
                </a:effectLst>
                <a:cs typeface="Arial" charset="0"/>
              </a:rPr>
              <a:t> </a:t>
            </a:r>
            <a:r>
              <a:rPr lang="ja-JP" altLang="en-GB" i="0" dirty="0">
                <a:effectLst>
                  <a:glow rad="101600">
                    <a:srgbClr val="000000"/>
                  </a:glow>
                </a:effectLst>
                <a:latin typeface="Arial"/>
                <a:cs typeface="Arial" charset="0"/>
              </a:rPr>
              <a:t>“</a:t>
            </a:r>
            <a:r>
              <a:rPr lang="en-GB" i="0" dirty="0">
                <a:effectLst>
                  <a:glow rad="101600">
                    <a:srgbClr val="000000"/>
                  </a:glow>
                </a:effectLst>
                <a:cs typeface="Arial" charset="0"/>
              </a:rPr>
              <a:t>3. 1 and 2 are common knowledge between us</a:t>
            </a:r>
            <a:r>
              <a:rPr lang="ja-JP" altLang="en-GB" i="0" dirty="0">
                <a:effectLst>
                  <a:glow rad="101600">
                    <a:srgbClr val="000000"/>
                  </a:glow>
                </a:effectLst>
                <a:latin typeface="Arial"/>
                <a:cs typeface="Arial" charset="0"/>
              </a:rPr>
              <a:t>”</a:t>
            </a:r>
            <a:r>
              <a:rPr lang="en-GB" i="0" dirty="0">
                <a:effectLst>
                  <a:glow rad="101600">
                    <a:srgbClr val="000000"/>
                  </a:glow>
                </a:effectLst>
                <a:cs typeface="Arial" charset="0"/>
              </a:rPr>
              <a:t> </a:t>
            </a:r>
          </a:p>
          <a:p>
            <a:pPr algn="r">
              <a:spcBef>
                <a:spcPct val="25000"/>
              </a:spcBef>
              <a:defRPr/>
            </a:pPr>
            <a:r>
              <a:rPr lang="en-GB" i="0" dirty="0">
                <a:effectLst>
                  <a:glow rad="101600">
                    <a:srgbClr val="000000"/>
                  </a:glow>
                </a:effectLst>
                <a:cs typeface="Arial" charset="0"/>
              </a:rPr>
              <a:t>(Bratman 1993: View 4)</a:t>
            </a:r>
          </a:p>
        </p:txBody>
      </p:sp>
      <p:pic>
        <p:nvPicPr>
          <p:cNvPr id="34" name="Picture 4" descr="Bratman 2small.jpg"/>
          <p:cNvPicPr>
            <a:picLocks noChangeAspect="1"/>
          </p:cNvPicPr>
          <p:nvPr/>
        </p:nvPicPr>
        <p:blipFill>
          <a:blip r:embed="rId3">
            <a:extLst>
              <a:ext uri="{BEBA8EAE-BF5A-486C-A8C5-ECC9F3942E4B}">
                <a14:imgProps xmlns:a14="http://schemas.microsoft.com/office/drawing/2010/main">
                  <a14:imgLayer r:embed="rId4">
                    <a14:imgEffect>
                      <a14:artisticPaintStrokes trans="55000"/>
                    </a14:imgEffect>
                  </a14:imgLayer>
                </a14:imgProps>
              </a:ext>
              <a:ext uri="{28A0092B-C50C-407E-A947-70E740481C1C}">
                <a14:useLocalDpi xmlns:a14="http://schemas.microsoft.com/office/drawing/2010/main" val="0"/>
              </a:ext>
            </a:extLst>
          </a:blip>
          <a:srcRect/>
          <a:stretch>
            <a:fillRect/>
          </a:stretch>
        </p:blipFill>
        <p:spPr bwMode="auto">
          <a:xfrm>
            <a:off x="7938" y="4318000"/>
            <a:ext cx="2540000" cy="25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97576787"/>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10" descr="DSC_AA_3213_s"/>
          <p:cNvPicPr>
            <a:picLocks noChangeAspect="1" noChangeArrowheads="1"/>
          </p:cNvPicPr>
          <p:nvPr/>
        </p:nvPicPr>
        <p:blipFill>
          <a:blip r:embed="rId2">
            <a:lum bright="12000" contrast="30000"/>
            <a:alphaModFix/>
            <a:extLst>
              <a:ext uri="{28A0092B-C50C-407E-A947-70E740481C1C}">
                <a14:useLocalDpi xmlns:a14="http://schemas.microsoft.com/office/drawing/2010/main" val="0"/>
              </a:ext>
            </a:extLst>
          </a:blip>
          <a:srcRect/>
          <a:stretch>
            <a:fillRect/>
          </a:stretch>
        </p:blipFill>
        <p:spPr bwMode="auto">
          <a:xfrm>
            <a:off x="0" y="0"/>
            <a:ext cx="9144000" cy="68500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6851538"/>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a:spLocks noChangeArrowheads="1"/>
          </p:cNvSpPr>
          <p:nvPr/>
        </p:nvSpPr>
        <p:spPr bwMode="auto">
          <a:xfrm>
            <a:off x="592138" y="1033463"/>
            <a:ext cx="7292975" cy="771623"/>
          </a:xfrm>
          <a:prstGeom prst="rect">
            <a:avLst/>
          </a:prstGeom>
          <a:noFill/>
          <a:ln w="9525">
            <a:noFill/>
            <a:round/>
            <a:headEnd/>
            <a:tailEnd/>
          </a:ln>
          <a:effectLst/>
        </p:spPr>
        <p:txBody>
          <a:bodyPr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rPr>
              <a:t>What </a:t>
            </a:r>
            <a:r>
              <a:rPr lang="en-US" i="0" dirty="0" smtClean="0"/>
              <a:t>is the relation between a purposive action and the </a:t>
            </a:r>
            <a:r>
              <a:rPr lang="en-US" i="0" dirty="0" smtClean="0">
                <a:solidFill>
                  <a:srgbClr val="FFFFFF"/>
                </a:solidFill>
                <a:effectLst>
                  <a:glow>
                    <a:srgbClr val="000000"/>
                  </a:glow>
                </a:effectLst>
              </a:rPr>
              <a:t>goal</a:t>
            </a:r>
            <a:r>
              <a:rPr lang="en-US" i="0" dirty="0" smtClean="0">
                <a:solidFill>
                  <a:srgbClr val="000000"/>
                </a:solidFill>
                <a:effectLst>
                  <a:glow>
                    <a:srgbClr val="FFFFFF"/>
                  </a:glow>
                </a:effectLst>
              </a:rPr>
              <a:t> </a:t>
            </a:r>
            <a:r>
              <a:rPr lang="en-US" i="0" dirty="0" smtClean="0"/>
              <a:t>or goals to which it is directed?</a:t>
            </a:r>
            <a:endParaRPr lang="en-US" i="0" dirty="0"/>
          </a:p>
        </p:txBody>
      </p:sp>
      <p:sp>
        <p:nvSpPr>
          <p:cNvPr id="4" name="Rectangle 3"/>
          <p:cNvSpPr/>
          <p:nvPr/>
        </p:nvSpPr>
        <p:spPr>
          <a:xfrm>
            <a:off x="5364088" y="836712"/>
            <a:ext cx="805786" cy="430887"/>
          </a:xfrm>
          <a:prstGeom prst="rect">
            <a:avLst/>
          </a:prstGeom>
        </p:spPr>
        <p:txBody>
          <a:bodyPr wrap="none">
            <a:spAutoFit/>
          </a:bodyPr>
          <a:lstStyle/>
          <a:p>
            <a:r>
              <a:rPr lang="en-US" i="0" dirty="0" smtClean="0">
                <a:effectLst>
                  <a:glow rad="101600">
                    <a:srgbClr val="000000"/>
                  </a:glow>
                </a:effectLst>
              </a:rPr>
              <a:t>joint</a:t>
            </a:r>
            <a:endParaRPr lang="en-US" dirty="0">
              <a:effectLst>
                <a:glow rad="101600">
                  <a:srgbClr val="000000"/>
                </a:glow>
              </a:effectLst>
            </a:endParaRPr>
          </a:p>
        </p:txBody>
      </p:sp>
      <p:sp>
        <p:nvSpPr>
          <p:cNvPr id="9" name="Freeform 8"/>
          <p:cNvSpPr/>
          <p:nvPr/>
        </p:nvSpPr>
        <p:spPr>
          <a:xfrm>
            <a:off x="5523697" y="1282185"/>
            <a:ext cx="308242" cy="234281"/>
          </a:xfrm>
          <a:custGeom>
            <a:avLst/>
            <a:gdLst>
              <a:gd name="connsiteX0" fmla="*/ 0 w 308242"/>
              <a:gd name="connsiteY0" fmla="*/ 234281 h 234281"/>
              <a:gd name="connsiteX1" fmla="*/ 110967 w 308242"/>
              <a:gd name="connsiteY1" fmla="*/ 147978 h 234281"/>
              <a:gd name="connsiteX2" fmla="*/ 110967 w 308242"/>
              <a:gd name="connsiteY2" fmla="*/ 30 h 234281"/>
              <a:gd name="connsiteX3" fmla="*/ 135627 w 308242"/>
              <a:gd name="connsiteY3" fmla="*/ 135649 h 234281"/>
              <a:gd name="connsiteX4" fmla="*/ 308242 w 308242"/>
              <a:gd name="connsiteY4" fmla="*/ 221952 h 234281"/>
              <a:gd name="connsiteX5" fmla="*/ 308242 w 308242"/>
              <a:gd name="connsiteY5" fmla="*/ 221952 h 234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8242" h="234281">
                <a:moveTo>
                  <a:pt x="0" y="234281"/>
                </a:moveTo>
                <a:cubicBezTo>
                  <a:pt x="46236" y="210650"/>
                  <a:pt x="92473" y="187020"/>
                  <a:pt x="110967" y="147978"/>
                </a:cubicBezTo>
                <a:cubicBezTo>
                  <a:pt x="129461" y="108936"/>
                  <a:pt x="106857" y="2085"/>
                  <a:pt x="110967" y="30"/>
                </a:cubicBezTo>
                <a:cubicBezTo>
                  <a:pt x="115077" y="-2025"/>
                  <a:pt x="102748" y="98662"/>
                  <a:pt x="135627" y="135649"/>
                </a:cubicBezTo>
                <a:cubicBezTo>
                  <a:pt x="168506" y="172636"/>
                  <a:pt x="308242" y="221952"/>
                  <a:pt x="308242" y="221952"/>
                </a:cubicBezTo>
                <a:lnTo>
                  <a:pt x="308242" y="221952"/>
                </a:lnTo>
              </a:path>
            </a:pathLst>
          </a:custGeom>
          <a:ln w="19050" cmpd="sng">
            <a:solidFill>
              <a:srgbClr val="FFFFFF"/>
            </a:solidFill>
          </a:ln>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pic>
        <p:nvPicPr>
          <p:cNvPr id="6" name="Picture 5" descr="table_cat_glass_inv.jpg"/>
          <p:cNvPicPr>
            <a:picLocks noChangeAspect="1"/>
          </p:cNvPicPr>
          <p:nvPr/>
        </p:nvPicPr>
        <p:blipFill>
          <a:blip r:embed="rId3" cstate="screen">
            <a:lum/>
            <a:alphaModFix/>
            <a:extLst>
              <a:ext uri="{28A0092B-C50C-407E-A947-70E740481C1C}">
                <a14:useLocalDpi xmlns:a14="http://schemas.microsoft.com/office/drawing/2010/main"/>
              </a:ext>
            </a:extLst>
          </a:blip>
          <a:stretch>
            <a:fillRect/>
          </a:stretch>
        </p:blipFill>
        <p:spPr>
          <a:xfrm>
            <a:off x="2743200" y="3006154"/>
            <a:ext cx="5454399" cy="3679825"/>
          </a:xfrm>
          <a:prstGeom prst="rect">
            <a:avLst/>
          </a:prstGeom>
        </p:spPr>
      </p:pic>
      <p:pic>
        <p:nvPicPr>
          <p:cNvPr id="7" name="Picture 6" descr="ayesha_beatrice_oh_inv.jpg"/>
          <p:cNvPicPr>
            <a:picLocks noChangeAspect="1"/>
          </p:cNvPicPr>
          <p:nvPr/>
        </p:nvPicPr>
        <p:blipFill>
          <a:blip r:embed="rId4" cstate="screen">
            <a:lum bright="5000" contrast="10000"/>
            <a:extLst>
              <a:ext uri="{28A0092B-C50C-407E-A947-70E740481C1C}">
                <a14:useLocalDpi xmlns:a14="http://schemas.microsoft.com/office/drawing/2010/main"/>
              </a:ext>
            </a:extLst>
          </a:blip>
          <a:stretch>
            <a:fillRect/>
          </a:stretch>
        </p:blipFill>
        <p:spPr>
          <a:xfrm>
            <a:off x="152400" y="3505200"/>
            <a:ext cx="2622550" cy="3180779"/>
          </a:xfrm>
          <a:prstGeom prst="rect">
            <a:avLst/>
          </a:prstGeom>
        </p:spPr>
      </p:pic>
    </p:spTree>
    <p:extLst>
      <p:ext uri="{BB962C8B-B14F-4D97-AF65-F5344CB8AC3E}">
        <p14:creationId xmlns:p14="http://schemas.microsoft.com/office/powerpoint/2010/main" val="1050199965"/>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rot="21361442">
            <a:off x="628268" y="1344608"/>
            <a:ext cx="636994" cy="504056"/>
          </a:xfrm>
          <a:prstGeom prst="rect">
            <a:avLst/>
          </a:prstGeom>
          <a:solidFill>
            <a:srgbClr val="FF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3" name="Text Box 2"/>
          <p:cNvSpPr txBox="1">
            <a:spLocks noChangeArrowheads="1"/>
          </p:cNvSpPr>
          <p:nvPr/>
        </p:nvSpPr>
        <p:spPr bwMode="auto">
          <a:xfrm>
            <a:off x="592138" y="1033463"/>
            <a:ext cx="7292975" cy="771623"/>
          </a:xfrm>
          <a:prstGeom prst="rect">
            <a:avLst/>
          </a:prstGeom>
          <a:noFill/>
          <a:ln w="9525">
            <a:noFill/>
            <a:round/>
            <a:headEnd/>
            <a:tailEnd/>
          </a:ln>
          <a:effectLst/>
        </p:spPr>
        <p:txBody>
          <a:bodyPr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rPr>
              <a:t>What </a:t>
            </a:r>
            <a:r>
              <a:rPr lang="en-US" i="0" dirty="0" smtClean="0"/>
              <a:t>is the relation between a purposive action and the </a:t>
            </a:r>
            <a:r>
              <a:rPr lang="en-US" i="0" dirty="0" smtClean="0">
                <a:solidFill>
                  <a:srgbClr val="000000"/>
                </a:solidFill>
                <a:effectLst>
                  <a:glow>
                    <a:srgbClr val="FFFFFF"/>
                  </a:glow>
                </a:effectLst>
              </a:rPr>
              <a:t>goal </a:t>
            </a:r>
            <a:r>
              <a:rPr lang="en-US" i="0" dirty="0" smtClean="0"/>
              <a:t>or goals to which it is directed?</a:t>
            </a:r>
            <a:endParaRPr lang="en-US" i="0" dirty="0"/>
          </a:p>
        </p:txBody>
      </p:sp>
      <p:sp>
        <p:nvSpPr>
          <p:cNvPr id="4" name="Rectangle 3"/>
          <p:cNvSpPr/>
          <p:nvPr/>
        </p:nvSpPr>
        <p:spPr>
          <a:xfrm>
            <a:off x="5364088" y="836712"/>
            <a:ext cx="805786" cy="430887"/>
          </a:xfrm>
          <a:prstGeom prst="rect">
            <a:avLst/>
          </a:prstGeom>
        </p:spPr>
        <p:txBody>
          <a:bodyPr wrap="none">
            <a:spAutoFit/>
          </a:bodyPr>
          <a:lstStyle/>
          <a:p>
            <a:r>
              <a:rPr lang="en-US" i="0" dirty="0" smtClean="0">
                <a:effectLst>
                  <a:glow rad="101600">
                    <a:srgbClr val="000000"/>
                  </a:glow>
                </a:effectLst>
              </a:rPr>
              <a:t>joint</a:t>
            </a:r>
            <a:endParaRPr lang="en-US" dirty="0">
              <a:effectLst>
                <a:glow rad="101600">
                  <a:srgbClr val="000000"/>
                </a:glow>
              </a:effectLst>
            </a:endParaRPr>
          </a:p>
        </p:txBody>
      </p:sp>
      <p:sp>
        <p:nvSpPr>
          <p:cNvPr id="9" name="Freeform 8"/>
          <p:cNvSpPr/>
          <p:nvPr/>
        </p:nvSpPr>
        <p:spPr>
          <a:xfrm>
            <a:off x="5523697" y="1282185"/>
            <a:ext cx="308242" cy="234281"/>
          </a:xfrm>
          <a:custGeom>
            <a:avLst/>
            <a:gdLst>
              <a:gd name="connsiteX0" fmla="*/ 0 w 308242"/>
              <a:gd name="connsiteY0" fmla="*/ 234281 h 234281"/>
              <a:gd name="connsiteX1" fmla="*/ 110967 w 308242"/>
              <a:gd name="connsiteY1" fmla="*/ 147978 h 234281"/>
              <a:gd name="connsiteX2" fmla="*/ 110967 w 308242"/>
              <a:gd name="connsiteY2" fmla="*/ 30 h 234281"/>
              <a:gd name="connsiteX3" fmla="*/ 135627 w 308242"/>
              <a:gd name="connsiteY3" fmla="*/ 135649 h 234281"/>
              <a:gd name="connsiteX4" fmla="*/ 308242 w 308242"/>
              <a:gd name="connsiteY4" fmla="*/ 221952 h 234281"/>
              <a:gd name="connsiteX5" fmla="*/ 308242 w 308242"/>
              <a:gd name="connsiteY5" fmla="*/ 221952 h 234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8242" h="234281">
                <a:moveTo>
                  <a:pt x="0" y="234281"/>
                </a:moveTo>
                <a:cubicBezTo>
                  <a:pt x="46236" y="210650"/>
                  <a:pt x="92473" y="187020"/>
                  <a:pt x="110967" y="147978"/>
                </a:cubicBezTo>
                <a:cubicBezTo>
                  <a:pt x="129461" y="108936"/>
                  <a:pt x="106857" y="2085"/>
                  <a:pt x="110967" y="30"/>
                </a:cubicBezTo>
                <a:cubicBezTo>
                  <a:pt x="115077" y="-2025"/>
                  <a:pt x="102748" y="98662"/>
                  <a:pt x="135627" y="135649"/>
                </a:cubicBezTo>
                <a:cubicBezTo>
                  <a:pt x="168506" y="172636"/>
                  <a:pt x="308242" y="221952"/>
                  <a:pt x="308242" y="221952"/>
                </a:cubicBezTo>
                <a:lnTo>
                  <a:pt x="308242" y="221952"/>
                </a:lnTo>
              </a:path>
            </a:pathLst>
          </a:custGeom>
          <a:ln w="19050" cmpd="sng">
            <a:solidFill>
              <a:srgbClr val="FFFFFF"/>
            </a:solidFill>
          </a:ln>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Tree>
    <p:extLst>
      <p:ext uri="{BB962C8B-B14F-4D97-AF65-F5344CB8AC3E}">
        <p14:creationId xmlns:p14="http://schemas.microsoft.com/office/powerpoint/2010/main" val="2266976458"/>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Oval 21"/>
          <p:cNvSpPr/>
          <p:nvPr/>
        </p:nvSpPr>
        <p:spPr bwMode="auto">
          <a:xfrm>
            <a:off x="1403648" y="3140968"/>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act</a:t>
            </a:r>
            <a:endParaRPr kumimoji="0" lang="en-US" sz="2200" b="0" i="0" u="none" strike="noStrike" cap="none" normalizeH="0" baseline="0" dirty="0">
              <a:ln>
                <a:noFill/>
              </a:ln>
              <a:solidFill>
                <a:schemeClr val="bg1"/>
              </a:solidFill>
              <a:effectLst/>
              <a:latin typeface="Myriad Web" charset="0"/>
            </a:endParaRPr>
          </a:p>
        </p:txBody>
      </p:sp>
      <p:sp>
        <p:nvSpPr>
          <p:cNvPr id="23" name="Rounded Rectangle 22"/>
          <p:cNvSpPr/>
          <p:nvPr/>
        </p:nvSpPr>
        <p:spPr bwMode="auto">
          <a:xfrm>
            <a:off x="755576" y="2875616"/>
            <a:ext cx="1656184" cy="2736304"/>
          </a:xfrm>
          <a:prstGeom prst="roundRect">
            <a:avLst/>
          </a:prstGeom>
          <a:solidFill>
            <a:srgbClr val="000000"/>
          </a:solidFill>
          <a:ln w="38100" cap="flat" cmpd="sng" algn="ctr">
            <a:solidFill>
              <a:srgbClr val="FFFFFF"/>
            </a:solidFill>
            <a:prstDash val="solid"/>
            <a:round/>
            <a:headEnd type="none" w="med" len="med"/>
            <a:tailEnd type="none" w="med" len="med"/>
          </a:ln>
          <a:effectLst>
            <a:glow rad="1016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6" name="Oval 25"/>
          <p:cNvSpPr/>
          <p:nvPr/>
        </p:nvSpPr>
        <p:spPr bwMode="auto">
          <a:xfrm>
            <a:off x="755576" y="2636912"/>
            <a:ext cx="1197488" cy="720080"/>
          </a:xfrm>
          <a:prstGeom prst="ellipse">
            <a:avLst/>
          </a:prstGeom>
          <a:noFill/>
          <a:ln w="38100" cap="flat" cmpd="sng" algn="ctr">
            <a:no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glow rad="101600">
                    <a:srgbClr val="000000"/>
                  </a:glow>
                </a:effectLst>
                <a:latin typeface="Myriad Web" charset="0"/>
              </a:rPr>
              <a:t>action</a:t>
            </a:r>
            <a:endParaRPr kumimoji="0" lang="en-US" sz="2200" b="0" i="0" u="none" strike="noStrike" cap="none" normalizeH="0" baseline="0" dirty="0">
              <a:ln>
                <a:noFill/>
              </a:ln>
              <a:solidFill>
                <a:schemeClr val="bg1"/>
              </a:solidFill>
              <a:effectLst>
                <a:glow rad="101600">
                  <a:srgbClr val="000000"/>
                </a:glow>
              </a:effectLst>
              <a:latin typeface="Myriad Web" charset="0"/>
            </a:endParaRPr>
          </a:p>
        </p:txBody>
      </p:sp>
      <p:sp>
        <p:nvSpPr>
          <p:cNvPr id="4" name="Rectangle 3"/>
          <p:cNvSpPr/>
          <p:nvPr/>
        </p:nvSpPr>
        <p:spPr>
          <a:xfrm>
            <a:off x="5364088" y="836712"/>
            <a:ext cx="805786" cy="430887"/>
          </a:xfrm>
          <a:prstGeom prst="rect">
            <a:avLst/>
          </a:prstGeom>
        </p:spPr>
        <p:txBody>
          <a:bodyPr wrap="none">
            <a:spAutoFit/>
          </a:bodyPr>
          <a:lstStyle/>
          <a:p>
            <a:r>
              <a:rPr lang="en-US" i="0" dirty="0" smtClean="0">
                <a:effectLst>
                  <a:glow rad="101600">
                    <a:srgbClr val="000000"/>
                  </a:glow>
                </a:effectLst>
              </a:rPr>
              <a:t>joint</a:t>
            </a:r>
            <a:endParaRPr lang="en-US" dirty="0">
              <a:effectLst>
                <a:glow rad="101600">
                  <a:srgbClr val="000000"/>
                </a:glow>
              </a:effectLst>
            </a:endParaRPr>
          </a:p>
        </p:txBody>
      </p:sp>
      <p:sp>
        <p:nvSpPr>
          <p:cNvPr id="9" name="Freeform 8"/>
          <p:cNvSpPr/>
          <p:nvPr/>
        </p:nvSpPr>
        <p:spPr>
          <a:xfrm>
            <a:off x="5523697" y="1282185"/>
            <a:ext cx="308242" cy="234281"/>
          </a:xfrm>
          <a:custGeom>
            <a:avLst/>
            <a:gdLst>
              <a:gd name="connsiteX0" fmla="*/ 0 w 308242"/>
              <a:gd name="connsiteY0" fmla="*/ 234281 h 234281"/>
              <a:gd name="connsiteX1" fmla="*/ 110967 w 308242"/>
              <a:gd name="connsiteY1" fmla="*/ 147978 h 234281"/>
              <a:gd name="connsiteX2" fmla="*/ 110967 w 308242"/>
              <a:gd name="connsiteY2" fmla="*/ 30 h 234281"/>
              <a:gd name="connsiteX3" fmla="*/ 135627 w 308242"/>
              <a:gd name="connsiteY3" fmla="*/ 135649 h 234281"/>
              <a:gd name="connsiteX4" fmla="*/ 308242 w 308242"/>
              <a:gd name="connsiteY4" fmla="*/ 221952 h 234281"/>
              <a:gd name="connsiteX5" fmla="*/ 308242 w 308242"/>
              <a:gd name="connsiteY5" fmla="*/ 221952 h 234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8242" h="234281">
                <a:moveTo>
                  <a:pt x="0" y="234281"/>
                </a:moveTo>
                <a:cubicBezTo>
                  <a:pt x="46236" y="210650"/>
                  <a:pt x="92473" y="187020"/>
                  <a:pt x="110967" y="147978"/>
                </a:cubicBezTo>
                <a:cubicBezTo>
                  <a:pt x="129461" y="108936"/>
                  <a:pt x="106857" y="2085"/>
                  <a:pt x="110967" y="30"/>
                </a:cubicBezTo>
                <a:cubicBezTo>
                  <a:pt x="115077" y="-2025"/>
                  <a:pt x="102748" y="98662"/>
                  <a:pt x="135627" y="135649"/>
                </a:cubicBezTo>
                <a:cubicBezTo>
                  <a:pt x="168506" y="172636"/>
                  <a:pt x="308242" y="221952"/>
                  <a:pt x="308242" y="221952"/>
                </a:cubicBezTo>
                <a:lnTo>
                  <a:pt x="308242" y="221952"/>
                </a:lnTo>
              </a:path>
            </a:pathLst>
          </a:custGeom>
          <a:ln w="19050" cmpd="sng">
            <a:solidFill>
              <a:srgbClr val="FFFFFF"/>
            </a:solidFill>
          </a:ln>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8" name="Oval 27"/>
          <p:cNvSpPr/>
          <p:nvPr/>
        </p:nvSpPr>
        <p:spPr bwMode="auto">
          <a:xfrm>
            <a:off x="539552" y="2420888"/>
            <a:ext cx="1197488" cy="720080"/>
          </a:xfrm>
          <a:prstGeom prst="ellipse">
            <a:avLst/>
          </a:prstGeom>
          <a:noFill/>
          <a:ln w="38100" cap="flat" cmpd="sng" algn="ctr">
            <a:no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glow rad="101600">
                    <a:srgbClr val="000000"/>
                  </a:glow>
                </a:effectLst>
                <a:latin typeface="Myriad Web" charset="0"/>
              </a:rPr>
              <a:t>joint</a:t>
            </a:r>
            <a:endParaRPr kumimoji="0" lang="en-US" sz="2200" b="0" i="0" u="none" strike="noStrike" cap="none" normalizeH="0" baseline="0" dirty="0">
              <a:ln>
                <a:noFill/>
              </a:ln>
              <a:solidFill>
                <a:schemeClr val="bg1"/>
              </a:solidFill>
              <a:effectLst>
                <a:glow rad="101600">
                  <a:srgbClr val="000000"/>
                </a:glow>
              </a:effectLst>
              <a:latin typeface="Myriad Web" charset="0"/>
            </a:endParaRPr>
          </a:p>
        </p:txBody>
      </p:sp>
      <p:sp>
        <p:nvSpPr>
          <p:cNvPr id="13" name="Text Box 2"/>
          <p:cNvSpPr txBox="1">
            <a:spLocks noChangeArrowheads="1"/>
          </p:cNvSpPr>
          <p:nvPr/>
        </p:nvSpPr>
        <p:spPr bwMode="auto">
          <a:xfrm>
            <a:off x="592138" y="1033463"/>
            <a:ext cx="7292975" cy="771623"/>
          </a:xfrm>
          <a:prstGeom prst="rect">
            <a:avLst/>
          </a:prstGeom>
          <a:noFill/>
          <a:ln w="9525">
            <a:noFill/>
            <a:round/>
            <a:headEnd/>
            <a:tailEnd/>
          </a:ln>
          <a:effectLst/>
        </p:spPr>
        <p:txBody>
          <a:bodyPr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What is the relation between a purposive action and the goal or goals to which it is directed?</a:t>
            </a:r>
            <a:endParaRPr lang="en-US" i="0" dirty="0"/>
          </a:p>
        </p:txBody>
      </p:sp>
      <p:sp>
        <p:nvSpPr>
          <p:cNvPr id="14" name="Oval 13"/>
          <p:cNvSpPr/>
          <p:nvPr/>
        </p:nvSpPr>
        <p:spPr bwMode="auto">
          <a:xfrm>
            <a:off x="7308304" y="2924944"/>
            <a:ext cx="1008112" cy="1008112"/>
          </a:xfrm>
          <a:prstGeom prst="ellipse">
            <a:avLst/>
          </a:prstGeom>
          <a:solidFill>
            <a:schemeClr val="tx1"/>
          </a:solid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endParaRPr kumimoji="0" lang="en-US" sz="2200" b="0" i="0" u="none" strike="noStrike" cap="none" normalizeH="0" baseline="0" dirty="0">
              <a:ln>
                <a:noFill/>
              </a:ln>
              <a:solidFill>
                <a:schemeClr val="bg1"/>
              </a:solidFill>
              <a:effectLst/>
              <a:latin typeface="Myriad Web" charset="0"/>
            </a:endParaRPr>
          </a:p>
        </p:txBody>
      </p:sp>
      <p:sp>
        <p:nvSpPr>
          <p:cNvPr id="15" name="TextBox 14"/>
          <p:cNvSpPr txBox="1"/>
          <p:nvPr/>
        </p:nvSpPr>
        <p:spPr>
          <a:xfrm>
            <a:off x="7514891" y="3212976"/>
            <a:ext cx="657509" cy="430887"/>
          </a:xfrm>
          <a:prstGeom prst="rect">
            <a:avLst/>
          </a:prstGeom>
          <a:noFill/>
        </p:spPr>
        <p:txBody>
          <a:bodyPr wrap="none" rtlCol="0">
            <a:spAutoFit/>
          </a:bodyPr>
          <a:lstStyle/>
          <a:p>
            <a:r>
              <a:rPr lang="en-US" i="0" dirty="0" smtClean="0"/>
              <a:t>free</a:t>
            </a:r>
            <a:endParaRPr lang="en-US" i="0" dirty="0"/>
          </a:p>
        </p:txBody>
      </p:sp>
      <p:sp>
        <p:nvSpPr>
          <p:cNvPr id="16" name="Oval 15"/>
          <p:cNvSpPr/>
          <p:nvPr/>
        </p:nvSpPr>
        <p:spPr bwMode="auto">
          <a:xfrm>
            <a:off x="6228184" y="2060848"/>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endParaRPr kumimoji="0" lang="en-US" sz="2200" b="0" i="0" u="none" strike="noStrike" cap="none" normalizeH="0" baseline="0" dirty="0">
              <a:ln>
                <a:noFill/>
              </a:ln>
              <a:solidFill>
                <a:schemeClr val="bg1"/>
              </a:solidFill>
              <a:effectLst/>
              <a:latin typeface="Myriad Web" charset="0"/>
            </a:endParaRPr>
          </a:p>
        </p:txBody>
      </p:sp>
      <p:sp>
        <p:nvSpPr>
          <p:cNvPr id="17" name="Oval 16"/>
          <p:cNvSpPr/>
          <p:nvPr/>
        </p:nvSpPr>
        <p:spPr bwMode="auto">
          <a:xfrm>
            <a:off x="6516216" y="400506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endParaRPr kumimoji="0" lang="en-US" sz="2200" b="0" i="0" u="none" strike="noStrike" cap="none" normalizeH="0" baseline="0" dirty="0">
              <a:ln>
                <a:noFill/>
              </a:ln>
              <a:solidFill>
                <a:schemeClr val="bg1"/>
              </a:solidFill>
              <a:effectLst/>
              <a:latin typeface="Myriad Web" charset="0"/>
            </a:endParaRPr>
          </a:p>
        </p:txBody>
      </p:sp>
      <p:sp>
        <p:nvSpPr>
          <p:cNvPr id="18" name="Oval 17"/>
          <p:cNvSpPr/>
          <p:nvPr/>
        </p:nvSpPr>
        <p:spPr bwMode="auto">
          <a:xfrm>
            <a:off x="6084168" y="5301208"/>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alarm</a:t>
            </a:r>
            <a:endParaRPr kumimoji="0" lang="en-US" sz="2200" b="0" i="0" u="none" strike="noStrike" cap="none" normalizeH="0" baseline="0" dirty="0">
              <a:ln>
                <a:noFill/>
              </a:ln>
              <a:solidFill>
                <a:schemeClr val="bg1"/>
              </a:solidFill>
              <a:effectLst/>
              <a:latin typeface="Myriad Web" charset="0"/>
            </a:endParaRPr>
          </a:p>
        </p:txBody>
      </p:sp>
      <p:sp>
        <p:nvSpPr>
          <p:cNvPr id="19" name="TextBox 18"/>
          <p:cNvSpPr txBox="1"/>
          <p:nvPr/>
        </p:nvSpPr>
        <p:spPr>
          <a:xfrm>
            <a:off x="6228184" y="2305084"/>
            <a:ext cx="991829" cy="430887"/>
          </a:xfrm>
          <a:prstGeom prst="rect">
            <a:avLst/>
          </a:prstGeom>
          <a:noFill/>
        </p:spPr>
        <p:txBody>
          <a:bodyPr wrap="none" rtlCol="0">
            <a:spAutoFit/>
          </a:bodyPr>
          <a:lstStyle/>
          <a:p>
            <a:r>
              <a:rPr lang="en-US" i="0" dirty="0" smtClean="0"/>
              <a:t>amuse</a:t>
            </a:r>
            <a:endParaRPr lang="en-US" i="0" dirty="0"/>
          </a:p>
        </p:txBody>
      </p:sp>
      <p:sp>
        <p:nvSpPr>
          <p:cNvPr id="20" name="TextBox 19"/>
          <p:cNvSpPr txBox="1"/>
          <p:nvPr/>
        </p:nvSpPr>
        <p:spPr>
          <a:xfrm>
            <a:off x="6562121" y="4250970"/>
            <a:ext cx="962207" cy="430887"/>
          </a:xfrm>
          <a:prstGeom prst="rect">
            <a:avLst/>
          </a:prstGeom>
          <a:noFill/>
        </p:spPr>
        <p:txBody>
          <a:bodyPr wrap="none" rtlCol="0">
            <a:spAutoFit/>
          </a:bodyPr>
          <a:lstStyle/>
          <a:p>
            <a:r>
              <a:rPr lang="en-US" i="0" dirty="0" smtClean="0"/>
              <a:t>smash</a:t>
            </a:r>
            <a:endParaRPr lang="en-US" i="0" dirty="0"/>
          </a:p>
        </p:txBody>
      </p:sp>
    </p:spTree>
    <p:extLst>
      <p:ext uri="{BB962C8B-B14F-4D97-AF65-F5344CB8AC3E}">
        <p14:creationId xmlns:p14="http://schemas.microsoft.com/office/powerpoint/2010/main" val="437158063"/>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Oval 21"/>
          <p:cNvSpPr/>
          <p:nvPr/>
        </p:nvSpPr>
        <p:spPr bwMode="auto">
          <a:xfrm>
            <a:off x="1403648" y="3140968"/>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act</a:t>
            </a:r>
            <a:endParaRPr kumimoji="0" lang="en-US" sz="2200" b="0" i="0" u="none" strike="noStrike" cap="none" normalizeH="0" baseline="0" dirty="0">
              <a:ln>
                <a:noFill/>
              </a:ln>
              <a:solidFill>
                <a:schemeClr val="bg1"/>
              </a:solidFill>
              <a:effectLst/>
              <a:latin typeface="Myriad Web" charset="0"/>
            </a:endParaRPr>
          </a:p>
        </p:txBody>
      </p:sp>
      <p:sp>
        <p:nvSpPr>
          <p:cNvPr id="23" name="Rounded Rectangle 22"/>
          <p:cNvSpPr/>
          <p:nvPr/>
        </p:nvSpPr>
        <p:spPr bwMode="auto">
          <a:xfrm>
            <a:off x="755576" y="2875616"/>
            <a:ext cx="1656184" cy="2736304"/>
          </a:xfrm>
          <a:prstGeom prst="roundRect">
            <a:avLst/>
          </a:prstGeom>
          <a:solidFill>
            <a:srgbClr val="000000"/>
          </a:solidFill>
          <a:ln w="38100" cap="flat" cmpd="sng" algn="ctr">
            <a:solidFill>
              <a:srgbClr val="FFFFFF"/>
            </a:solidFill>
            <a:prstDash val="solid"/>
            <a:round/>
            <a:headEnd type="none" w="med" len="med"/>
            <a:tailEnd type="none" w="med" len="med"/>
          </a:ln>
          <a:effectLst>
            <a:glow rad="1016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6" name="Oval 25"/>
          <p:cNvSpPr/>
          <p:nvPr/>
        </p:nvSpPr>
        <p:spPr bwMode="auto">
          <a:xfrm>
            <a:off x="755576" y="2636912"/>
            <a:ext cx="1197488" cy="720080"/>
          </a:xfrm>
          <a:prstGeom prst="ellipse">
            <a:avLst/>
          </a:prstGeom>
          <a:noFill/>
          <a:ln w="38100" cap="flat" cmpd="sng" algn="ctr">
            <a:no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glow rad="101600">
                    <a:srgbClr val="000000"/>
                  </a:glow>
                </a:effectLst>
                <a:latin typeface="Myriad Web" charset="0"/>
              </a:rPr>
              <a:t>action</a:t>
            </a:r>
            <a:endParaRPr kumimoji="0" lang="en-US" sz="2200" b="0" i="0" u="none" strike="noStrike" cap="none" normalizeH="0" baseline="0" dirty="0">
              <a:ln>
                <a:noFill/>
              </a:ln>
              <a:solidFill>
                <a:schemeClr val="bg1"/>
              </a:solidFill>
              <a:effectLst>
                <a:glow rad="101600">
                  <a:srgbClr val="000000"/>
                </a:glow>
              </a:effectLst>
              <a:latin typeface="Myriad Web" charset="0"/>
            </a:endParaRPr>
          </a:p>
        </p:txBody>
      </p:sp>
      <p:sp>
        <p:nvSpPr>
          <p:cNvPr id="4" name="Rectangle 3"/>
          <p:cNvSpPr/>
          <p:nvPr/>
        </p:nvSpPr>
        <p:spPr>
          <a:xfrm>
            <a:off x="5364088" y="836712"/>
            <a:ext cx="805786" cy="430887"/>
          </a:xfrm>
          <a:prstGeom prst="rect">
            <a:avLst/>
          </a:prstGeom>
        </p:spPr>
        <p:txBody>
          <a:bodyPr wrap="none">
            <a:spAutoFit/>
          </a:bodyPr>
          <a:lstStyle/>
          <a:p>
            <a:r>
              <a:rPr lang="en-US" i="0" dirty="0" smtClean="0">
                <a:effectLst>
                  <a:glow rad="101600">
                    <a:srgbClr val="000000"/>
                  </a:glow>
                </a:effectLst>
              </a:rPr>
              <a:t>joint</a:t>
            </a:r>
            <a:endParaRPr lang="en-US" dirty="0">
              <a:effectLst>
                <a:glow rad="101600">
                  <a:srgbClr val="000000"/>
                </a:glow>
              </a:effectLst>
            </a:endParaRPr>
          </a:p>
        </p:txBody>
      </p:sp>
      <p:sp>
        <p:nvSpPr>
          <p:cNvPr id="9" name="Freeform 8"/>
          <p:cNvSpPr/>
          <p:nvPr/>
        </p:nvSpPr>
        <p:spPr>
          <a:xfrm>
            <a:off x="5523697" y="1282185"/>
            <a:ext cx="308242" cy="234281"/>
          </a:xfrm>
          <a:custGeom>
            <a:avLst/>
            <a:gdLst>
              <a:gd name="connsiteX0" fmla="*/ 0 w 308242"/>
              <a:gd name="connsiteY0" fmla="*/ 234281 h 234281"/>
              <a:gd name="connsiteX1" fmla="*/ 110967 w 308242"/>
              <a:gd name="connsiteY1" fmla="*/ 147978 h 234281"/>
              <a:gd name="connsiteX2" fmla="*/ 110967 w 308242"/>
              <a:gd name="connsiteY2" fmla="*/ 30 h 234281"/>
              <a:gd name="connsiteX3" fmla="*/ 135627 w 308242"/>
              <a:gd name="connsiteY3" fmla="*/ 135649 h 234281"/>
              <a:gd name="connsiteX4" fmla="*/ 308242 w 308242"/>
              <a:gd name="connsiteY4" fmla="*/ 221952 h 234281"/>
              <a:gd name="connsiteX5" fmla="*/ 308242 w 308242"/>
              <a:gd name="connsiteY5" fmla="*/ 221952 h 234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8242" h="234281">
                <a:moveTo>
                  <a:pt x="0" y="234281"/>
                </a:moveTo>
                <a:cubicBezTo>
                  <a:pt x="46236" y="210650"/>
                  <a:pt x="92473" y="187020"/>
                  <a:pt x="110967" y="147978"/>
                </a:cubicBezTo>
                <a:cubicBezTo>
                  <a:pt x="129461" y="108936"/>
                  <a:pt x="106857" y="2085"/>
                  <a:pt x="110967" y="30"/>
                </a:cubicBezTo>
                <a:cubicBezTo>
                  <a:pt x="115077" y="-2025"/>
                  <a:pt x="102748" y="98662"/>
                  <a:pt x="135627" y="135649"/>
                </a:cubicBezTo>
                <a:cubicBezTo>
                  <a:pt x="168506" y="172636"/>
                  <a:pt x="308242" y="221952"/>
                  <a:pt x="308242" y="221952"/>
                </a:cubicBezTo>
                <a:lnTo>
                  <a:pt x="308242" y="221952"/>
                </a:lnTo>
              </a:path>
            </a:pathLst>
          </a:custGeom>
          <a:ln w="19050" cmpd="sng">
            <a:solidFill>
              <a:srgbClr val="FFFFFF"/>
            </a:solidFill>
          </a:ln>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8" name="Oval 27"/>
          <p:cNvSpPr/>
          <p:nvPr/>
        </p:nvSpPr>
        <p:spPr bwMode="auto">
          <a:xfrm>
            <a:off x="539552" y="2420888"/>
            <a:ext cx="1197488" cy="720080"/>
          </a:xfrm>
          <a:prstGeom prst="ellipse">
            <a:avLst/>
          </a:prstGeom>
          <a:noFill/>
          <a:ln w="38100" cap="flat" cmpd="sng" algn="ctr">
            <a:no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glow rad="101600">
                    <a:srgbClr val="000000"/>
                  </a:glow>
                </a:effectLst>
                <a:latin typeface="Myriad Web" charset="0"/>
              </a:rPr>
              <a:t>joint</a:t>
            </a:r>
            <a:endParaRPr kumimoji="0" lang="en-US" sz="2200" b="0" i="0" u="none" strike="noStrike" cap="none" normalizeH="0" baseline="0" dirty="0">
              <a:ln>
                <a:noFill/>
              </a:ln>
              <a:solidFill>
                <a:schemeClr val="bg1"/>
              </a:solidFill>
              <a:effectLst>
                <a:glow rad="101600">
                  <a:srgbClr val="000000"/>
                </a:glow>
              </a:effectLst>
              <a:latin typeface="Myriad Web" charset="0"/>
            </a:endParaRPr>
          </a:p>
        </p:txBody>
      </p:sp>
      <p:sp>
        <p:nvSpPr>
          <p:cNvPr id="13" name="Text Box 2"/>
          <p:cNvSpPr txBox="1">
            <a:spLocks noChangeArrowheads="1"/>
          </p:cNvSpPr>
          <p:nvPr/>
        </p:nvSpPr>
        <p:spPr bwMode="auto">
          <a:xfrm>
            <a:off x="592138" y="1033463"/>
            <a:ext cx="7292975" cy="771623"/>
          </a:xfrm>
          <a:prstGeom prst="rect">
            <a:avLst/>
          </a:prstGeom>
          <a:noFill/>
          <a:ln w="9525">
            <a:noFill/>
            <a:round/>
            <a:headEnd/>
            <a:tailEnd/>
          </a:ln>
          <a:effectLst/>
        </p:spPr>
        <p:txBody>
          <a:bodyPr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What is the relation between a purposive action and the goal or goals to which it is directed?</a:t>
            </a:r>
            <a:endParaRPr lang="en-US" i="0" dirty="0"/>
          </a:p>
        </p:txBody>
      </p:sp>
      <p:sp>
        <p:nvSpPr>
          <p:cNvPr id="14" name="Oval 13"/>
          <p:cNvSpPr/>
          <p:nvPr/>
        </p:nvSpPr>
        <p:spPr bwMode="auto">
          <a:xfrm>
            <a:off x="7308304" y="2924944"/>
            <a:ext cx="1008112" cy="1008112"/>
          </a:xfrm>
          <a:prstGeom prst="ellipse">
            <a:avLst/>
          </a:prstGeom>
          <a:solidFill>
            <a:schemeClr val="tx1"/>
          </a:solidFill>
          <a:ln w="38100" cap="flat" cmpd="sng" algn="ctr">
            <a:noFill/>
            <a:prstDash val="solid"/>
            <a:round/>
            <a:headEnd type="none" w="med" len="med"/>
            <a:tailEnd type="none" w="med" len="med"/>
          </a:ln>
          <a:effectLst>
            <a:glow rad="444500">
              <a:schemeClr val="bg1"/>
            </a:glow>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endParaRPr kumimoji="0" lang="en-US" sz="2200" b="0" i="0" u="none" strike="noStrike" cap="none" normalizeH="0" baseline="0" dirty="0">
              <a:ln>
                <a:noFill/>
              </a:ln>
              <a:solidFill>
                <a:schemeClr val="bg1"/>
              </a:solidFill>
              <a:effectLst/>
              <a:latin typeface="Myriad Web" charset="0"/>
            </a:endParaRPr>
          </a:p>
        </p:txBody>
      </p:sp>
      <p:sp>
        <p:nvSpPr>
          <p:cNvPr id="15" name="TextBox 14"/>
          <p:cNvSpPr txBox="1"/>
          <p:nvPr/>
        </p:nvSpPr>
        <p:spPr>
          <a:xfrm>
            <a:off x="7514891" y="3212976"/>
            <a:ext cx="657509" cy="430887"/>
          </a:xfrm>
          <a:prstGeom prst="rect">
            <a:avLst/>
          </a:prstGeom>
          <a:noFill/>
        </p:spPr>
        <p:txBody>
          <a:bodyPr wrap="none" rtlCol="0">
            <a:spAutoFit/>
          </a:bodyPr>
          <a:lstStyle/>
          <a:p>
            <a:r>
              <a:rPr lang="en-US" i="0" dirty="0" smtClean="0"/>
              <a:t>free</a:t>
            </a:r>
            <a:endParaRPr lang="en-US" i="0" dirty="0"/>
          </a:p>
        </p:txBody>
      </p:sp>
      <p:sp>
        <p:nvSpPr>
          <p:cNvPr id="16" name="Oval 15"/>
          <p:cNvSpPr/>
          <p:nvPr/>
        </p:nvSpPr>
        <p:spPr bwMode="auto">
          <a:xfrm>
            <a:off x="6228184" y="2060848"/>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endParaRPr kumimoji="0" lang="en-US" sz="2200" b="0" i="0" u="none" strike="noStrike" cap="none" normalizeH="0" baseline="0" dirty="0">
              <a:ln>
                <a:noFill/>
              </a:ln>
              <a:solidFill>
                <a:schemeClr val="bg1"/>
              </a:solidFill>
              <a:effectLst/>
              <a:latin typeface="Myriad Web" charset="0"/>
            </a:endParaRPr>
          </a:p>
        </p:txBody>
      </p:sp>
      <p:sp>
        <p:nvSpPr>
          <p:cNvPr id="17" name="Oval 16"/>
          <p:cNvSpPr/>
          <p:nvPr/>
        </p:nvSpPr>
        <p:spPr bwMode="auto">
          <a:xfrm>
            <a:off x="6516216" y="400506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endParaRPr kumimoji="0" lang="en-US" sz="2200" b="0" i="0" u="none" strike="noStrike" cap="none" normalizeH="0" baseline="0" dirty="0">
              <a:ln>
                <a:noFill/>
              </a:ln>
              <a:solidFill>
                <a:schemeClr val="bg1"/>
              </a:solidFill>
              <a:effectLst/>
              <a:latin typeface="Myriad Web" charset="0"/>
            </a:endParaRPr>
          </a:p>
        </p:txBody>
      </p:sp>
      <p:sp>
        <p:nvSpPr>
          <p:cNvPr id="18" name="Oval 17"/>
          <p:cNvSpPr/>
          <p:nvPr/>
        </p:nvSpPr>
        <p:spPr bwMode="auto">
          <a:xfrm>
            <a:off x="6084168" y="5301208"/>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alarm</a:t>
            </a:r>
            <a:endParaRPr kumimoji="0" lang="en-US" sz="2200" b="0" i="0" u="none" strike="noStrike" cap="none" normalizeH="0" baseline="0" dirty="0">
              <a:ln>
                <a:noFill/>
              </a:ln>
              <a:solidFill>
                <a:schemeClr val="bg1"/>
              </a:solidFill>
              <a:effectLst/>
              <a:latin typeface="Myriad Web" charset="0"/>
            </a:endParaRPr>
          </a:p>
        </p:txBody>
      </p:sp>
      <p:sp>
        <p:nvSpPr>
          <p:cNvPr id="19" name="TextBox 18"/>
          <p:cNvSpPr txBox="1"/>
          <p:nvPr/>
        </p:nvSpPr>
        <p:spPr>
          <a:xfrm>
            <a:off x="6228184" y="2305084"/>
            <a:ext cx="991829" cy="430887"/>
          </a:xfrm>
          <a:prstGeom prst="rect">
            <a:avLst/>
          </a:prstGeom>
          <a:noFill/>
        </p:spPr>
        <p:txBody>
          <a:bodyPr wrap="none" rtlCol="0">
            <a:spAutoFit/>
          </a:bodyPr>
          <a:lstStyle/>
          <a:p>
            <a:r>
              <a:rPr lang="en-US" i="0" dirty="0" smtClean="0"/>
              <a:t>amuse</a:t>
            </a:r>
            <a:endParaRPr lang="en-US" i="0" dirty="0"/>
          </a:p>
        </p:txBody>
      </p:sp>
      <p:sp>
        <p:nvSpPr>
          <p:cNvPr id="20" name="TextBox 19"/>
          <p:cNvSpPr txBox="1"/>
          <p:nvPr/>
        </p:nvSpPr>
        <p:spPr>
          <a:xfrm>
            <a:off x="6562121" y="4250970"/>
            <a:ext cx="962207" cy="430887"/>
          </a:xfrm>
          <a:prstGeom prst="rect">
            <a:avLst/>
          </a:prstGeom>
          <a:noFill/>
        </p:spPr>
        <p:txBody>
          <a:bodyPr wrap="none" rtlCol="0">
            <a:spAutoFit/>
          </a:bodyPr>
          <a:lstStyle/>
          <a:p>
            <a:r>
              <a:rPr lang="en-US" i="0" dirty="0" smtClean="0"/>
              <a:t>smash</a:t>
            </a:r>
            <a:endParaRPr lang="en-US" i="0" dirty="0"/>
          </a:p>
        </p:txBody>
      </p:sp>
    </p:spTree>
    <p:extLst>
      <p:ext uri="{BB962C8B-B14F-4D97-AF65-F5344CB8AC3E}">
        <p14:creationId xmlns:p14="http://schemas.microsoft.com/office/powerpoint/2010/main" val="3078455497"/>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Oval 21"/>
          <p:cNvSpPr/>
          <p:nvPr/>
        </p:nvSpPr>
        <p:spPr bwMode="auto">
          <a:xfrm>
            <a:off x="7308304" y="2924944"/>
            <a:ext cx="1008112" cy="1008112"/>
          </a:xfrm>
          <a:prstGeom prst="ellipse">
            <a:avLst/>
          </a:prstGeom>
          <a:solidFill>
            <a:schemeClr val="tx1"/>
          </a:solidFill>
          <a:ln w="38100" cap="flat" cmpd="sng" algn="ctr">
            <a:noFill/>
            <a:prstDash val="solid"/>
            <a:round/>
            <a:headEnd type="none" w="med" len="med"/>
            <a:tailEnd type="none" w="med" len="med"/>
          </a:ln>
          <a:effectLst>
            <a:glow rad="444500">
              <a:schemeClr val="bg1"/>
            </a:glow>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endParaRPr kumimoji="0" lang="en-US" sz="2200" b="0" i="0" u="none" strike="noStrike" cap="none" normalizeH="0" baseline="0" dirty="0">
              <a:ln>
                <a:noFill/>
              </a:ln>
              <a:solidFill>
                <a:schemeClr val="bg1"/>
              </a:solidFill>
              <a:effectLst/>
              <a:latin typeface="Myriad Web" charset="0"/>
            </a:endParaRPr>
          </a:p>
        </p:txBody>
      </p:sp>
      <p:sp>
        <p:nvSpPr>
          <p:cNvPr id="23" name="TextBox 22"/>
          <p:cNvSpPr txBox="1"/>
          <p:nvPr/>
        </p:nvSpPr>
        <p:spPr>
          <a:xfrm>
            <a:off x="7514891" y="3212976"/>
            <a:ext cx="657509" cy="430887"/>
          </a:xfrm>
          <a:prstGeom prst="rect">
            <a:avLst/>
          </a:prstGeom>
          <a:noFill/>
        </p:spPr>
        <p:txBody>
          <a:bodyPr wrap="none" rtlCol="0">
            <a:spAutoFit/>
          </a:bodyPr>
          <a:lstStyle/>
          <a:p>
            <a:r>
              <a:rPr lang="en-US" i="0" dirty="0" smtClean="0"/>
              <a:t>free</a:t>
            </a:r>
            <a:endParaRPr lang="en-US" i="0" dirty="0"/>
          </a:p>
        </p:txBody>
      </p:sp>
      <p:sp>
        <p:nvSpPr>
          <p:cNvPr id="26" name="Oval 25"/>
          <p:cNvSpPr/>
          <p:nvPr/>
        </p:nvSpPr>
        <p:spPr bwMode="auto">
          <a:xfrm>
            <a:off x="6228184" y="2060848"/>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endParaRPr kumimoji="0" lang="en-US" sz="2200" b="0" i="0" u="none" strike="noStrike" cap="none" normalizeH="0" baseline="0" dirty="0">
              <a:ln>
                <a:noFill/>
              </a:ln>
              <a:solidFill>
                <a:schemeClr val="bg1"/>
              </a:solidFill>
              <a:effectLst/>
              <a:latin typeface="Myriad Web" charset="0"/>
            </a:endParaRPr>
          </a:p>
        </p:txBody>
      </p:sp>
      <p:sp>
        <p:nvSpPr>
          <p:cNvPr id="37" name="Oval 36"/>
          <p:cNvSpPr/>
          <p:nvPr/>
        </p:nvSpPr>
        <p:spPr bwMode="auto">
          <a:xfrm>
            <a:off x="6516216" y="400506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endParaRPr kumimoji="0" lang="en-US" sz="2200" b="0" i="0" u="none" strike="noStrike" cap="none" normalizeH="0" baseline="0" dirty="0">
              <a:ln>
                <a:noFill/>
              </a:ln>
              <a:solidFill>
                <a:schemeClr val="bg1"/>
              </a:solidFill>
              <a:effectLst/>
              <a:latin typeface="Myriad Web" charset="0"/>
            </a:endParaRPr>
          </a:p>
        </p:txBody>
      </p:sp>
      <p:sp>
        <p:nvSpPr>
          <p:cNvPr id="38" name="Oval 37"/>
          <p:cNvSpPr/>
          <p:nvPr/>
        </p:nvSpPr>
        <p:spPr bwMode="auto">
          <a:xfrm>
            <a:off x="6084168" y="5301208"/>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alarm</a:t>
            </a:r>
            <a:endParaRPr kumimoji="0" lang="en-US" sz="2200" b="0" i="0" u="none" strike="noStrike" cap="none" normalizeH="0" baseline="0" dirty="0">
              <a:ln>
                <a:noFill/>
              </a:ln>
              <a:solidFill>
                <a:schemeClr val="bg1"/>
              </a:solidFill>
              <a:effectLst/>
              <a:latin typeface="Myriad Web" charset="0"/>
            </a:endParaRPr>
          </a:p>
        </p:txBody>
      </p:sp>
      <p:sp>
        <p:nvSpPr>
          <p:cNvPr id="39" name="TextBox 38"/>
          <p:cNvSpPr txBox="1"/>
          <p:nvPr/>
        </p:nvSpPr>
        <p:spPr>
          <a:xfrm>
            <a:off x="6228184" y="2305084"/>
            <a:ext cx="991829" cy="430887"/>
          </a:xfrm>
          <a:prstGeom prst="rect">
            <a:avLst/>
          </a:prstGeom>
          <a:noFill/>
        </p:spPr>
        <p:txBody>
          <a:bodyPr wrap="none" rtlCol="0">
            <a:spAutoFit/>
          </a:bodyPr>
          <a:lstStyle/>
          <a:p>
            <a:r>
              <a:rPr lang="en-US" i="0" dirty="0" smtClean="0"/>
              <a:t>amuse</a:t>
            </a:r>
            <a:endParaRPr lang="en-US" i="0" dirty="0"/>
          </a:p>
        </p:txBody>
      </p:sp>
      <p:sp>
        <p:nvSpPr>
          <p:cNvPr id="40" name="TextBox 39"/>
          <p:cNvSpPr txBox="1"/>
          <p:nvPr/>
        </p:nvSpPr>
        <p:spPr>
          <a:xfrm>
            <a:off x="6562121" y="4250970"/>
            <a:ext cx="962207" cy="430887"/>
          </a:xfrm>
          <a:prstGeom prst="rect">
            <a:avLst/>
          </a:prstGeom>
          <a:noFill/>
        </p:spPr>
        <p:txBody>
          <a:bodyPr wrap="none" rtlCol="0">
            <a:spAutoFit/>
          </a:bodyPr>
          <a:lstStyle/>
          <a:p>
            <a:r>
              <a:rPr lang="en-US" i="0" dirty="0" smtClean="0"/>
              <a:t>smash</a:t>
            </a:r>
            <a:endParaRPr lang="en-US" i="0" dirty="0"/>
          </a:p>
        </p:txBody>
      </p:sp>
      <p:grpSp>
        <p:nvGrpSpPr>
          <p:cNvPr id="24" name="Group 23"/>
          <p:cNvGrpSpPr/>
          <p:nvPr/>
        </p:nvGrpSpPr>
        <p:grpSpPr>
          <a:xfrm>
            <a:off x="1429024" y="5589240"/>
            <a:ext cx="1054744" cy="1008112"/>
            <a:chOff x="2111398" y="5589240"/>
            <a:chExt cx="1054744" cy="1008112"/>
          </a:xfrm>
        </p:grpSpPr>
        <p:sp>
          <p:nvSpPr>
            <p:cNvPr id="25" name="Oval 24"/>
            <p:cNvSpPr/>
            <p:nvPr/>
          </p:nvSpPr>
          <p:spPr bwMode="auto">
            <a:xfrm>
              <a:off x="2123728" y="5589240"/>
              <a:ext cx="1008112" cy="1008112"/>
            </a:xfrm>
            <a:prstGeom prst="ellipse">
              <a:avLst/>
            </a:prstGeom>
            <a:noFill/>
            <a:ln w="38100" cap="flat" cmpd="sng" algn="ctr">
              <a:solidFill>
                <a:schemeClr val="bg1"/>
              </a:solidFill>
              <a:prstDash val="solid"/>
              <a:round/>
              <a:headEnd type="none" w="med" len="med"/>
              <a:tailEnd type="none" w="med" len="med"/>
            </a:ln>
            <a:effectLst>
              <a:glow rad="101600">
                <a:schemeClr val="tx1">
                  <a:alpha val="75000"/>
                </a:schemeClr>
              </a:glow>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endParaRPr kumimoji="0" lang="en-US" sz="2200" b="0" i="0" u="none" strike="noStrike" cap="none" normalizeH="0" baseline="0" dirty="0">
                <a:ln>
                  <a:noFill/>
                </a:ln>
                <a:solidFill>
                  <a:schemeClr val="bg1"/>
                </a:solidFill>
                <a:effectLst/>
                <a:latin typeface="Myriad Web" charset="0"/>
              </a:endParaRPr>
            </a:p>
          </p:txBody>
        </p:sp>
        <p:sp>
          <p:nvSpPr>
            <p:cNvPr id="27" name="Rectangle 26"/>
            <p:cNvSpPr/>
            <p:nvPr/>
          </p:nvSpPr>
          <p:spPr>
            <a:xfrm>
              <a:off x="2111398" y="5770243"/>
              <a:ext cx="1054744" cy="512106"/>
            </a:xfrm>
            <a:prstGeom prst="rect">
              <a:avLst/>
            </a:prstGeom>
          </p:spPr>
          <p:txBody>
            <a:bodyPr wrap="none">
              <a:spAutoFit/>
            </a:bodyPr>
            <a:lstStyle/>
            <a:p>
              <a:pPr algn="ctr">
                <a:lnSpc>
                  <a:spcPts val="3400"/>
                </a:lnSpc>
                <a:spcBef>
                  <a:spcPts val="1200"/>
                </a:spcBef>
              </a:pPr>
              <a:r>
                <a:rPr lang="en-US" i="0" dirty="0"/>
                <a:t>scratch</a:t>
              </a:r>
            </a:p>
          </p:txBody>
        </p:sp>
      </p:grpSp>
      <p:sp>
        <p:nvSpPr>
          <p:cNvPr id="29" name="Oval 28"/>
          <p:cNvSpPr/>
          <p:nvPr/>
        </p:nvSpPr>
        <p:spPr bwMode="auto">
          <a:xfrm>
            <a:off x="323528" y="1988840"/>
            <a:ext cx="1008112" cy="1008112"/>
          </a:xfrm>
          <a:prstGeom prst="ellipse">
            <a:avLst/>
          </a:prstGeom>
          <a:solidFill>
            <a:schemeClr val="tx1"/>
          </a:solidFill>
          <a:ln w="38100" cap="flat" cmpd="sng" algn="ctr">
            <a:solidFill>
              <a:schemeClr val="bg1"/>
            </a:solidFill>
            <a:prstDash val="solid"/>
            <a:round/>
            <a:headEnd type="none" w="med" len="med"/>
            <a:tailEnd type="none" w="med" len="med"/>
          </a:ln>
          <a:effectLst>
            <a:glow rad="101600">
              <a:schemeClr val="tx1">
                <a:alpha val="75000"/>
              </a:schemeClr>
            </a:glow>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wave</a:t>
            </a:r>
            <a:endParaRPr kumimoji="0" lang="en-US" sz="2200" b="0" i="0" u="none" strike="noStrike" cap="none" normalizeH="0" baseline="0" dirty="0">
              <a:ln>
                <a:noFill/>
              </a:ln>
              <a:solidFill>
                <a:schemeClr val="bg1"/>
              </a:solidFill>
              <a:effectLst/>
              <a:latin typeface="Myriad Web" charset="0"/>
            </a:endParaRPr>
          </a:p>
        </p:txBody>
      </p:sp>
      <p:sp>
        <p:nvSpPr>
          <p:cNvPr id="30" name="Oval 29"/>
          <p:cNvSpPr/>
          <p:nvPr/>
        </p:nvSpPr>
        <p:spPr bwMode="auto">
          <a:xfrm>
            <a:off x="1403648" y="3140968"/>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act</a:t>
            </a:r>
            <a:endParaRPr kumimoji="0" lang="en-US" sz="2200" b="0" i="0" u="none" strike="noStrike" cap="none" normalizeH="0" baseline="0" dirty="0">
              <a:ln>
                <a:noFill/>
              </a:ln>
              <a:solidFill>
                <a:schemeClr val="bg1"/>
              </a:solidFill>
              <a:effectLst/>
              <a:latin typeface="Myriad Web" charset="0"/>
            </a:endParaRPr>
          </a:p>
        </p:txBody>
      </p:sp>
      <p:sp>
        <p:nvSpPr>
          <p:cNvPr id="31" name="Rounded Rectangle 30"/>
          <p:cNvSpPr/>
          <p:nvPr/>
        </p:nvSpPr>
        <p:spPr bwMode="auto">
          <a:xfrm>
            <a:off x="755576" y="2875616"/>
            <a:ext cx="1656184" cy="2736304"/>
          </a:xfrm>
          <a:prstGeom prst="roundRect">
            <a:avLst/>
          </a:prstGeom>
          <a:solidFill>
            <a:srgbClr val="000000"/>
          </a:solidFill>
          <a:ln w="38100" cap="flat" cmpd="sng" algn="ctr">
            <a:solidFill>
              <a:srgbClr val="FFFFFF"/>
            </a:solidFill>
            <a:prstDash val="solid"/>
            <a:round/>
            <a:headEnd type="none" w="med" len="med"/>
            <a:tailEnd type="none" w="med" len="med"/>
          </a:ln>
          <a:effectLst>
            <a:glow rad="1016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32" name="Oval 31"/>
          <p:cNvSpPr/>
          <p:nvPr/>
        </p:nvSpPr>
        <p:spPr bwMode="auto">
          <a:xfrm>
            <a:off x="998249" y="3140968"/>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reach</a:t>
            </a:r>
            <a:endParaRPr kumimoji="0" lang="en-US" sz="2200" b="0" i="0" u="none" strike="noStrike" cap="none" normalizeH="0" baseline="0" dirty="0">
              <a:ln>
                <a:noFill/>
              </a:ln>
              <a:solidFill>
                <a:schemeClr val="bg1"/>
              </a:solidFill>
              <a:effectLst/>
              <a:latin typeface="Myriad Web" charset="0"/>
            </a:endParaRPr>
          </a:p>
        </p:txBody>
      </p:sp>
      <p:sp>
        <p:nvSpPr>
          <p:cNvPr id="33" name="Oval 32"/>
          <p:cNvSpPr/>
          <p:nvPr/>
        </p:nvSpPr>
        <p:spPr bwMode="auto">
          <a:xfrm>
            <a:off x="1142264" y="4293096"/>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grasp</a:t>
            </a:r>
            <a:endParaRPr kumimoji="0" lang="en-US" sz="2200" b="0" i="0" u="none" strike="noStrike" cap="none" normalizeH="0" baseline="0" dirty="0">
              <a:ln>
                <a:noFill/>
              </a:ln>
              <a:solidFill>
                <a:schemeClr val="bg1"/>
              </a:solidFill>
              <a:effectLst/>
              <a:latin typeface="Myriad Web" charset="0"/>
            </a:endParaRPr>
          </a:p>
        </p:txBody>
      </p:sp>
      <p:sp>
        <p:nvSpPr>
          <p:cNvPr id="34" name="Rounded Rectangle 33"/>
          <p:cNvSpPr/>
          <p:nvPr/>
        </p:nvSpPr>
        <p:spPr bwMode="auto">
          <a:xfrm>
            <a:off x="755576" y="2875616"/>
            <a:ext cx="1656184" cy="2736304"/>
          </a:xfrm>
          <a:prstGeom prst="roundRect">
            <a:avLst/>
          </a:prstGeom>
          <a:noFill/>
          <a:ln w="38100" cap="flat" cmpd="sng" algn="ctr">
            <a:solidFill>
              <a:srgbClr val="FFFFFF"/>
            </a:solidFill>
            <a:prstDash val="solid"/>
            <a:round/>
            <a:headEnd type="none" w="med" len="med"/>
            <a:tailEnd type="none" w="med" len="med"/>
          </a:ln>
          <a:effectLst>
            <a:glow rad="406400">
              <a:srgbClr val="660066">
                <a:alpha val="75000"/>
              </a:srgb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35" name="Rounded Rectangle 34"/>
          <p:cNvSpPr/>
          <p:nvPr/>
        </p:nvSpPr>
        <p:spPr bwMode="auto">
          <a:xfrm>
            <a:off x="755576" y="2875616"/>
            <a:ext cx="1656184" cy="2736304"/>
          </a:xfrm>
          <a:prstGeom prst="roundRect">
            <a:avLst/>
          </a:prstGeom>
          <a:noFill/>
          <a:ln w="38100" cap="flat" cmpd="sng" algn="ctr">
            <a:solidFill>
              <a:srgbClr val="FFFFFF"/>
            </a:solidFill>
            <a:prstDash val="solid"/>
            <a:round/>
            <a:headEnd type="none" w="med" len="med"/>
            <a:tailEnd type="none" w="med" len="med"/>
          </a:ln>
          <a:effectLst>
            <a:glow rad="101600">
              <a:srgbClr val="FFFF00">
                <a:alpha val="50000"/>
              </a:srgb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36" name="Oval 35"/>
          <p:cNvSpPr/>
          <p:nvPr/>
        </p:nvSpPr>
        <p:spPr bwMode="auto">
          <a:xfrm>
            <a:off x="755576" y="2636912"/>
            <a:ext cx="1197488" cy="720080"/>
          </a:xfrm>
          <a:prstGeom prst="ellipse">
            <a:avLst/>
          </a:prstGeom>
          <a:noFill/>
          <a:ln w="38100" cap="flat" cmpd="sng" algn="ctr">
            <a:no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glow rad="101600">
                    <a:srgbClr val="000000"/>
                  </a:glow>
                </a:effectLst>
                <a:latin typeface="Myriad Web" charset="0"/>
              </a:rPr>
              <a:t>action</a:t>
            </a:r>
            <a:endParaRPr kumimoji="0" lang="en-US" sz="2200" b="0" i="0" u="none" strike="noStrike" cap="none" normalizeH="0" baseline="0" dirty="0">
              <a:ln>
                <a:noFill/>
              </a:ln>
              <a:solidFill>
                <a:schemeClr val="bg1"/>
              </a:solidFill>
              <a:effectLst>
                <a:glow rad="101600">
                  <a:srgbClr val="000000"/>
                </a:glow>
              </a:effectLst>
              <a:latin typeface="Myriad Web" charset="0"/>
            </a:endParaRPr>
          </a:p>
        </p:txBody>
      </p:sp>
      <p:sp>
        <p:nvSpPr>
          <p:cNvPr id="4" name="Rectangle 3"/>
          <p:cNvSpPr/>
          <p:nvPr/>
        </p:nvSpPr>
        <p:spPr>
          <a:xfrm>
            <a:off x="5364088" y="836712"/>
            <a:ext cx="805786" cy="430887"/>
          </a:xfrm>
          <a:prstGeom prst="rect">
            <a:avLst/>
          </a:prstGeom>
        </p:spPr>
        <p:txBody>
          <a:bodyPr wrap="none">
            <a:spAutoFit/>
          </a:bodyPr>
          <a:lstStyle/>
          <a:p>
            <a:r>
              <a:rPr lang="en-US" i="0" dirty="0" smtClean="0">
                <a:effectLst>
                  <a:glow rad="101600">
                    <a:srgbClr val="000000"/>
                  </a:glow>
                </a:effectLst>
              </a:rPr>
              <a:t>joint</a:t>
            </a:r>
            <a:endParaRPr lang="en-US" dirty="0">
              <a:effectLst>
                <a:glow rad="101600">
                  <a:srgbClr val="000000"/>
                </a:glow>
              </a:effectLst>
            </a:endParaRPr>
          </a:p>
        </p:txBody>
      </p:sp>
      <p:sp>
        <p:nvSpPr>
          <p:cNvPr id="9" name="Freeform 8"/>
          <p:cNvSpPr/>
          <p:nvPr/>
        </p:nvSpPr>
        <p:spPr>
          <a:xfrm>
            <a:off x="5523697" y="1282185"/>
            <a:ext cx="308242" cy="234281"/>
          </a:xfrm>
          <a:custGeom>
            <a:avLst/>
            <a:gdLst>
              <a:gd name="connsiteX0" fmla="*/ 0 w 308242"/>
              <a:gd name="connsiteY0" fmla="*/ 234281 h 234281"/>
              <a:gd name="connsiteX1" fmla="*/ 110967 w 308242"/>
              <a:gd name="connsiteY1" fmla="*/ 147978 h 234281"/>
              <a:gd name="connsiteX2" fmla="*/ 110967 w 308242"/>
              <a:gd name="connsiteY2" fmla="*/ 30 h 234281"/>
              <a:gd name="connsiteX3" fmla="*/ 135627 w 308242"/>
              <a:gd name="connsiteY3" fmla="*/ 135649 h 234281"/>
              <a:gd name="connsiteX4" fmla="*/ 308242 w 308242"/>
              <a:gd name="connsiteY4" fmla="*/ 221952 h 234281"/>
              <a:gd name="connsiteX5" fmla="*/ 308242 w 308242"/>
              <a:gd name="connsiteY5" fmla="*/ 221952 h 234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8242" h="234281">
                <a:moveTo>
                  <a:pt x="0" y="234281"/>
                </a:moveTo>
                <a:cubicBezTo>
                  <a:pt x="46236" y="210650"/>
                  <a:pt x="92473" y="187020"/>
                  <a:pt x="110967" y="147978"/>
                </a:cubicBezTo>
                <a:cubicBezTo>
                  <a:pt x="129461" y="108936"/>
                  <a:pt x="106857" y="2085"/>
                  <a:pt x="110967" y="30"/>
                </a:cubicBezTo>
                <a:cubicBezTo>
                  <a:pt x="115077" y="-2025"/>
                  <a:pt x="102748" y="98662"/>
                  <a:pt x="135627" y="135649"/>
                </a:cubicBezTo>
                <a:cubicBezTo>
                  <a:pt x="168506" y="172636"/>
                  <a:pt x="308242" y="221952"/>
                  <a:pt x="308242" y="221952"/>
                </a:cubicBezTo>
                <a:lnTo>
                  <a:pt x="308242" y="221952"/>
                </a:lnTo>
              </a:path>
            </a:pathLst>
          </a:custGeom>
          <a:ln w="19050" cmpd="sng">
            <a:solidFill>
              <a:srgbClr val="FFFFFF"/>
            </a:solidFill>
          </a:ln>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8" name="Oval 27"/>
          <p:cNvSpPr/>
          <p:nvPr/>
        </p:nvSpPr>
        <p:spPr bwMode="auto">
          <a:xfrm>
            <a:off x="539552" y="2420888"/>
            <a:ext cx="1197488" cy="720080"/>
          </a:xfrm>
          <a:prstGeom prst="ellipse">
            <a:avLst/>
          </a:prstGeom>
          <a:noFill/>
          <a:ln w="38100" cap="flat" cmpd="sng" algn="ctr">
            <a:no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glow rad="101600">
                    <a:srgbClr val="000000"/>
                  </a:glow>
                </a:effectLst>
                <a:latin typeface="Myriad Web" charset="0"/>
              </a:rPr>
              <a:t>joint</a:t>
            </a:r>
            <a:endParaRPr kumimoji="0" lang="en-US" sz="2200" b="0" i="0" u="none" strike="noStrike" cap="none" normalizeH="0" baseline="0" dirty="0">
              <a:ln>
                <a:noFill/>
              </a:ln>
              <a:solidFill>
                <a:schemeClr val="bg1"/>
              </a:solidFill>
              <a:effectLst>
                <a:glow rad="101600">
                  <a:srgbClr val="000000"/>
                </a:glow>
              </a:effectLst>
              <a:latin typeface="Myriad Web" charset="0"/>
            </a:endParaRPr>
          </a:p>
        </p:txBody>
      </p:sp>
      <p:sp>
        <p:nvSpPr>
          <p:cNvPr id="21" name="Text Box 2"/>
          <p:cNvSpPr txBox="1">
            <a:spLocks noChangeArrowheads="1"/>
          </p:cNvSpPr>
          <p:nvPr/>
        </p:nvSpPr>
        <p:spPr bwMode="auto">
          <a:xfrm>
            <a:off x="592138" y="1033463"/>
            <a:ext cx="7292975" cy="771623"/>
          </a:xfrm>
          <a:prstGeom prst="rect">
            <a:avLst/>
          </a:prstGeom>
          <a:noFill/>
          <a:ln w="9525">
            <a:noFill/>
            <a:round/>
            <a:headEnd/>
            <a:tailEnd/>
          </a:ln>
          <a:effectLst/>
        </p:spPr>
        <p:txBody>
          <a:bodyPr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What is the relation between a purposive action and the goal or goals to which it is directed?</a:t>
            </a:r>
            <a:endParaRPr lang="en-US" i="0" dirty="0"/>
          </a:p>
        </p:txBody>
      </p:sp>
    </p:spTree>
    <p:extLst>
      <p:ext uri="{BB962C8B-B14F-4D97-AF65-F5344CB8AC3E}">
        <p14:creationId xmlns:p14="http://schemas.microsoft.com/office/powerpoint/2010/main" val="2627584166"/>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Oval 22"/>
          <p:cNvSpPr/>
          <p:nvPr/>
        </p:nvSpPr>
        <p:spPr bwMode="auto">
          <a:xfrm>
            <a:off x="7308304" y="2924944"/>
            <a:ext cx="1008112" cy="1008112"/>
          </a:xfrm>
          <a:prstGeom prst="ellipse">
            <a:avLst/>
          </a:prstGeom>
          <a:solidFill>
            <a:schemeClr val="tx1"/>
          </a:solidFill>
          <a:ln w="38100" cap="flat" cmpd="sng" algn="ctr">
            <a:noFill/>
            <a:prstDash val="solid"/>
            <a:round/>
            <a:headEnd type="none" w="med" len="med"/>
            <a:tailEnd type="none" w="med" len="med"/>
          </a:ln>
          <a:effectLst>
            <a:glow rad="444500">
              <a:schemeClr val="bg1"/>
            </a:glow>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endParaRPr kumimoji="0" lang="en-US" sz="2200" b="0" i="0" u="none" strike="noStrike" cap="none" normalizeH="0" baseline="0" dirty="0">
              <a:ln>
                <a:noFill/>
              </a:ln>
              <a:solidFill>
                <a:schemeClr val="bg1"/>
              </a:solidFill>
              <a:effectLst/>
              <a:latin typeface="Myriad Web" charset="0"/>
            </a:endParaRPr>
          </a:p>
        </p:txBody>
      </p:sp>
      <p:sp>
        <p:nvSpPr>
          <p:cNvPr id="37" name="TextBox 36"/>
          <p:cNvSpPr txBox="1"/>
          <p:nvPr/>
        </p:nvSpPr>
        <p:spPr>
          <a:xfrm>
            <a:off x="7514891" y="3212976"/>
            <a:ext cx="657509" cy="430887"/>
          </a:xfrm>
          <a:prstGeom prst="rect">
            <a:avLst/>
          </a:prstGeom>
          <a:noFill/>
        </p:spPr>
        <p:txBody>
          <a:bodyPr wrap="none" rtlCol="0">
            <a:spAutoFit/>
          </a:bodyPr>
          <a:lstStyle/>
          <a:p>
            <a:r>
              <a:rPr lang="en-US" i="0" dirty="0" smtClean="0"/>
              <a:t>free</a:t>
            </a:r>
            <a:endParaRPr lang="en-US" i="0" dirty="0"/>
          </a:p>
        </p:txBody>
      </p:sp>
      <p:sp>
        <p:nvSpPr>
          <p:cNvPr id="38" name="Oval 37"/>
          <p:cNvSpPr/>
          <p:nvPr/>
        </p:nvSpPr>
        <p:spPr bwMode="auto">
          <a:xfrm>
            <a:off x="6228184" y="2060848"/>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endParaRPr kumimoji="0" lang="en-US" sz="2200" b="0" i="0" u="none" strike="noStrike" cap="none" normalizeH="0" baseline="0" dirty="0">
              <a:ln>
                <a:noFill/>
              </a:ln>
              <a:solidFill>
                <a:schemeClr val="bg1"/>
              </a:solidFill>
              <a:effectLst/>
              <a:latin typeface="Myriad Web" charset="0"/>
            </a:endParaRPr>
          </a:p>
        </p:txBody>
      </p:sp>
      <p:sp>
        <p:nvSpPr>
          <p:cNvPr id="39" name="Oval 38"/>
          <p:cNvSpPr/>
          <p:nvPr/>
        </p:nvSpPr>
        <p:spPr bwMode="auto">
          <a:xfrm>
            <a:off x="6516216" y="400506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endParaRPr kumimoji="0" lang="en-US" sz="2200" b="0" i="0" u="none" strike="noStrike" cap="none" normalizeH="0" baseline="0" dirty="0">
              <a:ln>
                <a:noFill/>
              </a:ln>
              <a:solidFill>
                <a:schemeClr val="bg1"/>
              </a:solidFill>
              <a:effectLst/>
              <a:latin typeface="Myriad Web" charset="0"/>
            </a:endParaRPr>
          </a:p>
        </p:txBody>
      </p:sp>
      <p:sp>
        <p:nvSpPr>
          <p:cNvPr id="40" name="Oval 39"/>
          <p:cNvSpPr/>
          <p:nvPr/>
        </p:nvSpPr>
        <p:spPr bwMode="auto">
          <a:xfrm>
            <a:off x="6084168" y="5301208"/>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alarm</a:t>
            </a:r>
            <a:endParaRPr kumimoji="0" lang="en-US" sz="2200" b="0" i="0" u="none" strike="noStrike" cap="none" normalizeH="0" baseline="0" dirty="0">
              <a:ln>
                <a:noFill/>
              </a:ln>
              <a:solidFill>
                <a:schemeClr val="bg1"/>
              </a:solidFill>
              <a:effectLst/>
              <a:latin typeface="Myriad Web" charset="0"/>
            </a:endParaRPr>
          </a:p>
        </p:txBody>
      </p:sp>
      <p:sp>
        <p:nvSpPr>
          <p:cNvPr id="41" name="TextBox 40"/>
          <p:cNvSpPr txBox="1"/>
          <p:nvPr/>
        </p:nvSpPr>
        <p:spPr>
          <a:xfrm>
            <a:off x="6228184" y="2305084"/>
            <a:ext cx="991829" cy="430887"/>
          </a:xfrm>
          <a:prstGeom prst="rect">
            <a:avLst/>
          </a:prstGeom>
          <a:noFill/>
        </p:spPr>
        <p:txBody>
          <a:bodyPr wrap="none" rtlCol="0">
            <a:spAutoFit/>
          </a:bodyPr>
          <a:lstStyle/>
          <a:p>
            <a:r>
              <a:rPr lang="en-US" i="0" dirty="0" smtClean="0"/>
              <a:t>amuse</a:t>
            </a:r>
            <a:endParaRPr lang="en-US" i="0" dirty="0"/>
          </a:p>
        </p:txBody>
      </p:sp>
      <p:sp>
        <p:nvSpPr>
          <p:cNvPr id="42" name="TextBox 41"/>
          <p:cNvSpPr txBox="1"/>
          <p:nvPr/>
        </p:nvSpPr>
        <p:spPr>
          <a:xfrm>
            <a:off x="6562121" y="4250970"/>
            <a:ext cx="962207" cy="430887"/>
          </a:xfrm>
          <a:prstGeom prst="rect">
            <a:avLst/>
          </a:prstGeom>
          <a:noFill/>
        </p:spPr>
        <p:txBody>
          <a:bodyPr wrap="none" rtlCol="0">
            <a:spAutoFit/>
          </a:bodyPr>
          <a:lstStyle/>
          <a:p>
            <a:r>
              <a:rPr lang="en-US" i="0" dirty="0" smtClean="0"/>
              <a:t>smash</a:t>
            </a:r>
            <a:endParaRPr lang="en-US" i="0" dirty="0"/>
          </a:p>
        </p:txBody>
      </p:sp>
      <p:grpSp>
        <p:nvGrpSpPr>
          <p:cNvPr id="24" name="Group 23"/>
          <p:cNvGrpSpPr/>
          <p:nvPr/>
        </p:nvGrpSpPr>
        <p:grpSpPr>
          <a:xfrm>
            <a:off x="1429024" y="5589240"/>
            <a:ext cx="1054744" cy="1008112"/>
            <a:chOff x="2111398" y="5589240"/>
            <a:chExt cx="1054744" cy="1008112"/>
          </a:xfrm>
        </p:grpSpPr>
        <p:sp>
          <p:nvSpPr>
            <p:cNvPr id="25" name="Oval 24"/>
            <p:cNvSpPr/>
            <p:nvPr/>
          </p:nvSpPr>
          <p:spPr bwMode="auto">
            <a:xfrm>
              <a:off x="2123728" y="5589240"/>
              <a:ext cx="1008112" cy="1008112"/>
            </a:xfrm>
            <a:prstGeom prst="ellipse">
              <a:avLst/>
            </a:prstGeom>
            <a:noFill/>
            <a:ln w="38100" cap="flat" cmpd="sng" algn="ctr">
              <a:solidFill>
                <a:schemeClr val="bg1"/>
              </a:solidFill>
              <a:prstDash val="solid"/>
              <a:round/>
              <a:headEnd type="none" w="med" len="med"/>
              <a:tailEnd type="none" w="med" len="med"/>
            </a:ln>
            <a:effectLst>
              <a:glow rad="101600">
                <a:schemeClr val="tx1">
                  <a:alpha val="75000"/>
                </a:schemeClr>
              </a:glow>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endParaRPr kumimoji="0" lang="en-US" sz="2200" b="0" i="0" u="none" strike="noStrike" cap="none" normalizeH="0" baseline="0" dirty="0">
                <a:ln>
                  <a:noFill/>
                </a:ln>
                <a:solidFill>
                  <a:schemeClr val="bg1"/>
                </a:solidFill>
                <a:effectLst/>
                <a:latin typeface="Myriad Web" charset="0"/>
              </a:endParaRPr>
            </a:p>
          </p:txBody>
        </p:sp>
        <p:sp>
          <p:nvSpPr>
            <p:cNvPr id="27" name="Rectangle 26"/>
            <p:cNvSpPr/>
            <p:nvPr/>
          </p:nvSpPr>
          <p:spPr>
            <a:xfrm>
              <a:off x="2111398" y="5770243"/>
              <a:ext cx="1054744" cy="512106"/>
            </a:xfrm>
            <a:prstGeom prst="rect">
              <a:avLst/>
            </a:prstGeom>
          </p:spPr>
          <p:txBody>
            <a:bodyPr wrap="none">
              <a:spAutoFit/>
            </a:bodyPr>
            <a:lstStyle/>
            <a:p>
              <a:pPr algn="ctr">
                <a:lnSpc>
                  <a:spcPts val="3400"/>
                </a:lnSpc>
                <a:spcBef>
                  <a:spcPts val="1200"/>
                </a:spcBef>
              </a:pPr>
              <a:r>
                <a:rPr lang="en-US" i="0" dirty="0"/>
                <a:t>scratch</a:t>
              </a:r>
            </a:p>
          </p:txBody>
        </p:sp>
      </p:grpSp>
      <p:sp>
        <p:nvSpPr>
          <p:cNvPr id="29" name="Oval 28"/>
          <p:cNvSpPr/>
          <p:nvPr/>
        </p:nvSpPr>
        <p:spPr bwMode="auto">
          <a:xfrm>
            <a:off x="323528" y="1988840"/>
            <a:ext cx="1008112" cy="1008112"/>
          </a:xfrm>
          <a:prstGeom prst="ellipse">
            <a:avLst/>
          </a:prstGeom>
          <a:solidFill>
            <a:schemeClr val="tx1"/>
          </a:solidFill>
          <a:ln w="38100" cap="flat" cmpd="sng" algn="ctr">
            <a:solidFill>
              <a:schemeClr val="bg1"/>
            </a:solidFill>
            <a:prstDash val="solid"/>
            <a:round/>
            <a:headEnd type="none" w="med" len="med"/>
            <a:tailEnd type="none" w="med" len="med"/>
          </a:ln>
          <a:effectLst>
            <a:glow rad="101600">
              <a:schemeClr val="tx1">
                <a:alpha val="75000"/>
              </a:schemeClr>
            </a:glow>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wave</a:t>
            </a:r>
            <a:endParaRPr kumimoji="0" lang="en-US" sz="2200" b="0" i="0" u="none" strike="noStrike" cap="none" normalizeH="0" baseline="0" dirty="0">
              <a:ln>
                <a:noFill/>
              </a:ln>
              <a:solidFill>
                <a:schemeClr val="bg1"/>
              </a:solidFill>
              <a:effectLst/>
              <a:latin typeface="Myriad Web" charset="0"/>
            </a:endParaRPr>
          </a:p>
        </p:txBody>
      </p:sp>
      <p:sp>
        <p:nvSpPr>
          <p:cNvPr id="30" name="Oval 29"/>
          <p:cNvSpPr/>
          <p:nvPr/>
        </p:nvSpPr>
        <p:spPr bwMode="auto">
          <a:xfrm>
            <a:off x="1403648" y="3140968"/>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act</a:t>
            </a:r>
            <a:endParaRPr kumimoji="0" lang="en-US" sz="2200" b="0" i="0" u="none" strike="noStrike" cap="none" normalizeH="0" baseline="0" dirty="0">
              <a:ln>
                <a:noFill/>
              </a:ln>
              <a:solidFill>
                <a:schemeClr val="bg1"/>
              </a:solidFill>
              <a:effectLst/>
              <a:latin typeface="Myriad Web" charset="0"/>
            </a:endParaRPr>
          </a:p>
        </p:txBody>
      </p:sp>
      <p:sp>
        <p:nvSpPr>
          <p:cNvPr id="31" name="Rounded Rectangle 30"/>
          <p:cNvSpPr/>
          <p:nvPr/>
        </p:nvSpPr>
        <p:spPr bwMode="auto">
          <a:xfrm>
            <a:off x="755576" y="2875616"/>
            <a:ext cx="1656184" cy="2736304"/>
          </a:xfrm>
          <a:prstGeom prst="roundRect">
            <a:avLst/>
          </a:prstGeom>
          <a:solidFill>
            <a:srgbClr val="000000"/>
          </a:solidFill>
          <a:ln w="38100" cap="flat" cmpd="sng" algn="ctr">
            <a:solidFill>
              <a:srgbClr val="FFFFFF"/>
            </a:solidFill>
            <a:prstDash val="solid"/>
            <a:round/>
            <a:headEnd type="none" w="med" len="med"/>
            <a:tailEnd type="none" w="med" len="med"/>
          </a:ln>
          <a:effectLst>
            <a:glow rad="1016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32" name="Oval 31"/>
          <p:cNvSpPr/>
          <p:nvPr/>
        </p:nvSpPr>
        <p:spPr bwMode="auto">
          <a:xfrm>
            <a:off x="998249" y="3140968"/>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reach</a:t>
            </a:r>
            <a:endParaRPr kumimoji="0" lang="en-US" sz="2200" b="0" i="0" u="none" strike="noStrike" cap="none" normalizeH="0" baseline="0" dirty="0">
              <a:ln>
                <a:noFill/>
              </a:ln>
              <a:solidFill>
                <a:schemeClr val="bg1"/>
              </a:solidFill>
              <a:effectLst/>
              <a:latin typeface="Myriad Web" charset="0"/>
            </a:endParaRPr>
          </a:p>
        </p:txBody>
      </p:sp>
      <p:sp>
        <p:nvSpPr>
          <p:cNvPr id="33" name="Oval 32"/>
          <p:cNvSpPr/>
          <p:nvPr/>
        </p:nvSpPr>
        <p:spPr bwMode="auto">
          <a:xfrm>
            <a:off x="1142264" y="4293096"/>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grasp</a:t>
            </a:r>
            <a:endParaRPr kumimoji="0" lang="en-US" sz="2200" b="0" i="0" u="none" strike="noStrike" cap="none" normalizeH="0" baseline="0" dirty="0">
              <a:ln>
                <a:noFill/>
              </a:ln>
              <a:solidFill>
                <a:schemeClr val="bg1"/>
              </a:solidFill>
              <a:effectLst/>
              <a:latin typeface="Myriad Web" charset="0"/>
            </a:endParaRPr>
          </a:p>
        </p:txBody>
      </p:sp>
      <p:sp>
        <p:nvSpPr>
          <p:cNvPr id="36" name="Oval 35"/>
          <p:cNvSpPr/>
          <p:nvPr/>
        </p:nvSpPr>
        <p:spPr bwMode="auto">
          <a:xfrm>
            <a:off x="755576" y="2636912"/>
            <a:ext cx="1197488" cy="720080"/>
          </a:xfrm>
          <a:prstGeom prst="ellipse">
            <a:avLst/>
          </a:prstGeom>
          <a:noFill/>
          <a:ln w="38100" cap="flat" cmpd="sng" algn="ctr">
            <a:no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glow rad="101600">
                    <a:srgbClr val="000000"/>
                  </a:glow>
                </a:effectLst>
                <a:latin typeface="Myriad Web" charset="0"/>
              </a:rPr>
              <a:t>action</a:t>
            </a:r>
            <a:endParaRPr kumimoji="0" lang="en-US" sz="2200" b="0" i="0" u="none" strike="noStrike" cap="none" normalizeH="0" baseline="0" dirty="0">
              <a:ln>
                <a:noFill/>
              </a:ln>
              <a:solidFill>
                <a:schemeClr val="bg1"/>
              </a:solidFill>
              <a:effectLst>
                <a:glow rad="101600">
                  <a:srgbClr val="000000"/>
                </a:glow>
              </a:effectLst>
              <a:latin typeface="Myriad Web" charset="0"/>
            </a:endParaRPr>
          </a:p>
        </p:txBody>
      </p:sp>
      <p:sp>
        <p:nvSpPr>
          <p:cNvPr id="4" name="Rectangle 3"/>
          <p:cNvSpPr/>
          <p:nvPr/>
        </p:nvSpPr>
        <p:spPr>
          <a:xfrm>
            <a:off x="5364088" y="836712"/>
            <a:ext cx="805786" cy="430887"/>
          </a:xfrm>
          <a:prstGeom prst="rect">
            <a:avLst/>
          </a:prstGeom>
        </p:spPr>
        <p:txBody>
          <a:bodyPr wrap="none">
            <a:spAutoFit/>
          </a:bodyPr>
          <a:lstStyle/>
          <a:p>
            <a:r>
              <a:rPr lang="en-US" i="0" dirty="0" smtClean="0">
                <a:effectLst>
                  <a:glow rad="101600">
                    <a:srgbClr val="000000"/>
                  </a:glow>
                </a:effectLst>
              </a:rPr>
              <a:t>joint</a:t>
            </a:r>
            <a:endParaRPr lang="en-US" dirty="0">
              <a:effectLst>
                <a:glow rad="101600">
                  <a:srgbClr val="000000"/>
                </a:glow>
              </a:effectLst>
            </a:endParaRPr>
          </a:p>
        </p:txBody>
      </p:sp>
      <p:sp>
        <p:nvSpPr>
          <p:cNvPr id="9" name="Freeform 8"/>
          <p:cNvSpPr/>
          <p:nvPr/>
        </p:nvSpPr>
        <p:spPr>
          <a:xfrm>
            <a:off x="5523697" y="1282185"/>
            <a:ext cx="308242" cy="234281"/>
          </a:xfrm>
          <a:custGeom>
            <a:avLst/>
            <a:gdLst>
              <a:gd name="connsiteX0" fmla="*/ 0 w 308242"/>
              <a:gd name="connsiteY0" fmla="*/ 234281 h 234281"/>
              <a:gd name="connsiteX1" fmla="*/ 110967 w 308242"/>
              <a:gd name="connsiteY1" fmla="*/ 147978 h 234281"/>
              <a:gd name="connsiteX2" fmla="*/ 110967 w 308242"/>
              <a:gd name="connsiteY2" fmla="*/ 30 h 234281"/>
              <a:gd name="connsiteX3" fmla="*/ 135627 w 308242"/>
              <a:gd name="connsiteY3" fmla="*/ 135649 h 234281"/>
              <a:gd name="connsiteX4" fmla="*/ 308242 w 308242"/>
              <a:gd name="connsiteY4" fmla="*/ 221952 h 234281"/>
              <a:gd name="connsiteX5" fmla="*/ 308242 w 308242"/>
              <a:gd name="connsiteY5" fmla="*/ 221952 h 234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8242" h="234281">
                <a:moveTo>
                  <a:pt x="0" y="234281"/>
                </a:moveTo>
                <a:cubicBezTo>
                  <a:pt x="46236" y="210650"/>
                  <a:pt x="92473" y="187020"/>
                  <a:pt x="110967" y="147978"/>
                </a:cubicBezTo>
                <a:cubicBezTo>
                  <a:pt x="129461" y="108936"/>
                  <a:pt x="106857" y="2085"/>
                  <a:pt x="110967" y="30"/>
                </a:cubicBezTo>
                <a:cubicBezTo>
                  <a:pt x="115077" y="-2025"/>
                  <a:pt x="102748" y="98662"/>
                  <a:pt x="135627" y="135649"/>
                </a:cubicBezTo>
                <a:cubicBezTo>
                  <a:pt x="168506" y="172636"/>
                  <a:pt x="308242" y="221952"/>
                  <a:pt x="308242" y="221952"/>
                </a:cubicBezTo>
                <a:lnTo>
                  <a:pt x="308242" y="221952"/>
                </a:lnTo>
              </a:path>
            </a:pathLst>
          </a:custGeom>
          <a:ln w="19050" cmpd="sng">
            <a:solidFill>
              <a:srgbClr val="FFFFFF"/>
            </a:solidFill>
          </a:ln>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8" name="Oval 27"/>
          <p:cNvSpPr/>
          <p:nvPr/>
        </p:nvSpPr>
        <p:spPr bwMode="auto">
          <a:xfrm>
            <a:off x="539552" y="2420888"/>
            <a:ext cx="1197488" cy="720080"/>
          </a:xfrm>
          <a:prstGeom prst="ellipse">
            <a:avLst/>
          </a:prstGeom>
          <a:noFill/>
          <a:ln w="38100" cap="flat" cmpd="sng" algn="ctr">
            <a:no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glow rad="101600">
                    <a:srgbClr val="000000"/>
                  </a:glow>
                </a:effectLst>
                <a:latin typeface="Myriad Web" charset="0"/>
              </a:rPr>
              <a:t>joint</a:t>
            </a:r>
            <a:endParaRPr kumimoji="0" lang="en-US" sz="2200" b="0" i="0" u="none" strike="noStrike" cap="none" normalizeH="0" baseline="0" dirty="0">
              <a:ln>
                <a:noFill/>
              </a:ln>
              <a:solidFill>
                <a:schemeClr val="bg1"/>
              </a:solidFill>
              <a:effectLst>
                <a:glow rad="101600">
                  <a:srgbClr val="000000"/>
                </a:glow>
              </a:effectLst>
              <a:latin typeface="Myriad Web" charset="0"/>
            </a:endParaRPr>
          </a:p>
        </p:txBody>
      </p:sp>
      <p:cxnSp>
        <p:nvCxnSpPr>
          <p:cNvPr id="34" name="Curved Connector 33"/>
          <p:cNvCxnSpPr/>
          <p:nvPr/>
        </p:nvCxnSpPr>
        <p:spPr bwMode="auto">
          <a:xfrm rot="5400000" flipH="1" flipV="1">
            <a:off x="5322765" y="2513458"/>
            <a:ext cx="1069991" cy="2901084"/>
          </a:xfrm>
          <a:prstGeom prst="curvedConnector2">
            <a:avLst/>
          </a:prstGeom>
          <a:solidFill>
            <a:srgbClr val="00B8FF"/>
          </a:solidFill>
          <a:ln w="38100" cap="flat" cmpd="sng" algn="ctr">
            <a:solidFill>
              <a:srgbClr val="FFFFFF"/>
            </a:solidFill>
            <a:prstDash val="solid"/>
            <a:round/>
            <a:headEnd type="none" w="med" len="med"/>
            <a:tailEnd type="arrow"/>
          </a:ln>
          <a:effectLst>
            <a:glow rad="50800">
              <a:srgbClr val="0F3B00">
                <a:alpha val="75000"/>
              </a:srgbClr>
            </a:glow>
          </a:effectLst>
        </p:spPr>
      </p:cxnSp>
      <p:cxnSp>
        <p:nvCxnSpPr>
          <p:cNvPr id="35" name="Curved Connector 34"/>
          <p:cNvCxnSpPr/>
          <p:nvPr/>
        </p:nvCxnSpPr>
        <p:spPr bwMode="auto">
          <a:xfrm rot="16200000" flipV="1">
            <a:off x="2982506" y="3074282"/>
            <a:ext cx="853970" cy="1995455"/>
          </a:xfrm>
          <a:prstGeom prst="curvedConnector2">
            <a:avLst/>
          </a:prstGeom>
          <a:solidFill>
            <a:srgbClr val="00B8FF"/>
          </a:solidFill>
          <a:ln w="38100" cap="flat" cmpd="sng" algn="ctr">
            <a:solidFill>
              <a:srgbClr val="FFFFFF"/>
            </a:solidFill>
            <a:prstDash val="solid"/>
            <a:round/>
            <a:headEnd type="none" w="med" len="med"/>
            <a:tailEnd type="arrow"/>
          </a:ln>
          <a:effectLst/>
        </p:spPr>
      </p:cxnSp>
      <p:sp>
        <p:nvSpPr>
          <p:cNvPr id="22" name="Text Box 2"/>
          <p:cNvSpPr txBox="1">
            <a:spLocks noChangeArrowheads="1"/>
          </p:cNvSpPr>
          <p:nvPr/>
        </p:nvSpPr>
        <p:spPr bwMode="auto">
          <a:xfrm>
            <a:off x="592138" y="1033463"/>
            <a:ext cx="7292975" cy="771623"/>
          </a:xfrm>
          <a:prstGeom prst="rect">
            <a:avLst/>
          </a:prstGeom>
          <a:noFill/>
          <a:ln w="9525">
            <a:noFill/>
            <a:round/>
            <a:headEnd/>
            <a:tailEnd/>
          </a:ln>
          <a:effectLst/>
        </p:spPr>
        <p:txBody>
          <a:bodyPr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What is the relation between a purposive action and the goal or goals to which it is directed?</a:t>
            </a:r>
            <a:endParaRPr lang="en-US" i="0" dirty="0"/>
          </a:p>
        </p:txBody>
      </p:sp>
      <p:sp>
        <p:nvSpPr>
          <p:cNvPr id="43" name="Rounded Rectangle 42"/>
          <p:cNvSpPr/>
          <p:nvPr/>
        </p:nvSpPr>
        <p:spPr bwMode="auto">
          <a:xfrm rot="21161029">
            <a:off x="3024618" y="4470685"/>
            <a:ext cx="2822126" cy="516515"/>
          </a:xfrm>
          <a:prstGeom prst="roundRect">
            <a:avLst/>
          </a:prstGeom>
          <a:solidFill>
            <a:srgbClr val="FFFFFF"/>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tx1"/>
                </a:solidFill>
                <a:effectLst/>
                <a:latin typeface="Myriad Web" charset="0"/>
              </a:rPr>
              <a:t>shared intention</a:t>
            </a:r>
            <a:endParaRPr kumimoji="0" lang="en-US" sz="2200" b="0" i="0" u="none" strike="noStrike" cap="none" normalizeH="0" baseline="0" dirty="0">
              <a:ln>
                <a:noFill/>
              </a:ln>
              <a:solidFill>
                <a:srgbClr val="FFFFFF"/>
              </a:solidFill>
              <a:effectLst/>
            </a:endParaRPr>
          </a:p>
        </p:txBody>
      </p:sp>
    </p:spTree>
    <p:extLst>
      <p:ext uri="{BB962C8B-B14F-4D97-AF65-F5344CB8AC3E}">
        <p14:creationId xmlns:p14="http://schemas.microsoft.com/office/powerpoint/2010/main" val="2428826620"/>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Oval 22"/>
          <p:cNvSpPr/>
          <p:nvPr/>
        </p:nvSpPr>
        <p:spPr bwMode="auto">
          <a:xfrm>
            <a:off x="7308304" y="2924944"/>
            <a:ext cx="1008112" cy="1008112"/>
          </a:xfrm>
          <a:prstGeom prst="ellipse">
            <a:avLst/>
          </a:prstGeom>
          <a:solidFill>
            <a:schemeClr val="tx1"/>
          </a:solidFill>
          <a:ln w="38100" cap="flat" cmpd="sng" algn="ctr">
            <a:noFill/>
            <a:prstDash val="solid"/>
            <a:round/>
            <a:headEnd type="none" w="med" len="med"/>
            <a:tailEnd type="none" w="med" len="med"/>
          </a:ln>
          <a:effectLst>
            <a:glow rad="444500">
              <a:schemeClr val="bg1"/>
            </a:glow>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endParaRPr kumimoji="0" lang="en-US" sz="2200" b="0" i="0" u="none" strike="noStrike" cap="none" normalizeH="0" baseline="0" dirty="0">
              <a:ln>
                <a:noFill/>
              </a:ln>
              <a:solidFill>
                <a:schemeClr val="bg1"/>
              </a:solidFill>
              <a:effectLst/>
              <a:latin typeface="Myriad Web" charset="0"/>
            </a:endParaRPr>
          </a:p>
        </p:txBody>
      </p:sp>
      <p:sp>
        <p:nvSpPr>
          <p:cNvPr id="37" name="TextBox 36"/>
          <p:cNvSpPr txBox="1"/>
          <p:nvPr/>
        </p:nvSpPr>
        <p:spPr>
          <a:xfrm>
            <a:off x="7514891" y="3212976"/>
            <a:ext cx="657509" cy="430887"/>
          </a:xfrm>
          <a:prstGeom prst="rect">
            <a:avLst/>
          </a:prstGeom>
          <a:noFill/>
        </p:spPr>
        <p:txBody>
          <a:bodyPr wrap="none" rtlCol="0">
            <a:spAutoFit/>
          </a:bodyPr>
          <a:lstStyle/>
          <a:p>
            <a:r>
              <a:rPr lang="en-US" i="0" dirty="0" smtClean="0"/>
              <a:t>free</a:t>
            </a:r>
            <a:endParaRPr lang="en-US" i="0" dirty="0"/>
          </a:p>
        </p:txBody>
      </p:sp>
      <p:sp>
        <p:nvSpPr>
          <p:cNvPr id="38" name="Oval 37"/>
          <p:cNvSpPr/>
          <p:nvPr/>
        </p:nvSpPr>
        <p:spPr bwMode="auto">
          <a:xfrm>
            <a:off x="6228184" y="2060848"/>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endParaRPr kumimoji="0" lang="en-US" sz="2200" b="0" i="0" u="none" strike="noStrike" cap="none" normalizeH="0" baseline="0" dirty="0">
              <a:ln>
                <a:noFill/>
              </a:ln>
              <a:solidFill>
                <a:schemeClr val="bg1"/>
              </a:solidFill>
              <a:effectLst/>
              <a:latin typeface="Myriad Web" charset="0"/>
            </a:endParaRPr>
          </a:p>
        </p:txBody>
      </p:sp>
      <p:sp>
        <p:nvSpPr>
          <p:cNvPr id="39" name="Oval 38"/>
          <p:cNvSpPr/>
          <p:nvPr/>
        </p:nvSpPr>
        <p:spPr bwMode="auto">
          <a:xfrm>
            <a:off x="6516216" y="400506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endParaRPr kumimoji="0" lang="en-US" sz="2200" b="0" i="0" u="none" strike="noStrike" cap="none" normalizeH="0" baseline="0" dirty="0">
              <a:ln>
                <a:noFill/>
              </a:ln>
              <a:solidFill>
                <a:schemeClr val="bg1"/>
              </a:solidFill>
              <a:effectLst/>
              <a:latin typeface="Myriad Web" charset="0"/>
            </a:endParaRPr>
          </a:p>
        </p:txBody>
      </p:sp>
      <p:sp>
        <p:nvSpPr>
          <p:cNvPr id="40" name="Oval 39"/>
          <p:cNvSpPr/>
          <p:nvPr/>
        </p:nvSpPr>
        <p:spPr bwMode="auto">
          <a:xfrm>
            <a:off x="6084168" y="5301208"/>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alarm</a:t>
            </a:r>
            <a:endParaRPr kumimoji="0" lang="en-US" sz="2200" b="0" i="0" u="none" strike="noStrike" cap="none" normalizeH="0" baseline="0" dirty="0">
              <a:ln>
                <a:noFill/>
              </a:ln>
              <a:solidFill>
                <a:schemeClr val="bg1"/>
              </a:solidFill>
              <a:effectLst/>
              <a:latin typeface="Myriad Web" charset="0"/>
            </a:endParaRPr>
          </a:p>
        </p:txBody>
      </p:sp>
      <p:sp>
        <p:nvSpPr>
          <p:cNvPr id="41" name="TextBox 40"/>
          <p:cNvSpPr txBox="1"/>
          <p:nvPr/>
        </p:nvSpPr>
        <p:spPr>
          <a:xfrm>
            <a:off x="6228184" y="2305084"/>
            <a:ext cx="991829" cy="430887"/>
          </a:xfrm>
          <a:prstGeom prst="rect">
            <a:avLst/>
          </a:prstGeom>
          <a:noFill/>
        </p:spPr>
        <p:txBody>
          <a:bodyPr wrap="none" rtlCol="0">
            <a:spAutoFit/>
          </a:bodyPr>
          <a:lstStyle/>
          <a:p>
            <a:r>
              <a:rPr lang="en-US" i="0" dirty="0" smtClean="0"/>
              <a:t>amuse</a:t>
            </a:r>
            <a:endParaRPr lang="en-US" i="0" dirty="0"/>
          </a:p>
        </p:txBody>
      </p:sp>
      <p:sp>
        <p:nvSpPr>
          <p:cNvPr id="42" name="TextBox 41"/>
          <p:cNvSpPr txBox="1"/>
          <p:nvPr/>
        </p:nvSpPr>
        <p:spPr>
          <a:xfrm>
            <a:off x="6562121" y="4250970"/>
            <a:ext cx="962207" cy="430887"/>
          </a:xfrm>
          <a:prstGeom prst="rect">
            <a:avLst/>
          </a:prstGeom>
          <a:noFill/>
        </p:spPr>
        <p:txBody>
          <a:bodyPr wrap="none" rtlCol="0">
            <a:spAutoFit/>
          </a:bodyPr>
          <a:lstStyle/>
          <a:p>
            <a:r>
              <a:rPr lang="en-US" i="0" dirty="0" smtClean="0"/>
              <a:t>smash</a:t>
            </a:r>
            <a:endParaRPr lang="en-US" i="0" dirty="0"/>
          </a:p>
        </p:txBody>
      </p:sp>
      <p:grpSp>
        <p:nvGrpSpPr>
          <p:cNvPr id="24" name="Group 23"/>
          <p:cNvGrpSpPr/>
          <p:nvPr/>
        </p:nvGrpSpPr>
        <p:grpSpPr>
          <a:xfrm>
            <a:off x="1429024" y="5589240"/>
            <a:ext cx="1054744" cy="1008112"/>
            <a:chOff x="2111398" y="5589240"/>
            <a:chExt cx="1054744" cy="1008112"/>
          </a:xfrm>
        </p:grpSpPr>
        <p:sp>
          <p:nvSpPr>
            <p:cNvPr id="25" name="Oval 24"/>
            <p:cNvSpPr/>
            <p:nvPr/>
          </p:nvSpPr>
          <p:spPr bwMode="auto">
            <a:xfrm>
              <a:off x="2123728" y="5589240"/>
              <a:ext cx="1008112" cy="1008112"/>
            </a:xfrm>
            <a:prstGeom prst="ellipse">
              <a:avLst/>
            </a:prstGeom>
            <a:noFill/>
            <a:ln w="38100" cap="flat" cmpd="sng" algn="ctr">
              <a:solidFill>
                <a:schemeClr val="bg1"/>
              </a:solidFill>
              <a:prstDash val="solid"/>
              <a:round/>
              <a:headEnd type="none" w="med" len="med"/>
              <a:tailEnd type="none" w="med" len="med"/>
            </a:ln>
            <a:effectLst>
              <a:glow rad="101600">
                <a:schemeClr val="tx1">
                  <a:alpha val="75000"/>
                </a:schemeClr>
              </a:glow>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endParaRPr kumimoji="0" lang="en-US" sz="2200" b="0" i="0" u="none" strike="noStrike" cap="none" normalizeH="0" baseline="0" dirty="0">
                <a:ln>
                  <a:noFill/>
                </a:ln>
                <a:solidFill>
                  <a:schemeClr val="bg1"/>
                </a:solidFill>
                <a:effectLst/>
                <a:latin typeface="Myriad Web" charset="0"/>
              </a:endParaRPr>
            </a:p>
          </p:txBody>
        </p:sp>
        <p:sp>
          <p:nvSpPr>
            <p:cNvPr id="27" name="Rectangle 26"/>
            <p:cNvSpPr/>
            <p:nvPr/>
          </p:nvSpPr>
          <p:spPr>
            <a:xfrm>
              <a:off x="2111398" y="5770243"/>
              <a:ext cx="1054744" cy="512106"/>
            </a:xfrm>
            <a:prstGeom prst="rect">
              <a:avLst/>
            </a:prstGeom>
          </p:spPr>
          <p:txBody>
            <a:bodyPr wrap="none">
              <a:spAutoFit/>
            </a:bodyPr>
            <a:lstStyle/>
            <a:p>
              <a:pPr algn="ctr">
                <a:lnSpc>
                  <a:spcPts val="3400"/>
                </a:lnSpc>
                <a:spcBef>
                  <a:spcPts val="1200"/>
                </a:spcBef>
              </a:pPr>
              <a:r>
                <a:rPr lang="en-US" i="0" dirty="0"/>
                <a:t>scratch</a:t>
              </a:r>
            </a:p>
          </p:txBody>
        </p:sp>
      </p:grpSp>
      <p:sp>
        <p:nvSpPr>
          <p:cNvPr id="29" name="Oval 28"/>
          <p:cNvSpPr/>
          <p:nvPr/>
        </p:nvSpPr>
        <p:spPr bwMode="auto">
          <a:xfrm>
            <a:off x="323528" y="1988840"/>
            <a:ext cx="1008112" cy="1008112"/>
          </a:xfrm>
          <a:prstGeom prst="ellipse">
            <a:avLst/>
          </a:prstGeom>
          <a:solidFill>
            <a:schemeClr val="tx1"/>
          </a:solidFill>
          <a:ln w="38100" cap="flat" cmpd="sng" algn="ctr">
            <a:solidFill>
              <a:schemeClr val="bg1"/>
            </a:solidFill>
            <a:prstDash val="solid"/>
            <a:round/>
            <a:headEnd type="none" w="med" len="med"/>
            <a:tailEnd type="none" w="med" len="med"/>
          </a:ln>
          <a:effectLst>
            <a:glow rad="101600">
              <a:schemeClr val="tx1">
                <a:alpha val="75000"/>
              </a:schemeClr>
            </a:glow>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wave</a:t>
            </a:r>
            <a:endParaRPr kumimoji="0" lang="en-US" sz="2200" b="0" i="0" u="none" strike="noStrike" cap="none" normalizeH="0" baseline="0" dirty="0">
              <a:ln>
                <a:noFill/>
              </a:ln>
              <a:solidFill>
                <a:schemeClr val="bg1"/>
              </a:solidFill>
              <a:effectLst/>
              <a:latin typeface="Myriad Web" charset="0"/>
            </a:endParaRPr>
          </a:p>
        </p:txBody>
      </p:sp>
      <p:sp>
        <p:nvSpPr>
          <p:cNvPr id="30" name="Oval 29"/>
          <p:cNvSpPr/>
          <p:nvPr/>
        </p:nvSpPr>
        <p:spPr bwMode="auto">
          <a:xfrm>
            <a:off x="1403648" y="3140968"/>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act</a:t>
            </a:r>
            <a:endParaRPr kumimoji="0" lang="en-US" sz="2200" b="0" i="0" u="none" strike="noStrike" cap="none" normalizeH="0" baseline="0" dirty="0">
              <a:ln>
                <a:noFill/>
              </a:ln>
              <a:solidFill>
                <a:schemeClr val="bg1"/>
              </a:solidFill>
              <a:effectLst/>
              <a:latin typeface="Myriad Web" charset="0"/>
            </a:endParaRPr>
          </a:p>
        </p:txBody>
      </p:sp>
      <p:sp>
        <p:nvSpPr>
          <p:cNvPr id="31" name="Rounded Rectangle 30"/>
          <p:cNvSpPr/>
          <p:nvPr/>
        </p:nvSpPr>
        <p:spPr bwMode="auto">
          <a:xfrm>
            <a:off x="755576" y="2875616"/>
            <a:ext cx="1656184" cy="2736304"/>
          </a:xfrm>
          <a:prstGeom prst="roundRect">
            <a:avLst/>
          </a:prstGeom>
          <a:solidFill>
            <a:srgbClr val="000000"/>
          </a:solidFill>
          <a:ln w="38100" cap="flat" cmpd="sng" algn="ctr">
            <a:solidFill>
              <a:srgbClr val="FFFFFF"/>
            </a:solidFill>
            <a:prstDash val="solid"/>
            <a:round/>
            <a:headEnd type="none" w="med" len="med"/>
            <a:tailEnd type="none" w="med" len="med"/>
          </a:ln>
          <a:effectLst>
            <a:glow rad="1016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32" name="Oval 31"/>
          <p:cNvSpPr/>
          <p:nvPr/>
        </p:nvSpPr>
        <p:spPr bwMode="auto">
          <a:xfrm>
            <a:off x="998249" y="3140968"/>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reach</a:t>
            </a:r>
            <a:endParaRPr kumimoji="0" lang="en-US" sz="2200" b="0" i="0" u="none" strike="noStrike" cap="none" normalizeH="0" baseline="0" dirty="0">
              <a:ln>
                <a:noFill/>
              </a:ln>
              <a:solidFill>
                <a:schemeClr val="bg1"/>
              </a:solidFill>
              <a:effectLst/>
              <a:latin typeface="Myriad Web" charset="0"/>
            </a:endParaRPr>
          </a:p>
        </p:txBody>
      </p:sp>
      <p:sp>
        <p:nvSpPr>
          <p:cNvPr id="33" name="Oval 32"/>
          <p:cNvSpPr/>
          <p:nvPr/>
        </p:nvSpPr>
        <p:spPr bwMode="auto">
          <a:xfrm>
            <a:off x="1142264" y="4293096"/>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grasp</a:t>
            </a:r>
            <a:endParaRPr kumimoji="0" lang="en-US" sz="2200" b="0" i="0" u="none" strike="noStrike" cap="none" normalizeH="0" baseline="0" dirty="0">
              <a:ln>
                <a:noFill/>
              </a:ln>
              <a:solidFill>
                <a:schemeClr val="bg1"/>
              </a:solidFill>
              <a:effectLst/>
              <a:latin typeface="Myriad Web" charset="0"/>
            </a:endParaRPr>
          </a:p>
        </p:txBody>
      </p:sp>
      <p:sp>
        <p:nvSpPr>
          <p:cNvPr id="36" name="Oval 35"/>
          <p:cNvSpPr/>
          <p:nvPr/>
        </p:nvSpPr>
        <p:spPr bwMode="auto">
          <a:xfrm>
            <a:off x="755576" y="2636912"/>
            <a:ext cx="1197488" cy="720080"/>
          </a:xfrm>
          <a:prstGeom prst="ellipse">
            <a:avLst/>
          </a:prstGeom>
          <a:noFill/>
          <a:ln w="38100" cap="flat" cmpd="sng" algn="ctr">
            <a:no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glow rad="101600">
                    <a:srgbClr val="000000"/>
                  </a:glow>
                </a:effectLst>
                <a:latin typeface="Myriad Web" charset="0"/>
              </a:rPr>
              <a:t>action</a:t>
            </a:r>
            <a:endParaRPr kumimoji="0" lang="en-US" sz="2200" b="0" i="0" u="none" strike="noStrike" cap="none" normalizeH="0" baseline="0" dirty="0">
              <a:ln>
                <a:noFill/>
              </a:ln>
              <a:solidFill>
                <a:schemeClr val="bg1"/>
              </a:solidFill>
              <a:effectLst>
                <a:glow rad="101600">
                  <a:srgbClr val="000000"/>
                </a:glow>
              </a:effectLst>
              <a:latin typeface="Myriad Web" charset="0"/>
            </a:endParaRPr>
          </a:p>
        </p:txBody>
      </p:sp>
      <p:sp>
        <p:nvSpPr>
          <p:cNvPr id="4" name="Rectangle 3"/>
          <p:cNvSpPr/>
          <p:nvPr/>
        </p:nvSpPr>
        <p:spPr>
          <a:xfrm>
            <a:off x="5364088" y="836712"/>
            <a:ext cx="805786" cy="430887"/>
          </a:xfrm>
          <a:prstGeom prst="rect">
            <a:avLst/>
          </a:prstGeom>
        </p:spPr>
        <p:txBody>
          <a:bodyPr wrap="none">
            <a:spAutoFit/>
          </a:bodyPr>
          <a:lstStyle/>
          <a:p>
            <a:r>
              <a:rPr lang="en-US" i="0" dirty="0" smtClean="0">
                <a:effectLst>
                  <a:glow rad="101600">
                    <a:srgbClr val="000000"/>
                  </a:glow>
                </a:effectLst>
              </a:rPr>
              <a:t>joint</a:t>
            </a:r>
            <a:endParaRPr lang="en-US" dirty="0">
              <a:effectLst>
                <a:glow rad="101600">
                  <a:srgbClr val="000000"/>
                </a:glow>
              </a:effectLst>
            </a:endParaRPr>
          </a:p>
        </p:txBody>
      </p:sp>
      <p:sp>
        <p:nvSpPr>
          <p:cNvPr id="9" name="Freeform 8"/>
          <p:cNvSpPr/>
          <p:nvPr/>
        </p:nvSpPr>
        <p:spPr>
          <a:xfrm>
            <a:off x="5523697" y="1282185"/>
            <a:ext cx="308242" cy="234281"/>
          </a:xfrm>
          <a:custGeom>
            <a:avLst/>
            <a:gdLst>
              <a:gd name="connsiteX0" fmla="*/ 0 w 308242"/>
              <a:gd name="connsiteY0" fmla="*/ 234281 h 234281"/>
              <a:gd name="connsiteX1" fmla="*/ 110967 w 308242"/>
              <a:gd name="connsiteY1" fmla="*/ 147978 h 234281"/>
              <a:gd name="connsiteX2" fmla="*/ 110967 w 308242"/>
              <a:gd name="connsiteY2" fmla="*/ 30 h 234281"/>
              <a:gd name="connsiteX3" fmla="*/ 135627 w 308242"/>
              <a:gd name="connsiteY3" fmla="*/ 135649 h 234281"/>
              <a:gd name="connsiteX4" fmla="*/ 308242 w 308242"/>
              <a:gd name="connsiteY4" fmla="*/ 221952 h 234281"/>
              <a:gd name="connsiteX5" fmla="*/ 308242 w 308242"/>
              <a:gd name="connsiteY5" fmla="*/ 221952 h 234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8242" h="234281">
                <a:moveTo>
                  <a:pt x="0" y="234281"/>
                </a:moveTo>
                <a:cubicBezTo>
                  <a:pt x="46236" y="210650"/>
                  <a:pt x="92473" y="187020"/>
                  <a:pt x="110967" y="147978"/>
                </a:cubicBezTo>
                <a:cubicBezTo>
                  <a:pt x="129461" y="108936"/>
                  <a:pt x="106857" y="2085"/>
                  <a:pt x="110967" y="30"/>
                </a:cubicBezTo>
                <a:cubicBezTo>
                  <a:pt x="115077" y="-2025"/>
                  <a:pt x="102748" y="98662"/>
                  <a:pt x="135627" y="135649"/>
                </a:cubicBezTo>
                <a:cubicBezTo>
                  <a:pt x="168506" y="172636"/>
                  <a:pt x="308242" y="221952"/>
                  <a:pt x="308242" y="221952"/>
                </a:cubicBezTo>
                <a:lnTo>
                  <a:pt x="308242" y="221952"/>
                </a:lnTo>
              </a:path>
            </a:pathLst>
          </a:custGeom>
          <a:ln w="19050" cmpd="sng">
            <a:solidFill>
              <a:srgbClr val="FFFFFF"/>
            </a:solidFill>
          </a:ln>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8" name="Oval 27"/>
          <p:cNvSpPr/>
          <p:nvPr/>
        </p:nvSpPr>
        <p:spPr bwMode="auto">
          <a:xfrm>
            <a:off x="539552" y="2420888"/>
            <a:ext cx="1197488" cy="720080"/>
          </a:xfrm>
          <a:prstGeom prst="ellipse">
            <a:avLst/>
          </a:prstGeom>
          <a:noFill/>
          <a:ln w="38100" cap="flat" cmpd="sng" algn="ctr">
            <a:no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glow rad="101600">
                    <a:srgbClr val="000000"/>
                  </a:glow>
                </a:effectLst>
                <a:latin typeface="Myriad Web" charset="0"/>
              </a:rPr>
              <a:t>joint</a:t>
            </a:r>
            <a:endParaRPr kumimoji="0" lang="en-US" sz="2200" b="0" i="0" u="none" strike="noStrike" cap="none" normalizeH="0" baseline="0" dirty="0">
              <a:ln>
                <a:noFill/>
              </a:ln>
              <a:solidFill>
                <a:schemeClr val="bg1"/>
              </a:solidFill>
              <a:effectLst>
                <a:glow rad="101600">
                  <a:srgbClr val="000000"/>
                </a:glow>
              </a:effectLst>
              <a:latin typeface="Myriad Web" charset="0"/>
            </a:endParaRPr>
          </a:p>
        </p:txBody>
      </p:sp>
      <p:cxnSp>
        <p:nvCxnSpPr>
          <p:cNvPr id="34" name="Curved Connector 33"/>
          <p:cNvCxnSpPr/>
          <p:nvPr/>
        </p:nvCxnSpPr>
        <p:spPr bwMode="auto">
          <a:xfrm rot="5400000" flipH="1" flipV="1">
            <a:off x="5322765" y="2513458"/>
            <a:ext cx="1069991" cy="2901084"/>
          </a:xfrm>
          <a:prstGeom prst="curvedConnector2">
            <a:avLst/>
          </a:prstGeom>
          <a:solidFill>
            <a:srgbClr val="00B8FF"/>
          </a:solidFill>
          <a:ln w="38100" cap="flat" cmpd="sng" algn="ctr">
            <a:solidFill>
              <a:srgbClr val="FFFFFF"/>
            </a:solidFill>
            <a:prstDash val="solid"/>
            <a:round/>
            <a:headEnd type="none" w="med" len="med"/>
            <a:tailEnd type="arrow"/>
          </a:ln>
          <a:effectLst>
            <a:glow rad="50800">
              <a:srgbClr val="0F3B00">
                <a:alpha val="75000"/>
              </a:srgbClr>
            </a:glow>
          </a:effectLst>
        </p:spPr>
      </p:cxnSp>
      <p:cxnSp>
        <p:nvCxnSpPr>
          <p:cNvPr id="35" name="Curved Connector 34"/>
          <p:cNvCxnSpPr/>
          <p:nvPr/>
        </p:nvCxnSpPr>
        <p:spPr bwMode="auto">
          <a:xfrm rot="16200000" flipV="1">
            <a:off x="2982506" y="3074282"/>
            <a:ext cx="853970" cy="1995455"/>
          </a:xfrm>
          <a:prstGeom prst="curvedConnector2">
            <a:avLst/>
          </a:prstGeom>
          <a:solidFill>
            <a:srgbClr val="00B8FF"/>
          </a:solidFill>
          <a:ln w="38100" cap="flat" cmpd="sng" algn="ctr">
            <a:solidFill>
              <a:srgbClr val="FFFFFF"/>
            </a:solidFill>
            <a:prstDash val="solid"/>
            <a:round/>
            <a:headEnd type="none" w="med" len="med"/>
            <a:tailEnd type="arrow"/>
          </a:ln>
          <a:effectLst/>
        </p:spPr>
      </p:cxnSp>
      <p:sp>
        <p:nvSpPr>
          <p:cNvPr id="26" name="Rounded Rectangle 25"/>
          <p:cNvSpPr/>
          <p:nvPr/>
        </p:nvSpPr>
        <p:spPr bwMode="auto">
          <a:xfrm rot="21161029">
            <a:off x="3024618" y="4470685"/>
            <a:ext cx="2822126" cy="516515"/>
          </a:xfrm>
          <a:prstGeom prst="roundRect">
            <a:avLst/>
          </a:prstGeom>
          <a:solidFill>
            <a:srgbClr val="FFFFFF"/>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tx1"/>
                </a:solidFill>
                <a:effectLst/>
                <a:latin typeface="Myriad Web" charset="0"/>
              </a:rPr>
              <a:t>shared intention</a:t>
            </a:r>
            <a:endParaRPr kumimoji="0" lang="en-US" sz="2200" b="0" i="0" u="none" strike="noStrike" cap="none" normalizeH="0" baseline="0" dirty="0">
              <a:ln>
                <a:noFill/>
              </a:ln>
              <a:solidFill>
                <a:srgbClr val="FFFFFF"/>
              </a:solidFill>
              <a:effectLst/>
            </a:endParaRPr>
          </a:p>
        </p:txBody>
      </p:sp>
      <p:sp>
        <p:nvSpPr>
          <p:cNvPr id="22" name="Text Box 2"/>
          <p:cNvSpPr txBox="1">
            <a:spLocks noChangeArrowheads="1"/>
          </p:cNvSpPr>
          <p:nvPr/>
        </p:nvSpPr>
        <p:spPr bwMode="auto">
          <a:xfrm>
            <a:off x="592138" y="1033463"/>
            <a:ext cx="7292975" cy="771623"/>
          </a:xfrm>
          <a:prstGeom prst="rect">
            <a:avLst/>
          </a:prstGeom>
          <a:noFill/>
          <a:ln w="9525">
            <a:noFill/>
            <a:round/>
            <a:headEnd/>
            <a:tailEnd/>
          </a:ln>
          <a:effectLst/>
        </p:spPr>
        <p:txBody>
          <a:bodyPr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What is the relation between a purposive action and the goal or goals to which it is directed?</a:t>
            </a:r>
            <a:endParaRPr lang="en-US" i="0" dirty="0"/>
          </a:p>
        </p:txBody>
      </p:sp>
      <p:sp>
        <p:nvSpPr>
          <p:cNvPr id="43" name="Text Box 2"/>
          <p:cNvSpPr txBox="1">
            <a:spLocks noChangeArrowheads="1"/>
          </p:cNvSpPr>
          <p:nvPr/>
        </p:nvSpPr>
        <p:spPr bwMode="auto">
          <a:xfrm rot="808668">
            <a:off x="2698444" y="3413709"/>
            <a:ext cx="1640855" cy="433068"/>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dirty="0" smtClean="0">
                <a:effectLst>
                  <a:glow rad="101600">
                    <a:srgbClr val="000000"/>
                  </a:glow>
                </a:effectLst>
              </a:rPr>
              <a:t>coordinates</a:t>
            </a:r>
            <a:endParaRPr lang="en-US" dirty="0">
              <a:effectLst>
                <a:glow rad="101600">
                  <a:srgbClr val="000000"/>
                </a:glow>
              </a:effectLst>
            </a:endParaRPr>
          </a:p>
        </p:txBody>
      </p:sp>
      <p:sp>
        <p:nvSpPr>
          <p:cNvPr id="44" name="Text Box 2"/>
          <p:cNvSpPr txBox="1">
            <a:spLocks noChangeArrowheads="1"/>
          </p:cNvSpPr>
          <p:nvPr/>
        </p:nvSpPr>
        <p:spPr bwMode="auto">
          <a:xfrm rot="20189720">
            <a:off x="4548159" y="3333376"/>
            <a:ext cx="1640855" cy="433068"/>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dirty="0" smtClean="0">
                <a:effectLst>
                  <a:glow rad="101600">
                    <a:srgbClr val="000000"/>
                  </a:glow>
                </a:effectLst>
              </a:rPr>
              <a:t>represents</a:t>
            </a:r>
            <a:endParaRPr lang="en-US" dirty="0">
              <a:effectLst>
                <a:glow rad="101600">
                  <a:srgbClr val="000000"/>
                </a:glow>
              </a:effectLst>
            </a:endParaRPr>
          </a:p>
        </p:txBody>
      </p:sp>
    </p:spTree>
    <p:extLst>
      <p:ext uri="{BB962C8B-B14F-4D97-AF65-F5344CB8AC3E}">
        <p14:creationId xmlns:p14="http://schemas.microsoft.com/office/powerpoint/2010/main" val="2583381488"/>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4" name="Curved Connector 33"/>
          <p:cNvCxnSpPr>
            <a:stCxn id="35" idx="0"/>
          </p:cNvCxnSpPr>
          <p:nvPr/>
        </p:nvCxnSpPr>
        <p:spPr bwMode="auto">
          <a:xfrm rot="16200000" flipH="1">
            <a:off x="5055260" y="1247964"/>
            <a:ext cx="888180" cy="3473891"/>
          </a:xfrm>
          <a:prstGeom prst="curvedConnector2">
            <a:avLst/>
          </a:prstGeom>
          <a:solidFill>
            <a:srgbClr val="00B8FF"/>
          </a:solidFill>
          <a:ln w="38100" cap="flat" cmpd="sng" algn="ctr">
            <a:solidFill>
              <a:srgbClr val="FFFFFF"/>
            </a:solidFill>
            <a:prstDash val="solid"/>
            <a:round/>
            <a:headEnd type="none" w="med" len="med"/>
            <a:tailEnd type="none"/>
          </a:ln>
          <a:effectLst>
            <a:glow rad="50800">
              <a:schemeClr val="tx1">
                <a:alpha val="75000"/>
              </a:schemeClr>
            </a:glow>
          </a:effectLst>
        </p:spPr>
      </p:cxnSp>
      <p:sp>
        <p:nvSpPr>
          <p:cNvPr id="56" name="Oval 55"/>
          <p:cNvSpPr/>
          <p:nvPr/>
        </p:nvSpPr>
        <p:spPr bwMode="auto">
          <a:xfrm>
            <a:off x="7308304" y="2924944"/>
            <a:ext cx="1008112" cy="1008112"/>
          </a:xfrm>
          <a:prstGeom prst="ellipse">
            <a:avLst/>
          </a:prstGeom>
          <a:solidFill>
            <a:schemeClr val="tx1"/>
          </a:solidFill>
          <a:ln w="38100" cap="flat" cmpd="sng" algn="ctr">
            <a:noFill/>
            <a:prstDash val="solid"/>
            <a:round/>
            <a:headEnd type="none" w="med" len="med"/>
            <a:tailEnd type="none" w="med" len="med"/>
          </a:ln>
          <a:effectLst>
            <a:glow rad="444500">
              <a:schemeClr val="bg1"/>
            </a:glow>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endParaRPr kumimoji="0" lang="en-US" sz="2200" b="0" i="0" u="none" strike="noStrike" cap="none" normalizeH="0" baseline="0" dirty="0">
              <a:ln>
                <a:noFill/>
              </a:ln>
              <a:solidFill>
                <a:schemeClr val="bg1"/>
              </a:solidFill>
              <a:effectLst/>
              <a:latin typeface="Myriad Web" charset="0"/>
            </a:endParaRPr>
          </a:p>
        </p:txBody>
      </p:sp>
      <p:sp>
        <p:nvSpPr>
          <p:cNvPr id="57" name="TextBox 56"/>
          <p:cNvSpPr txBox="1"/>
          <p:nvPr/>
        </p:nvSpPr>
        <p:spPr>
          <a:xfrm>
            <a:off x="7514891" y="3212976"/>
            <a:ext cx="657509" cy="430887"/>
          </a:xfrm>
          <a:prstGeom prst="rect">
            <a:avLst/>
          </a:prstGeom>
          <a:noFill/>
        </p:spPr>
        <p:txBody>
          <a:bodyPr wrap="none" rtlCol="0">
            <a:spAutoFit/>
          </a:bodyPr>
          <a:lstStyle/>
          <a:p>
            <a:r>
              <a:rPr lang="en-US" i="0" dirty="0" smtClean="0"/>
              <a:t>free</a:t>
            </a:r>
            <a:endParaRPr lang="en-US" i="0" dirty="0"/>
          </a:p>
        </p:txBody>
      </p:sp>
      <p:sp>
        <p:nvSpPr>
          <p:cNvPr id="58" name="Oval 57"/>
          <p:cNvSpPr/>
          <p:nvPr/>
        </p:nvSpPr>
        <p:spPr bwMode="auto">
          <a:xfrm>
            <a:off x="6228184" y="2060848"/>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endParaRPr kumimoji="0" lang="en-US" sz="2200" b="0" i="0" u="none" strike="noStrike" cap="none" normalizeH="0" baseline="0" dirty="0">
              <a:ln>
                <a:noFill/>
              </a:ln>
              <a:solidFill>
                <a:schemeClr val="bg1"/>
              </a:solidFill>
              <a:effectLst/>
              <a:latin typeface="Myriad Web" charset="0"/>
            </a:endParaRPr>
          </a:p>
        </p:txBody>
      </p:sp>
      <p:sp>
        <p:nvSpPr>
          <p:cNvPr id="59" name="Oval 58"/>
          <p:cNvSpPr/>
          <p:nvPr/>
        </p:nvSpPr>
        <p:spPr bwMode="auto">
          <a:xfrm>
            <a:off x="6516216" y="400506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endParaRPr kumimoji="0" lang="en-US" sz="2200" b="0" i="0" u="none" strike="noStrike" cap="none" normalizeH="0" baseline="0" dirty="0">
              <a:ln>
                <a:noFill/>
              </a:ln>
              <a:solidFill>
                <a:schemeClr val="bg1"/>
              </a:solidFill>
              <a:effectLst/>
              <a:latin typeface="Myriad Web" charset="0"/>
            </a:endParaRPr>
          </a:p>
        </p:txBody>
      </p:sp>
      <p:sp>
        <p:nvSpPr>
          <p:cNvPr id="60" name="Oval 59"/>
          <p:cNvSpPr/>
          <p:nvPr/>
        </p:nvSpPr>
        <p:spPr bwMode="auto">
          <a:xfrm>
            <a:off x="6084168" y="5301208"/>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alarm</a:t>
            </a:r>
            <a:endParaRPr kumimoji="0" lang="en-US" sz="2200" b="0" i="0" u="none" strike="noStrike" cap="none" normalizeH="0" baseline="0" dirty="0">
              <a:ln>
                <a:noFill/>
              </a:ln>
              <a:solidFill>
                <a:schemeClr val="bg1"/>
              </a:solidFill>
              <a:effectLst/>
              <a:latin typeface="Myriad Web" charset="0"/>
            </a:endParaRPr>
          </a:p>
        </p:txBody>
      </p:sp>
      <p:sp>
        <p:nvSpPr>
          <p:cNvPr id="61" name="TextBox 60"/>
          <p:cNvSpPr txBox="1"/>
          <p:nvPr/>
        </p:nvSpPr>
        <p:spPr>
          <a:xfrm>
            <a:off x="6228184" y="2305084"/>
            <a:ext cx="991829" cy="430887"/>
          </a:xfrm>
          <a:prstGeom prst="rect">
            <a:avLst/>
          </a:prstGeom>
          <a:noFill/>
        </p:spPr>
        <p:txBody>
          <a:bodyPr wrap="none" rtlCol="0">
            <a:spAutoFit/>
          </a:bodyPr>
          <a:lstStyle/>
          <a:p>
            <a:r>
              <a:rPr lang="en-US" i="0" dirty="0" smtClean="0"/>
              <a:t>amuse</a:t>
            </a:r>
            <a:endParaRPr lang="en-US" i="0" dirty="0"/>
          </a:p>
        </p:txBody>
      </p:sp>
      <p:sp>
        <p:nvSpPr>
          <p:cNvPr id="62" name="TextBox 61"/>
          <p:cNvSpPr txBox="1"/>
          <p:nvPr/>
        </p:nvSpPr>
        <p:spPr>
          <a:xfrm>
            <a:off x="6562121" y="4250970"/>
            <a:ext cx="962207" cy="430887"/>
          </a:xfrm>
          <a:prstGeom prst="rect">
            <a:avLst/>
          </a:prstGeom>
          <a:noFill/>
        </p:spPr>
        <p:txBody>
          <a:bodyPr wrap="none" rtlCol="0">
            <a:spAutoFit/>
          </a:bodyPr>
          <a:lstStyle/>
          <a:p>
            <a:r>
              <a:rPr lang="en-US" i="0" dirty="0" smtClean="0"/>
              <a:t>smash</a:t>
            </a:r>
            <a:endParaRPr lang="en-US" i="0" dirty="0"/>
          </a:p>
        </p:txBody>
      </p:sp>
      <p:grpSp>
        <p:nvGrpSpPr>
          <p:cNvPr id="24" name="Group 23"/>
          <p:cNvGrpSpPr/>
          <p:nvPr/>
        </p:nvGrpSpPr>
        <p:grpSpPr>
          <a:xfrm>
            <a:off x="1429024" y="5589240"/>
            <a:ext cx="1054744" cy="1008112"/>
            <a:chOff x="2111398" y="5589240"/>
            <a:chExt cx="1054744" cy="1008112"/>
          </a:xfrm>
        </p:grpSpPr>
        <p:sp>
          <p:nvSpPr>
            <p:cNvPr id="25" name="Oval 24"/>
            <p:cNvSpPr/>
            <p:nvPr/>
          </p:nvSpPr>
          <p:spPr bwMode="auto">
            <a:xfrm>
              <a:off x="2123728" y="5589240"/>
              <a:ext cx="1008112" cy="1008112"/>
            </a:xfrm>
            <a:prstGeom prst="ellipse">
              <a:avLst/>
            </a:prstGeom>
            <a:noFill/>
            <a:ln w="38100" cap="flat" cmpd="sng" algn="ctr">
              <a:solidFill>
                <a:schemeClr val="bg1"/>
              </a:solidFill>
              <a:prstDash val="solid"/>
              <a:round/>
              <a:headEnd type="none" w="med" len="med"/>
              <a:tailEnd type="none" w="med" len="med"/>
            </a:ln>
            <a:effectLst>
              <a:glow rad="101600">
                <a:schemeClr val="tx1">
                  <a:alpha val="75000"/>
                </a:schemeClr>
              </a:glow>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endParaRPr kumimoji="0" lang="en-US" sz="2200" b="0" i="0" u="none" strike="noStrike" cap="none" normalizeH="0" baseline="0" dirty="0">
                <a:ln>
                  <a:noFill/>
                </a:ln>
                <a:solidFill>
                  <a:schemeClr val="bg1"/>
                </a:solidFill>
                <a:effectLst/>
                <a:latin typeface="Myriad Web" charset="0"/>
              </a:endParaRPr>
            </a:p>
          </p:txBody>
        </p:sp>
        <p:sp>
          <p:nvSpPr>
            <p:cNvPr id="27" name="Rectangle 26"/>
            <p:cNvSpPr/>
            <p:nvPr/>
          </p:nvSpPr>
          <p:spPr>
            <a:xfrm>
              <a:off x="2111398" y="5770243"/>
              <a:ext cx="1054744" cy="512106"/>
            </a:xfrm>
            <a:prstGeom prst="rect">
              <a:avLst/>
            </a:prstGeom>
          </p:spPr>
          <p:txBody>
            <a:bodyPr wrap="none">
              <a:spAutoFit/>
            </a:bodyPr>
            <a:lstStyle/>
            <a:p>
              <a:pPr algn="ctr">
                <a:lnSpc>
                  <a:spcPts val="3400"/>
                </a:lnSpc>
                <a:spcBef>
                  <a:spcPts val="1200"/>
                </a:spcBef>
              </a:pPr>
              <a:r>
                <a:rPr lang="en-US" i="0" dirty="0"/>
                <a:t>scratch</a:t>
              </a:r>
            </a:p>
          </p:txBody>
        </p:sp>
      </p:grpSp>
      <p:sp>
        <p:nvSpPr>
          <p:cNvPr id="29" name="Oval 28"/>
          <p:cNvSpPr/>
          <p:nvPr/>
        </p:nvSpPr>
        <p:spPr bwMode="auto">
          <a:xfrm>
            <a:off x="323528" y="1988840"/>
            <a:ext cx="1008112" cy="1008112"/>
          </a:xfrm>
          <a:prstGeom prst="ellipse">
            <a:avLst/>
          </a:prstGeom>
          <a:solidFill>
            <a:schemeClr val="tx1"/>
          </a:solidFill>
          <a:ln w="38100" cap="flat" cmpd="sng" algn="ctr">
            <a:solidFill>
              <a:schemeClr val="bg1"/>
            </a:solidFill>
            <a:prstDash val="solid"/>
            <a:round/>
            <a:headEnd type="none" w="med" len="med"/>
            <a:tailEnd type="none" w="med" len="med"/>
          </a:ln>
          <a:effectLst>
            <a:glow rad="101600">
              <a:schemeClr val="tx1">
                <a:alpha val="75000"/>
              </a:schemeClr>
            </a:glow>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wave</a:t>
            </a:r>
            <a:endParaRPr kumimoji="0" lang="en-US" sz="2200" b="0" i="0" u="none" strike="noStrike" cap="none" normalizeH="0" baseline="0" dirty="0">
              <a:ln>
                <a:noFill/>
              </a:ln>
              <a:solidFill>
                <a:schemeClr val="bg1"/>
              </a:solidFill>
              <a:effectLst/>
              <a:latin typeface="Myriad Web" charset="0"/>
            </a:endParaRPr>
          </a:p>
        </p:txBody>
      </p:sp>
      <p:sp>
        <p:nvSpPr>
          <p:cNvPr id="30" name="Oval 29"/>
          <p:cNvSpPr/>
          <p:nvPr/>
        </p:nvSpPr>
        <p:spPr bwMode="auto">
          <a:xfrm>
            <a:off x="1403648" y="3140968"/>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act</a:t>
            </a:r>
            <a:endParaRPr kumimoji="0" lang="en-US" sz="2200" b="0" i="0" u="none" strike="noStrike" cap="none" normalizeH="0" baseline="0" dirty="0">
              <a:ln>
                <a:noFill/>
              </a:ln>
              <a:solidFill>
                <a:schemeClr val="bg1"/>
              </a:solidFill>
              <a:effectLst/>
              <a:latin typeface="Myriad Web" charset="0"/>
            </a:endParaRPr>
          </a:p>
        </p:txBody>
      </p:sp>
      <p:sp>
        <p:nvSpPr>
          <p:cNvPr id="31" name="Rounded Rectangle 30"/>
          <p:cNvSpPr/>
          <p:nvPr/>
        </p:nvSpPr>
        <p:spPr bwMode="auto">
          <a:xfrm>
            <a:off x="755576" y="2875616"/>
            <a:ext cx="1656184" cy="2736304"/>
          </a:xfrm>
          <a:prstGeom prst="roundRect">
            <a:avLst/>
          </a:prstGeom>
          <a:solidFill>
            <a:srgbClr val="000000"/>
          </a:solidFill>
          <a:ln w="38100" cap="flat" cmpd="sng" algn="ctr">
            <a:solidFill>
              <a:srgbClr val="FFFFFF"/>
            </a:solidFill>
            <a:prstDash val="solid"/>
            <a:round/>
            <a:headEnd type="none" w="med" len="med"/>
            <a:tailEnd type="none" w="med" len="med"/>
          </a:ln>
          <a:effectLst>
            <a:glow rad="1016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32" name="Oval 31"/>
          <p:cNvSpPr/>
          <p:nvPr/>
        </p:nvSpPr>
        <p:spPr bwMode="auto">
          <a:xfrm>
            <a:off x="998249" y="3140968"/>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reach</a:t>
            </a:r>
            <a:endParaRPr kumimoji="0" lang="en-US" sz="2200" b="0" i="0" u="none" strike="noStrike" cap="none" normalizeH="0" baseline="0" dirty="0">
              <a:ln>
                <a:noFill/>
              </a:ln>
              <a:solidFill>
                <a:schemeClr val="bg1"/>
              </a:solidFill>
              <a:effectLst/>
              <a:latin typeface="Myriad Web" charset="0"/>
            </a:endParaRPr>
          </a:p>
        </p:txBody>
      </p:sp>
      <p:sp>
        <p:nvSpPr>
          <p:cNvPr id="33" name="Oval 32"/>
          <p:cNvSpPr/>
          <p:nvPr/>
        </p:nvSpPr>
        <p:spPr bwMode="auto">
          <a:xfrm>
            <a:off x="1142264" y="4293096"/>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grasp</a:t>
            </a:r>
            <a:endParaRPr kumimoji="0" lang="en-US" sz="2200" b="0" i="0" u="none" strike="noStrike" cap="none" normalizeH="0" baseline="0" dirty="0">
              <a:ln>
                <a:noFill/>
              </a:ln>
              <a:solidFill>
                <a:schemeClr val="bg1"/>
              </a:solidFill>
              <a:effectLst/>
              <a:latin typeface="Myriad Web" charset="0"/>
            </a:endParaRPr>
          </a:p>
        </p:txBody>
      </p:sp>
      <p:sp>
        <p:nvSpPr>
          <p:cNvPr id="36" name="Oval 35"/>
          <p:cNvSpPr/>
          <p:nvPr/>
        </p:nvSpPr>
        <p:spPr bwMode="auto">
          <a:xfrm>
            <a:off x="755576" y="2636912"/>
            <a:ext cx="1197488" cy="720080"/>
          </a:xfrm>
          <a:prstGeom prst="ellipse">
            <a:avLst/>
          </a:prstGeom>
          <a:noFill/>
          <a:ln w="38100" cap="flat" cmpd="sng" algn="ctr">
            <a:no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glow rad="101600">
                    <a:srgbClr val="000000"/>
                  </a:glow>
                </a:effectLst>
                <a:latin typeface="Myriad Web" charset="0"/>
              </a:rPr>
              <a:t>action</a:t>
            </a:r>
            <a:endParaRPr kumimoji="0" lang="en-US" sz="2200" b="0" i="0" u="none" strike="noStrike" cap="none" normalizeH="0" baseline="0" dirty="0">
              <a:ln>
                <a:noFill/>
              </a:ln>
              <a:solidFill>
                <a:schemeClr val="bg1"/>
              </a:solidFill>
              <a:effectLst>
                <a:glow rad="101600">
                  <a:srgbClr val="000000"/>
                </a:glow>
              </a:effectLst>
              <a:latin typeface="Myriad Web" charset="0"/>
            </a:endParaRPr>
          </a:p>
        </p:txBody>
      </p:sp>
      <p:sp>
        <p:nvSpPr>
          <p:cNvPr id="4" name="Rectangle 3"/>
          <p:cNvSpPr/>
          <p:nvPr/>
        </p:nvSpPr>
        <p:spPr>
          <a:xfrm>
            <a:off x="5364088" y="836712"/>
            <a:ext cx="805786" cy="430887"/>
          </a:xfrm>
          <a:prstGeom prst="rect">
            <a:avLst/>
          </a:prstGeom>
        </p:spPr>
        <p:txBody>
          <a:bodyPr wrap="none">
            <a:spAutoFit/>
          </a:bodyPr>
          <a:lstStyle/>
          <a:p>
            <a:r>
              <a:rPr lang="en-US" i="0" dirty="0" smtClean="0">
                <a:effectLst>
                  <a:glow rad="101600">
                    <a:srgbClr val="000000"/>
                  </a:glow>
                </a:effectLst>
              </a:rPr>
              <a:t>joint</a:t>
            </a:r>
            <a:endParaRPr lang="en-US" dirty="0">
              <a:effectLst>
                <a:glow rad="101600">
                  <a:srgbClr val="000000"/>
                </a:glow>
              </a:effectLst>
            </a:endParaRPr>
          </a:p>
        </p:txBody>
      </p:sp>
      <p:sp>
        <p:nvSpPr>
          <p:cNvPr id="9" name="Freeform 8"/>
          <p:cNvSpPr/>
          <p:nvPr/>
        </p:nvSpPr>
        <p:spPr>
          <a:xfrm>
            <a:off x="5523697" y="1282185"/>
            <a:ext cx="308242" cy="234281"/>
          </a:xfrm>
          <a:custGeom>
            <a:avLst/>
            <a:gdLst>
              <a:gd name="connsiteX0" fmla="*/ 0 w 308242"/>
              <a:gd name="connsiteY0" fmla="*/ 234281 h 234281"/>
              <a:gd name="connsiteX1" fmla="*/ 110967 w 308242"/>
              <a:gd name="connsiteY1" fmla="*/ 147978 h 234281"/>
              <a:gd name="connsiteX2" fmla="*/ 110967 w 308242"/>
              <a:gd name="connsiteY2" fmla="*/ 30 h 234281"/>
              <a:gd name="connsiteX3" fmla="*/ 135627 w 308242"/>
              <a:gd name="connsiteY3" fmla="*/ 135649 h 234281"/>
              <a:gd name="connsiteX4" fmla="*/ 308242 w 308242"/>
              <a:gd name="connsiteY4" fmla="*/ 221952 h 234281"/>
              <a:gd name="connsiteX5" fmla="*/ 308242 w 308242"/>
              <a:gd name="connsiteY5" fmla="*/ 221952 h 234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8242" h="234281">
                <a:moveTo>
                  <a:pt x="0" y="234281"/>
                </a:moveTo>
                <a:cubicBezTo>
                  <a:pt x="46236" y="210650"/>
                  <a:pt x="92473" y="187020"/>
                  <a:pt x="110967" y="147978"/>
                </a:cubicBezTo>
                <a:cubicBezTo>
                  <a:pt x="129461" y="108936"/>
                  <a:pt x="106857" y="2085"/>
                  <a:pt x="110967" y="30"/>
                </a:cubicBezTo>
                <a:cubicBezTo>
                  <a:pt x="115077" y="-2025"/>
                  <a:pt x="102748" y="98662"/>
                  <a:pt x="135627" y="135649"/>
                </a:cubicBezTo>
                <a:cubicBezTo>
                  <a:pt x="168506" y="172636"/>
                  <a:pt x="308242" y="221952"/>
                  <a:pt x="308242" y="221952"/>
                </a:cubicBezTo>
                <a:lnTo>
                  <a:pt x="308242" y="221952"/>
                </a:lnTo>
              </a:path>
            </a:pathLst>
          </a:custGeom>
          <a:ln w="19050" cmpd="sng">
            <a:solidFill>
              <a:srgbClr val="FFFFFF"/>
            </a:solidFill>
          </a:ln>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8" name="Oval 27"/>
          <p:cNvSpPr/>
          <p:nvPr/>
        </p:nvSpPr>
        <p:spPr bwMode="auto">
          <a:xfrm>
            <a:off x="539552" y="2420888"/>
            <a:ext cx="1197488" cy="720080"/>
          </a:xfrm>
          <a:prstGeom prst="ellipse">
            <a:avLst/>
          </a:prstGeom>
          <a:noFill/>
          <a:ln w="38100" cap="flat" cmpd="sng" algn="ctr">
            <a:no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glow rad="101600">
                    <a:srgbClr val="000000"/>
                  </a:glow>
                </a:effectLst>
                <a:latin typeface="Myriad Web" charset="0"/>
              </a:rPr>
              <a:t>joint</a:t>
            </a:r>
            <a:endParaRPr kumimoji="0" lang="en-US" sz="2200" b="0" i="0" u="none" strike="noStrike" cap="none" normalizeH="0" baseline="0" dirty="0">
              <a:ln>
                <a:noFill/>
              </a:ln>
              <a:solidFill>
                <a:schemeClr val="bg1"/>
              </a:solidFill>
              <a:effectLst>
                <a:glow rad="101600">
                  <a:srgbClr val="000000"/>
                </a:glow>
              </a:effectLst>
              <a:latin typeface="Myriad Web" charset="0"/>
            </a:endParaRPr>
          </a:p>
        </p:txBody>
      </p:sp>
      <p:cxnSp>
        <p:nvCxnSpPr>
          <p:cNvPr id="21" name="Curved Connector 20"/>
          <p:cNvCxnSpPr/>
          <p:nvPr/>
        </p:nvCxnSpPr>
        <p:spPr bwMode="auto">
          <a:xfrm rot="5400000" flipH="1" flipV="1">
            <a:off x="5322765" y="2513458"/>
            <a:ext cx="1069991" cy="2901084"/>
          </a:xfrm>
          <a:prstGeom prst="curvedConnector2">
            <a:avLst/>
          </a:prstGeom>
          <a:solidFill>
            <a:srgbClr val="00B8FF"/>
          </a:solidFill>
          <a:ln w="38100" cap="flat" cmpd="sng" algn="ctr">
            <a:solidFill>
              <a:srgbClr val="FFFFFF"/>
            </a:solidFill>
            <a:prstDash val="solid"/>
            <a:round/>
            <a:headEnd type="none" w="med" len="med"/>
            <a:tailEnd type="arrow"/>
          </a:ln>
          <a:effectLst>
            <a:glow rad="50800">
              <a:srgbClr val="0F3B00">
                <a:alpha val="75000"/>
              </a:srgbClr>
            </a:glow>
          </a:effectLst>
        </p:spPr>
      </p:cxnSp>
      <p:cxnSp>
        <p:nvCxnSpPr>
          <p:cNvPr id="23" name="Curved Connector 22"/>
          <p:cNvCxnSpPr/>
          <p:nvPr/>
        </p:nvCxnSpPr>
        <p:spPr bwMode="auto">
          <a:xfrm rot="16200000" flipV="1">
            <a:off x="2982506" y="3074282"/>
            <a:ext cx="853970" cy="1995455"/>
          </a:xfrm>
          <a:prstGeom prst="curvedConnector2">
            <a:avLst/>
          </a:prstGeom>
          <a:solidFill>
            <a:srgbClr val="00B8FF"/>
          </a:solidFill>
          <a:ln w="38100" cap="flat" cmpd="sng" algn="ctr">
            <a:solidFill>
              <a:srgbClr val="FFFFFF"/>
            </a:solidFill>
            <a:prstDash val="solid"/>
            <a:round/>
            <a:headEnd type="none" w="med" len="med"/>
            <a:tailEnd type="arrow"/>
          </a:ln>
          <a:effectLst/>
        </p:spPr>
      </p:cxnSp>
      <p:sp>
        <p:nvSpPr>
          <p:cNvPr id="26" name="Text Box 2"/>
          <p:cNvSpPr txBox="1">
            <a:spLocks noChangeArrowheads="1"/>
          </p:cNvSpPr>
          <p:nvPr/>
        </p:nvSpPr>
        <p:spPr bwMode="auto">
          <a:xfrm>
            <a:off x="592138" y="1033463"/>
            <a:ext cx="7292975" cy="771623"/>
          </a:xfrm>
          <a:prstGeom prst="rect">
            <a:avLst/>
          </a:prstGeom>
          <a:noFill/>
          <a:ln w="9525">
            <a:noFill/>
            <a:round/>
            <a:headEnd/>
            <a:tailEnd/>
          </a:ln>
          <a:effectLst/>
        </p:spPr>
        <p:txBody>
          <a:bodyPr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What is the relation between a purposive action and the goal or goals to which it is directed?</a:t>
            </a:r>
            <a:endParaRPr lang="en-US" i="0" dirty="0"/>
          </a:p>
        </p:txBody>
      </p:sp>
      <p:sp>
        <p:nvSpPr>
          <p:cNvPr id="35" name="Rounded Rectangle 34"/>
          <p:cNvSpPr/>
          <p:nvPr/>
        </p:nvSpPr>
        <p:spPr bwMode="auto">
          <a:xfrm rot="21268923" flipV="1">
            <a:off x="2424716" y="1678726"/>
            <a:ext cx="2592288" cy="864096"/>
          </a:xfrm>
          <a:prstGeom prst="roundRect">
            <a:avLst/>
          </a:prstGeom>
          <a:solidFill>
            <a:srgbClr val="FFFFFF"/>
          </a:solidFill>
          <a:ln w="38100" cap="flat" cmpd="sng" algn="ctr">
            <a:noFill/>
            <a:prstDash val="solid"/>
            <a:round/>
            <a:headEnd type="none" w="med" len="med"/>
            <a:tailEnd type="none" w="med" len="med"/>
          </a:ln>
          <a:effectLst>
            <a:glow rad="254000">
              <a:schemeClr val="tx1">
                <a:alpha val="75000"/>
              </a:schemeClr>
            </a:glow>
          </a:effectLst>
        </p:spPr>
        <p:txBody>
          <a:bodyPr vert="horz" wrap="square" lIns="91440" tIns="45720" rIns="91440" bIns="45720" numCol="1" rtlCol="0" anchor="ctr" anchorCtr="0" compatLnSpc="1">
            <a:prstTxWarp prst="textNoShape">
              <a:avLst/>
            </a:prstTxWarp>
            <a:scene3d>
              <a:camera prst="orthographicFront">
                <a:rot lat="0" lon="0" rev="10800000"/>
              </a:camera>
              <a:lightRig rig="threePt" dir="t"/>
            </a:scene3d>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tx1"/>
                </a:solidFill>
                <a:effectLst/>
                <a:latin typeface="Myriad Web" charset="0"/>
              </a:rPr>
              <a:t>???</a:t>
            </a:r>
            <a:endParaRPr kumimoji="0" lang="en-US" sz="2200" b="0" i="0" u="none" strike="noStrike" cap="none" normalizeH="0" baseline="0" dirty="0">
              <a:ln>
                <a:noFill/>
              </a:ln>
              <a:solidFill>
                <a:schemeClr val="tx1"/>
              </a:solidFill>
              <a:effectLst/>
              <a:latin typeface="Myriad Web" charset="0"/>
            </a:endParaRPr>
          </a:p>
        </p:txBody>
      </p:sp>
      <p:cxnSp>
        <p:nvCxnSpPr>
          <p:cNvPr id="37" name="Curved Connector 36"/>
          <p:cNvCxnSpPr>
            <a:stCxn id="35" idx="0"/>
          </p:cNvCxnSpPr>
          <p:nvPr/>
        </p:nvCxnSpPr>
        <p:spPr bwMode="auto">
          <a:xfrm rot="5400000">
            <a:off x="2570986" y="2453604"/>
            <a:ext cx="1104202" cy="1278637"/>
          </a:xfrm>
          <a:prstGeom prst="curvedConnector2">
            <a:avLst/>
          </a:prstGeom>
          <a:solidFill>
            <a:srgbClr val="00B8FF"/>
          </a:solidFill>
          <a:ln w="38100" cap="flat" cmpd="sng" algn="ctr">
            <a:solidFill>
              <a:srgbClr val="FFFFFF"/>
            </a:solidFill>
            <a:prstDash val="solid"/>
            <a:round/>
            <a:headEnd type="none" w="med" len="med"/>
            <a:tailEnd type="none"/>
          </a:ln>
          <a:effectLst/>
        </p:spPr>
      </p:cxnSp>
      <p:sp>
        <p:nvSpPr>
          <p:cNvPr id="38" name="Rounded Rectangle 37"/>
          <p:cNvSpPr/>
          <p:nvPr/>
        </p:nvSpPr>
        <p:spPr bwMode="auto">
          <a:xfrm rot="21161029">
            <a:off x="3024618" y="4470685"/>
            <a:ext cx="2822126" cy="516515"/>
          </a:xfrm>
          <a:prstGeom prst="roundRect">
            <a:avLst/>
          </a:prstGeom>
          <a:solidFill>
            <a:srgbClr val="FFFFFF"/>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tx1"/>
                </a:solidFill>
                <a:effectLst/>
                <a:latin typeface="Myriad Web" charset="0"/>
              </a:rPr>
              <a:t>shared intention</a:t>
            </a:r>
            <a:endParaRPr kumimoji="0" lang="en-US" sz="2200" b="0" i="0" u="none" strike="noStrike" cap="none" normalizeH="0" baseline="0" dirty="0">
              <a:ln>
                <a:noFill/>
              </a:ln>
              <a:solidFill>
                <a:srgbClr val="FFFFFF"/>
              </a:solidFill>
              <a:effectLst/>
            </a:endParaRPr>
          </a:p>
        </p:txBody>
      </p:sp>
      <p:sp>
        <p:nvSpPr>
          <p:cNvPr id="63" name="Text Box 2"/>
          <p:cNvSpPr txBox="1">
            <a:spLocks noChangeArrowheads="1"/>
          </p:cNvSpPr>
          <p:nvPr/>
        </p:nvSpPr>
        <p:spPr bwMode="auto">
          <a:xfrm rot="808668">
            <a:off x="2698444" y="3413709"/>
            <a:ext cx="1640855" cy="433068"/>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dirty="0" smtClean="0">
                <a:effectLst>
                  <a:glow rad="101600">
                    <a:srgbClr val="000000"/>
                  </a:glow>
                </a:effectLst>
              </a:rPr>
              <a:t>coordinates</a:t>
            </a:r>
            <a:endParaRPr lang="en-US" dirty="0">
              <a:effectLst>
                <a:glow rad="101600">
                  <a:srgbClr val="000000"/>
                </a:glow>
              </a:effectLst>
            </a:endParaRPr>
          </a:p>
        </p:txBody>
      </p:sp>
      <p:sp>
        <p:nvSpPr>
          <p:cNvPr id="64" name="Text Box 2"/>
          <p:cNvSpPr txBox="1">
            <a:spLocks noChangeArrowheads="1"/>
          </p:cNvSpPr>
          <p:nvPr/>
        </p:nvSpPr>
        <p:spPr bwMode="auto">
          <a:xfrm rot="20189720">
            <a:off x="4548159" y="3333376"/>
            <a:ext cx="1640855" cy="433068"/>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dirty="0" smtClean="0">
                <a:effectLst>
                  <a:glow rad="101600">
                    <a:srgbClr val="000000"/>
                  </a:glow>
                </a:effectLst>
              </a:rPr>
              <a:t>represents</a:t>
            </a:r>
            <a:endParaRPr lang="en-US" dirty="0">
              <a:effectLst>
                <a:glow rad="101600">
                  <a:srgbClr val="000000"/>
                </a:glow>
              </a:effectLst>
            </a:endParaRPr>
          </a:p>
        </p:txBody>
      </p:sp>
    </p:spTree>
    <p:extLst>
      <p:ext uri="{BB962C8B-B14F-4D97-AF65-F5344CB8AC3E}">
        <p14:creationId xmlns:p14="http://schemas.microsoft.com/office/powerpoint/2010/main" val="951959108"/>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a:spLocks noChangeArrowheads="1"/>
          </p:cNvSpPr>
          <p:nvPr/>
        </p:nvSpPr>
        <p:spPr bwMode="auto">
          <a:xfrm>
            <a:off x="592138" y="1289227"/>
            <a:ext cx="7940302" cy="1110177"/>
          </a:xfrm>
          <a:prstGeom prst="rect">
            <a:avLst/>
          </a:prstGeom>
          <a:solidFill>
            <a:schemeClr val="tx1"/>
          </a:solid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u="sng" dirty="0" smtClean="0"/>
              <a:t>G is a distributive goal</a:t>
            </a:r>
            <a:r>
              <a:rPr lang="en-US" i="0" dirty="0" smtClean="0"/>
              <a:t>: it is an outcome to which each agent’s actions are individually directed and it is possible that: all actions succeed relative to this outcome.</a:t>
            </a:r>
            <a:endParaRPr lang="en-US" i="0" u="sng" dirty="0" smtClean="0"/>
          </a:p>
        </p:txBody>
      </p:sp>
    </p:spTree>
    <p:extLst>
      <p:ext uri="{BB962C8B-B14F-4D97-AF65-F5344CB8AC3E}">
        <p14:creationId xmlns:p14="http://schemas.microsoft.com/office/powerpoint/2010/main" val="84413447"/>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bwMode="auto">
          <a:xfrm>
            <a:off x="4572000" y="0"/>
            <a:ext cx="4572000" cy="68580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glow>
                  <a:schemeClr val="bg1"/>
                </a:glow>
              </a:effectLst>
              <a:latin typeface="Myriad Web" charset="0"/>
            </a:endParaRPr>
          </a:p>
        </p:txBody>
      </p:sp>
      <p:sp>
        <p:nvSpPr>
          <p:cNvPr id="5" name="Text Box 5"/>
          <p:cNvSpPr txBox="1">
            <a:spLocks noChangeArrowheads="1"/>
          </p:cNvSpPr>
          <p:nvPr/>
        </p:nvSpPr>
        <p:spPr bwMode="auto">
          <a:xfrm>
            <a:off x="539554" y="3212976"/>
            <a:ext cx="3240358" cy="1107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defRPr/>
            </a:pPr>
            <a:r>
              <a:rPr lang="en-GB" i="0" dirty="0" smtClean="0">
                <a:effectLst>
                  <a:glow rad="152400">
                    <a:schemeClr val="tx1"/>
                  </a:glow>
                </a:effectLst>
                <a:cs typeface="Arial" charset="0"/>
              </a:rPr>
              <a:t>Members of a flash mob simultaneously open </a:t>
            </a:r>
            <a:r>
              <a:rPr lang="en-GB" i="0" dirty="0">
                <a:effectLst>
                  <a:glow rad="152400">
                    <a:schemeClr val="tx1"/>
                  </a:glow>
                </a:effectLst>
                <a:cs typeface="Arial" charset="0"/>
              </a:rPr>
              <a:t>their newspapers noisily </a:t>
            </a:r>
            <a:endParaRPr lang="en-GB" i="0" dirty="0" smtClean="0">
              <a:effectLst>
                <a:glow rad="152400">
                  <a:schemeClr val="tx1"/>
                </a:glow>
              </a:effectLst>
              <a:cs typeface="Arial" charset="0"/>
            </a:endParaRPr>
          </a:p>
        </p:txBody>
      </p:sp>
      <p:sp>
        <p:nvSpPr>
          <p:cNvPr id="6" name="Text Box 5"/>
          <p:cNvSpPr txBox="1">
            <a:spLocks noChangeArrowheads="1"/>
          </p:cNvSpPr>
          <p:nvPr/>
        </p:nvSpPr>
        <p:spPr bwMode="auto">
          <a:xfrm>
            <a:off x="5292082" y="3220530"/>
            <a:ext cx="3240358" cy="1107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defRPr/>
            </a:pPr>
            <a:r>
              <a:rPr lang="en-GB" i="0" dirty="0" smtClean="0">
                <a:solidFill>
                  <a:schemeClr val="tx1"/>
                </a:solidFill>
                <a:effectLst/>
                <a:cs typeface="Arial" charset="0"/>
              </a:rPr>
              <a:t>Onlookers simultaneously open their </a:t>
            </a:r>
            <a:r>
              <a:rPr lang="en-GB" i="0" dirty="0">
                <a:solidFill>
                  <a:schemeClr val="tx1"/>
                </a:solidFill>
                <a:effectLst/>
                <a:cs typeface="Arial" charset="0"/>
              </a:rPr>
              <a:t>newspapers noisily </a:t>
            </a:r>
            <a:endParaRPr lang="en-GB" i="0" dirty="0" smtClean="0">
              <a:solidFill>
                <a:schemeClr val="tx1"/>
              </a:solidFill>
              <a:effectLst/>
              <a:cs typeface="Arial" charset="0"/>
            </a:endParaRPr>
          </a:p>
        </p:txBody>
      </p:sp>
      <p:sp>
        <p:nvSpPr>
          <p:cNvPr id="7" name="Text Box 5"/>
          <p:cNvSpPr txBox="1">
            <a:spLocks noChangeArrowheads="1"/>
          </p:cNvSpPr>
          <p:nvPr/>
        </p:nvSpPr>
        <p:spPr bwMode="auto">
          <a:xfrm>
            <a:off x="539552" y="5021879"/>
            <a:ext cx="3240358"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defRPr/>
            </a:pPr>
            <a:r>
              <a:rPr lang="en-GB" i="0" dirty="0" smtClean="0">
                <a:effectLst>
                  <a:glow rad="152400">
                    <a:schemeClr val="tx1"/>
                  </a:glow>
                </a:effectLst>
                <a:cs typeface="Arial" charset="0"/>
              </a:rPr>
              <a:t>Two friends walk to the metro station together.</a:t>
            </a:r>
          </a:p>
        </p:txBody>
      </p:sp>
      <p:sp>
        <p:nvSpPr>
          <p:cNvPr id="10" name="Text Box 5"/>
          <p:cNvSpPr txBox="1">
            <a:spLocks noChangeArrowheads="1"/>
          </p:cNvSpPr>
          <p:nvPr/>
        </p:nvSpPr>
        <p:spPr bwMode="auto">
          <a:xfrm>
            <a:off x="5292080" y="5029433"/>
            <a:ext cx="3240358"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defRPr/>
            </a:pPr>
            <a:r>
              <a:rPr lang="en-GB" i="0" dirty="0" smtClean="0">
                <a:solidFill>
                  <a:schemeClr val="tx1"/>
                </a:solidFill>
                <a:effectLst/>
                <a:cs typeface="Arial" charset="0"/>
              </a:rPr>
              <a:t>Two strangers walk the same route side-by-side.</a:t>
            </a:r>
          </a:p>
        </p:txBody>
      </p:sp>
      <p:sp>
        <p:nvSpPr>
          <p:cNvPr id="11" name="Text Box 5"/>
          <p:cNvSpPr txBox="1">
            <a:spLocks noChangeArrowheads="1"/>
          </p:cNvSpPr>
          <p:nvPr/>
        </p:nvSpPr>
        <p:spPr bwMode="auto">
          <a:xfrm>
            <a:off x="6228186" y="4221088"/>
            <a:ext cx="3240358"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ctr">
              <a:defRPr/>
            </a:pPr>
            <a:r>
              <a:rPr lang="en-GB" i="0" dirty="0" smtClean="0">
                <a:solidFill>
                  <a:schemeClr val="tx1">
                    <a:lumMod val="75000"/>
                    <a:lumOff val="25000"/>
                  </a:schemeClr>
                </a:solidFill>
                <a:effectLst/>
                <a:cs typeface="Arial" charset="0"/>
              </a:rPr>
              <a:t>(cf. Searle 1990: 92)</a:t>
            </a:r>
          </a:p>
        </p:txBody>
      </p:sp>
      <p:sp>
        <p:nvSpPr>
          <p:cNvPr id="12" name="Text Box 5"/>
          <p:cNvSpPr txBox="1">
            <a:spLocks noChangeArrowheads="1"/>
          </p:cNvSpPr>
          <p:nvPr/>
        </p:nvSpPr>
        <p:spPr bwMode="auto">
          <a:xfrm>
            <a:off x="6156176" y="5662409"/>
            <a:ext cx="2664296"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r">
              <a:defRPr/>
            </a:pPr>
            <a:r>
              <a:rPr lang="en-GB" i="0" dirty="0" smtClean="0">
                <a:solidFill>
                  <a:schemeClr val="tx1">
                    <a:lumMod val="75000"/>
                    <a:lumOff val="25000"/>
                  </a:schemeClr>
                </a:solidFill>
                <a:effectLst/>
                <a:cs typeface="Arial" charset="0"/>
              </a:rPr>
              <a:t>(Gilbert 1990)</a:t>
            </a:r>
          </a:p>
        </p:txBody>
      </p:sp>
      <p:sp>
        <p:nvSpPr>
          <p:cNvPr id="8" name="Text Box 5"/>
          <p:cNvSpPr txBox="1">
            <a:spLocks noChangeArrowheads="1"/>
          </p:cNvSpPr>
          <p:nvPr/>
        </p:nvSpPr>
        <p:spPr bwMode="auto">
          <a:xfrm>
            <a:off x="539552" y="548680"/>
            <a:ext cx="3240358"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ctr">
              <a:defRPr/>
            </a:pPr>
            <a:r>
              <a:rPr lang="en-GB" i="0" dirty="0" smtClean="0">
                <a:effectLst>
                  <a:glow rad="152400">
                    <a:schemeClr val="tx1"/>
                  </a:glow>
                </a:effectLst>
                <a:cs typeface="Arial" charset="0"/>
              </a:rPr>
              <a:t>Shared Agency</a:t>
            </a:r>
          </a:p>
        </p:txBody>
      </p:sp>
      <p:sp>
        <p:nvSpPr>
          <p:cNvPr id="9" name="Text Box 5"/>
          <p:cNvSpPr txBox="1">
            <a:spLocks noChangeArrowheads="1"/>
          </p:cNvSpPr>
          <p:nvPr/>
        </p:nvSpPr>
        <p:spPr bwMode="auto">
          <a:xfrm>
            <a:off x="5148066" y="210126"/>
            <a:ext cx="3456382"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ctr">
              <a:defRPr/>
            </a:pPr>
            <a:r>
              <a:rPr lang="en-GB" i="0" dirty="0" smtClean="0">
                <a:solidFill>
                  <a:schemeClr val="tx1"/>
                </a:solidFill>
                <a:effectLst/>
                <a:cs typeface="Arial" charset="0"/>
              </a:rPr>
              <a:t>Merely Parallel </a:t>
            </a:r>
            <a:br>
              <a:rPr lang="en-GB" i="0" dirty="0" smtClean="0">
                <a:solidFill>
                  <a:schemeClr val="tx1"/>
                </a:solidFill>
                <a:effectLst/>
                <a:cs typeface="Arial" charset="0"/>
              </a:rPr>
            </a:br>
            <a:r>
              <a:rPr lang="en-GB" i="0" dirty="0" smtClean="0">
                <a:solidFill>
                  <a:schemeClr val="tx1"/>
                </a:solidFill>
                <a:effectLst/>
                <a:cs typeface="Arial" charset="0"/>
              </a:rPr>
              <a:t>Individual Agency</a:t>
            </a:r>
          </a:p>
        </p:txBody>
      </p:sp>
      <p:sp>
        <p:nvSpPr>
          <p:cNvPr id="15" name="Rectangle 14"/>
          <p:cNvSpPr/>
          <p:nvPr/>
        </p:nvSpPr>
        <p:spPr bwMode="auto">
          <a:xfrm>
            <a:off x="-828600" y="1124744"/>
            <a:ext cx="10873208" cy="1512168"/>
          </a:xfrm>
          <a:prstGeom prst="rect">
            <a:avLst/>
          </a:prstGeom>
          <a:solidFill>
            <a:schemeClr val="tx1">
              <a:lumMod val="65000"/>
              <a:lumOff val="3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7" name="Text Box 2"/>
          <p:cNvSpPr txBox="1">
            <a:spLocks noChangeArrowheads="1"/>
          </p:cNvSpPr>
          <p:nvPr/>
        </p:nvSpPr>
        <p:spPr bwMode="auto">
          <a:xfrm>
            <a:off x="592138" y="1289227"/>
            <a:ext cx="7940302" cy="1110177"/>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u="sng" dirty="0" smtClean="0"/>
              <a:t>G is a distributive goal</a:t>
            </a:r>
            <a:r>
              <a:rPr lang="en-US" i="0" dirty="0" smtClean="0"/>
              <a:t>: it is an outcome to which each agent’s actions are individually directed and it is possible that: all actions succeed relative to this outcome.</a:t>
            </a:r>
            <a:endParaRPr lang="en-US" i="0" u="sng" dirty="0" smtClean="0"/>
          </a:p>
        </p:txBody>
      </p:sp>
    </p:spTree>
    <p:extLst>
      <p:ext uri="{BB962C8B-B14F-4D97-AF65-F5344CB8AC3E}">
        <p14:creationId xmlns:p14="http://schemas.microsoft.com/office/powerpoint/2010/main" val="347619114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DSC_AB_5022-002.JPG"/>
          <p:cNvPicPr>
            <a:picLocks noChangeAspect="1"/>
          </p:cNvPicPr>
          <p:nvPr/>
        </p:nvPicPr>
        <p:blipFill>
          <a:blip r:embed="rId3">
            <a:alphaModFix amt="40000"/>
            <a:extLst>
              <a:ext uri="{28A0092B-C50C-407E-A947-70E740481C1C}">
                <a14:useLocalDpi xmlns:a14="http://schemas.microsoft.com/office/drawing/2010/main" val="0"/>
              </a:ext>
            </a:extLst>
          </a:blip>
          <a:stretch>
            <a:fillRect/>
          </a:stretch>
        </p:blipFill>
        <p:spPr>
          <a:xfrm>
            <a:off x="0" y="24274"/>
            <a:ext cx="9144000" cy="6866930"/>
          </a:xfrm>
          <a:prstGeom prst="rect">
            <a:avLst/>
          </a:prstGeom>
        </p:spPr>
      </p:pic>
      <p:sp>
        <p:nvSpPr>
          <p:cNvPr id="8" name="Text Box 5"/>
          <p:cNvSpPr txBox="1">
            <a:spLocks noChangeArrowheads="1"/>
          </p:cNvSpPr>
          <p:nvPr/>
        </p:nvSpPr>
        <p:spPr bwMode="auto">
          <a:xfrm>
            <a:off x="539552" y="548680"/>
            <a:ext cx="4824536" cy="48320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defRPr/>
            </a:pPr>
            <a:r>
              <a:rPr lang="en-GB" i="0" dirty="0" smtClean="0">
                <a:effectLst>
                  <a:glow rad="152400">
                    <a:schemeClr val="tx1"/>
                  </a:glow>
                </a:effectLst>
                <a:cs typeface="Arial" charset="0"/>
              </a:rPr>
              <a:t>Outline</a:t>
            </a:r>
          </a:p>
          <a:p>
            <a:pPr>
              <a:defRPr/>
            </a:pPr>
            <a:endParaRPr lang="en-GB" i="0" dirty="0">
              <a:effectLst>
                <a:glow rad="152400">
                  <a:schemeClr val="tx1"/>
                </a:glow>
              </a:effectLst>
              <a:cs typeface="Arial" charset="0"/>
            </a:endParaRPr>
          </a:p>
          <a:p>
            <a:pPr>
              <a:defRPr/>
            </a:pPr>
            <a:r>
              <a:rPr lang="en-GB" i="0" dirty="0" smtClean="0">
                <a:effectLst>
                  <a:glow rad="152400">
                    <a:schemeClr val="tx1"/>
                  </a:glow>
                </a:effectLst>
                <a:cs typeface="Arial" charset="0"/>
              </a:rPr>
              <a:t>1. The leading philosophical approach to shared agency</a:t>
            </a:r>
          </a:p>
          <a:p>
            <a:pPr>
              <a:defRPr/>
            </a:pPr>
            <a:endParaRPr lang="en-GB" i="0" dirty="0">
              <a:effectLst>
                <a:glow rad="152400">
                  <a:schemeClr val="tx1"/>
                </a:glow>
              </a:effectLst>
              <a:cs typeface="Arial" charset="0"/>
            </a:endParaRPr>
          </a:p>
          <a:p>
            <a:pPr>
              <a:defRPr/>
            </a:pPr>
            <a:r>
              <a:rPr lang="en-GB" i="0" dirty="0" smtClean="0">
                <a:effectLst>
                  <a:glow rad="152400">
                    <a:schemeClr val="tx1"/>
                  </a:glow>
                </a:effectLst>
                <a:cs typeface="Arial" charset="0"/>
              </a:rPr>
              <a:t>2. Limits of this approach</a:t>
            </a:r>
          </a:p>
          <a:p>
            <a:pPr>
              <a:defRPr/>
            </a:pPr>
            <a:endParaRPr lang="en-GB" i="0" dirty="0">
              <a:effectLst>
                <a:glow rad="152400">
                  <a:schemeClr val="tx1"/>
                </a:glow>
              </a:effectLst>
              <a:cs typeface="Arial" charset="0"/>
            </a:endParaRPr>
          </a:p>
          <a:p>
            <a:pPr>
              <a:defRPr/>
            </a:pPr>
            <a:endParaRPr lang="en-GB" i="0" dirty="0" smtClean="0">
              <a:effectLst>
                <a:glow rad="152400">
                  <a:schemeClr val="tx1"/>
                </a:glow>
              </a:effectLst>
              <a:cs typeface="Arial" charset="0"/>
            </a:endParaRPr>
          </a:p>
          <a:p>
            <a:pPr>
              <a:defRPr/>
            </a:pPr>
            <a:r>
              <a:rPr lang="en-GB" i="0" dirty="0" smtClean="0">
                <a:solidFill>
                  <a:srgbClr val="000000"/>
                </a:solidFill>
                <a:effectLst>
                  <a:glow rad="152400">
                    <a:srgbClr val="FFFFFF"/>
                  </a:glow>
                </a:effectLst>
                <a:cs typeface="Arial" charset="0"/>
              </a:rPr>
              <a:t>3. (Building blocks for) an alternative approach</a:t>
            </a:r>
          </a:p>
          <a:p>
            <a:pPr>
              <a:defRPr/>
            </a:pPr>
            <a:endParaRPr lang="en-GB" i="0" dirty="0">
              <a:effectLst>
                <a:glow rad="152400">
                  <a:schemeClr val="tx1"/>
                </a:glow>
              </a:effectLst>
              <a:cs typeface="Arial" charset="0"/>
            </a:endParaRPr>
          </a:p>
          <a:p>
            <a:pPr>
              <a:defRPr/>
            </a:pPr>
            <a:r>
              <a:rPr lang="en-GB" i="0" dirty="0" smtClean="0">
                <a:effectLst>
                  <a:glow rad="152400">
                    <a:schemeClr val="tx1"/>
                  </a:glow>
                </a:effectLst>
                <a:cs typeface="Arial" charset="0"/>
              </a:rPr>
              <a:t>4. Motor representation</a:t>
            </a:r>
          </a:p>
          <a:p>
            <a:pPr>
              <a:defRPr/>
            </a:pPr>
            <a:endParaRPr lang="en-GB" i="0" dirty="0">
              <a:effectLst>
                <a:glow rad="152400">
                  <a:schemeClr val="tx1"/>
                </a:glow>
              </a:effectLst>
              <a:cs typeface="Arial" charset="0"/>
            </a:endParaRPr>
          </a:p>
          <a:p>
            <a:pPr>
              <a:defRPr/>
            </a:pPr>
            <a:r>
              <a:rPr lang="en-GB" i="0" dirty="0" smtClean="0">
                <a:effectLst>
                  <a:glow rad="152400">
                    <a:schemeClr val="tx1"/>
                  </a:glow>
                </a:effectLst>
                <a:cs typeface="Arial" charset="0"/>
              </a:rPr>
              <a:t>5. The emergence of mindreading</a:t>
            </a:r>
          </a:p>
        </p:txBody>
      </p:sp>
      <p:cxnSp>
        <p:nvCxnSpPr>
          <p:cNvPr id="4" name="Straight Connector 3"/>
          <p:cNvCxnSpPr>
            <a:stCxn id="8" idx="1"/>
            <a:endCxn id="8" idx="3"/>
          </p:cNvCxnSpPr>
          <p:nvPr/>
        </p:nvCxnSpPr>
        <p:spPr bwMode="auto">
          <a:xfrm>
            <a:off x="539552" y="2964726"/>
            <a:ext cx="4824536" cy="0"/>
          </a:xfrm>
          <a:prstGeom prst="line">
            <a:avLst/>
          </a:prstGeom>
          <a:solidFill>
            <a:srgbClr val="00B8FF"/>
          </a:solidFill>
          <a:ln w="38100" cap="flat" cmpd="sng" algn="ctr">
            <a:solidFill>
              <a:srgbClr val="FFFFFF"/>
            </a:solidFill>
            <a:prstDash val="sysDash"/>
            <a:round/>
            <a:headEnd type="none" w="med" len="med"/>
            <a:tailEnd type="none" w="med" len="med"/>
          </a:ln>
          <a:effectLst>
            <a:glow rad="101600">
              <a:schemeClr val="tx1">
                <a:alpha val="75000"/>
              </a:schemeClr>
            </a:glow>
          </a:effectLst>
        </p:spPr>
      </p:cxnSp>
      <p:cxnSp>
        <p:nvCxnSpPr>
          <p:cNvPr id="7" name="Straight Connector 6"/>
          <p:cNvCxnSpPr/>
          <p:nvPr/>
        </p:nvCxnSpPr>
        <p:spPr bwMode="auto">
          <a:xfrm>
            <a:off x="539552" y="4797152"/>
            <a:ext cx="4824536" cy="0"/>
          </a:xfrm>
          <a:prstGeom prst="line">
            <a:avLst/>
          </a:prstGeom>
          <a:solidFill>
            <a:srgbClr val="00B8FF"/>
          </a:solidFill>
          <a:ln w="38100" cap="flat" cmpd="sng" algn="ctr">
            <a:solidFill>
              <a:srgbClr val="FFFFFF"/>
            </a:solidFill>
            <a:prstDash val="sysDash"/>
            <a:round/>
            <a:headEnd type="none" w="med" len="med"/>
            <a:tailEnd type="none" w="med" len="med"/>
          </a:ln>
          <a:effectLst>
            <a:glow rad="101600">
              <a:schemeClr val="tx1">
                <a:alpha val="75000"/>
              </a:schemeClr>
            </a:glow>
          </a:effectLst>
        </p:spPr>
      </p:cxnSp>
    </p:spTree>
    <p:extLst>
      <p:ext uri="{BB962C8B-B14F-4D97-AF65-F5344CB8AC3E}">
        <p14:creationId xmlns:p14="http://schemas.microsoft.com/office/powerpoint/2010/main" val="122589108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a:spLocks noChangeArrowheads="1"/>
          </p:cNvSpPr>
          <p:nvPr/>
        </p:nvSpPr>
        <p:spPr bwMode="auto">
          <a:xfrm>
            <a:off x="592138" y="1289227"/>
            <a:ext cx="7940302" cy="1110177"/>
          </a:xfrm>
          <a:prstGeom prst="rect">
            <a:avLst/>
          </a:prstGeom>
          <a:solidFill>
            <a:schemeClr val="tx1"/>
          </a:solid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u="sng" dirty="0" smtClean="0"/>
              <a:t>G is a distributive goal</a:t>
            </a:r>
            <a:r>
              <a:rPr lang="en-US" i="0" dirty="0" smtClean="0"/>
              <a:t>: it is an outcome to which each agent’s actions are individually directed and it is possible that: all actions succeed relative to this outcome.</a:t>
            </a:r>
            <a:endParaRPr lang="en-US" i="0" u="sng" dirty="0" smtClean="0"/>
          </a:p>
        </p:txBody>
      </p:sp>
    </p:spTree>
    <p:extLst>
      <p:ext uri="{BB962C8B-B14F-4D97-AF65-F5344CB8AC3E}">
        <p14:creationId xmlns:p14="http://schemas.microsoft.com/office/powerpoint/2010/main" val="1832976441"/>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a:spLocks noChangeArrowheads="1"/>
          </p:cNvSpPr>
          <p:nvPr/>
        </p:nvSpPr>
        <p:spPr bwMode="auto">
          <a:xfrm>
            <a:off x="592138" y="1289227"/>
            <a:ext cx="7940302" cy="1110177"/>
          </a:xfrm>
          <a:prstGeom prst="rect">
            <a:avLst/>
          </a:prstGeom>
          <a:solidFill>
            <a:schemeClr val="tx1"/>
          </a:solid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u="sng" dirty="0" smtClean="0"/>
              <a:t>G is a distributive goal</a:t>
            </a:r>
            <a:r>
              <a:rPr lang="en-US" i="0" dirty="0" smtClean="0"/>
              <a:t>: it is an outcome to which each agent’s actions are individually directed and it is possible that: all actions succeed relative to this outcome.</a:t>
            </a:r>
            <a:endParaRPr lang="en-US" i="0" u="sng" dirty="0" smtClean="0"/>
          </a:p>
        </p:txBody>
      </p:sp>
      <p:sp>
        <p:nvSpPr>
          <p:cNvPr id="5" name="Rectangle 4"/>
          <p:cNvSpPr/>
          <p:nvPr/>
        </p:nvSpPr>
        <p:spPr>
          <a:xfrm>
            <a:off x="359532" y="2854097"/>
            <a:ext cx="1440160" cy="769441"/>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Nora’s shooting</a:t>
            </a:r>
          </a:p>
        </p:txBody>
      </p:sp>
      <p:sp>
        <p:nvSpPr>
          <p:cNvPr id="6" name="Rectangle 5"/>
          <p:cNvSpPr/>
          <p:nvPr/>
        </p:nvSpPr>
        <p:spPr>
          <a:xfrm>
            <a:off x="359532" y="4510281"/>
            <a:ext cx="1440160" cy="769441"/>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Olive’s shooting</a:t>
            </a:r>
          </a:p>
        </p:txBody>
      </p:sp>
      <p:sp>
        <p:nvSpPr>
          <p:cNvPr id="7" name="Rectangle 6"/>
          <p:cNvSpPr/>
          <p:nvPr/>
        </p:nvSpPr>
        <p:spPr>
          <a:xfrm>
            <a:off x="2267745" y="3718193"/>
            <a:ext cx="1440160" cy="769441"/>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Fred’s death</a:t>
            </a:r>
          </a:p>
        </p:txBody>
      </p:sp>
      <p:sp>
        <p:nvSpPr>
          <p:cNvPr id="8" name="Oval 7"/>
          <p:cNvSpPr/>
          <p:nvPr/>
        </p:nvSpPr>
        <p:spPr bwMode="auto">
          <a:xfrm>
            <a:off x="395537" y="2566063"/>
            <a:ext cx="1440160" cy="1440160"/>
          </a:xfrm>
          <a:prstGeom prst="ellipse">
            <a:avLst/>
          </a:prstGeom>
          <a:noFill/>
          <a:ln w="38100" cap="flat" cmpd="sng" algn="ctr">
            <a:solidFill>
              <a:schemeClr val="bg1"/>
            </a:solidFill>
            <a:prstDash val="solid"/>
            <a:round/>
            <a:headEnd type="none" w="med" len="med"/>
            <a:tailEnd type="none" w="med" len="med"/>
          </a:ln>
          <a:effectLst>
            <a:glow rad="1524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9" name="Oval 8"/>
          <p:cNvSpPr/>
          <p:nvPr/>
        </p:nvSpPr>
        <p:spPr bwMode="auto">
          <a:xfrm>
            <a:off x="395537" y="4222247"/>
            <a:ext cx="1440160" cy="1440160"/>
          </a:xfrm>
          <a:prstGeom prst="ellipse">
            <a:avLst/>
          </a:prstGeom>
          <a:noFill/>
          <a:ln w="38100" cap="flat" cmpd="sng" algn="ctr">
            <a:solidFill>
              <a:schemeClr val="bg1"/>
            </a:solidFill>
            <a:prstDash val="solid"/>
            <a:round/>
            <a:headEnd type="none" w="med" len="med"/>
            <a:tailEnd type="none" w="med" len="med"/>
          </a:ln>
          <a:effectLst>
            <a:glow rad="1524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0" name="Oval 9"/>
          <p:cNvSpPr/>
          <p:nvPr/>
        </p:nvSpPr>
        <p:spPr bwMode="auto">
          <a:xfrm>
            <a:off x="2267745" y="3358151"/>
            <a:ext cx="1440160" cy="1440160"/>
          </a:xfrm>
          <a:prstGeom prst="ellipse">
            <a:avLst/>
          </a:prstGeom>
          <a:noFill/>
          <a:ln w="38100" cap="flat" cmpd="sng" algn="ctr">
            <a:solidFill>
              <a:schemeClr val="bg1"/>
            </a:solidFill>
            <a:prstDash val="solid"/>
            <a:round/>
            <a:headEnd type="none" w="med" len="med"/>
            <a:tailEnd type="none" w="med" len="med"/>
          </a:ln>
          <a:effectLst>
            <a:glow rad="1524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cxnSp>
        <p:nvCxnSpPr>
          <p:cNvPr id="11" name="Straight Arrow Connector 10"/>
          <p:cNvCxnSpPr/>
          <p:nvPr/>
        </p:nvCxnSpPr>
        <p:spPr bwMode="auto">
          <a:xfrm>
            <a:off x="1907704" y="3430159"/>
            <a:ext cx="432048" cy="288032"/>
          </a:xfrm>
          <a:prstGeom prst="straightConnector1">
            <a:avLst/>
          </a:prstGeom>
          <a:solidFill>
            <a:srgbClr val="00B8FF"/>
          </a:solidFill>
          <a:ln w="38100" cap="flat" cmpd="sng" algn="ctr">
            <a:solidFill>
              <a:srgbClr val="FFFFFF"/>
            </a:solidFill>
            <a:prstDash val="solid"/>
            <a:round/>
            <a:headEnd type="none" w="med" len="med"/>
            <a:tailEnd type="arrow"/>
          </a:ln>
          <a:effectLst>
            <a:glow rad="152400">
              <a:schemeClr val="tx1">
                <a:alpha val="75000"/>
              </a:schemeClr>
            </a:glow>
          </a:effectLst>
        </p:spPr>
      </p:cxnSp>
      <p:cxnSp>
        <p:nvCxnSpPr>
          <p:cNvPr id="12" name="Straight Arrow Connector 11"/>
          <p:cNvCxnSpPr/>
          <p:nvPr/>
        </p:nvCxnSpPr>
        <p:spPr bwMode="auto">
          <a:xfrm flipV="1">
            <a:off x="1907704" y="4438271"/>
            <a:ext cx="432048" cy="288032"/>
          </a:xfrm>
          <a:prstGeom prst="straightConnector1">
            <a:avLst/>
          </a:prstGeom>
          <a:solidFill>
            <a:srgbClr val="00B8FF"/>
          </a:solidFill>
          <a:ln w="38100" cap="flat" cmpd="sng" algn="ctr">
            <a:solidFill>
              <a:srgbClr val="FFFFFF"/>
            </a:solidFill>
            <a:prstDash val="solid"/>
            <a:round/>
            <a:headEnd type="none" w="med" len="med"/>
            <a:tailEnd type="arrow"/>
          </a:ln>
          <a:effectLst>
            <a:glow rad="152400">
              <a:schemeClr val="tx1">
                <a:alpha val="75000"/>
              </a:schemeClr>
            </a:glow>
          </a:effectLst>
        </p:spPr>
      </p:cxnSp>
      <p:sp>
        <p:nvSpPr>
          <p:cNvPr id="13" name="Left Brace 12"/>
          <p:cNvSpPr/>
          <p:nvPr/>
        </p:nvSpPr>
        <p:spPr bwMode="auto">
          <a:xfrm rot="16200000">
            <a:off x="1871700" y="4330260"/>
            <a:ext cx="288032" cy="3384376"/>
          </a:xfrm>
          <a:prstGeom prst="leftBrace">
            <a:avLst>
              <a:gd name="adj1" fmla="val 42544"/>
              <a:gd name="adj2" fmla="val 50000"/>
            </a:avLst>
          </a:prstGeom>
          <a:noFill/>
          <a:ln w="38100" cap="flat" cmpd="sng" algn="ctr">
            <a:solidFill>
              <a:srgbClr val="FFFFFF"/>
            </a:solidFill>
            <a:prstDash val="solid"/>
            <a:round/>
            <a:headEnd type="none" w="med" len="med"/>
            <a:tailEnd type="none" w="med" len="med"/>
          </a:ln>
          <a:effectLst>
            <a:glow rad="1016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4" name="Rectangle 13"/>
          <p:cNvSpPr/>
          <p:nvPr/>
        </p:nvSpPr>
        <p:spPr>
          <a:xfrm>
            <a:off x="431540" y="6310481"/>
            <a:ext cx="3168352"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Fred’s killing</a:t>
            </a:r>
          </a:p>
        </p:txBody>
      </p:sp>
    </p:spTree>
    <p:extLst>
      <p:ext uri="{BB962C8B-B14F-4D97-AF65-F5344CB8AC3E}">
        <p14:creationId xmlns:p14="http://schemas.microsoft.com/office/powerpoint/2010/main" val="265621672"/>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532" y="2854097"/>
            <a:ext cx="1440160" cy="769441"/>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Nora’s shooting</a:t>
            </a:r>
          </a:p>
        </p:txBody>
      </p:sp>
      <p:sp>
        <p:nvSpPr>
          <p:cNvPr id="6" name="Rectangle 5"/>
          <p:cNvSpPr/>
          <p:nvPr/>
        </p:nvSpPr>
        <p:spPr>
          <a:xfrm>
            <a:off x="359532" y="4510281"/>
            <a:ext cx="1440160" cy="769441"/>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Olive’s shooting</a:t>
            </a:r>
          </a:p>
        </p:txBody>
      </p:sp>
      <p:sp>
        <p:nvSpPr>
          <p:cNvPr id="7" name="Rectangle 6"/>
          <p:cNvSpPr/>
          <p:nvPr/>
        </p:nvSpPr>
        <p:spPr>
          <a:xfrm>
            <a:off x="2267745" y="3718193"/>
            <a:ext cx="1440160" cy="769441"/>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Fred’s death</a:t>
            </a:r>
          </a:p>
        </p:txBody>
      </p:sp>
      <p:sp>
        <p:nvSpPr>
          <p:cNvPr id="8" name="Oval 7"/>
          <p:cNvSpPr/>
          <p:nvPr/>
        </p:nvSpPr>
        <p:spPr bwMode="auto">
          <a:xfrm>
            <a:off x="395537" y="2566063"/>
            <a:ext cx="1440160" cy="1440160"/>
          </a:xfrm>
          <a:prstGeom prst="ellipse">
            <a:avLst/>
          </a:prstGeom>
          <a:noFill/>
          <a:ln w="38100" cap="flat" cmpd="sng" algn="ctr">
            <a:solidFill>
              <a:schemeClr val="bg1"/>
            </a:solidFill>
            <a:prstDash val="solid"/>
            <a:round/>
            <a:headEnd type="none" w="med" len="med"/>
            <a:tailEnd type="none" w="med" len="med"/>
          </a:ln>
          <a:effectLst>
            <a:glow rad="1524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9" name="Oval 8"/>
          <p:cNvSpPr/>
          <p:nvPr/>
        </p:nvSpPr>
        <p:spPr bwMode="auto">
          <a:xfrm>
            <a:off x="395537" y="4222247"/>
            <a:ext cx="1440160" cy="1440160"/>
          </a:xfrm>
          <a:prstGeom prst="ellipse">
            <a:avLst/>
          </a:prstGeom>
          <a:noFill/>
          <a:ln w="38100" cap="flat" cmpd="sng" algn="ctr">
            <a:solidFill>
              <a:schemeClr val="bg1"/>
            </a:solidFill>
            <a:prstDash val="solid"/>
            <a:round/>
            <a:headEnd type="none" w="med" len="med"/>
            <a:tailEnd type="none" w="med" len="med"/>
          </a:ln>
          <a:effectLst>
            <a:glow rad="1524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0" name="Oval 9"/>
          <p:cNvSpPr/>
          <p:nvPr/>
        </p:nvSpPr>
        <p:spPr bwMode="auto">
          <a:xfrm>
            <a:off x="2267745" y="3358151"/>
            <a:ext cx="1440160" cy="1440160"/>
          </a:xfrm>
          <a:prstGeom prst="ellipse">
            <a:avLst/>
          </a:prstGeom>
          <a:noFill/>
          <a:ln w="38100" cap="flat" cmpd="sng" algn="ctr">
            <a:solidFill>
              <a:schemeClr val="bg1"/>
            </a:solidFill>
            <a:prstDash val="solid"/>
            <a:round/>
            <a:headEnd type="none" w="med" len="med"/>
            <a:tailEnd type="none" w="med" len="med"/>
          </a:ln>
          <a:effectLst>
            <a:glow rad="1524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cxnSp>
        <p:nvCxnSpPr>
          <p:cNvPr id="11" name="Straight Arrow Connector 10"/>
          <p:cNvCxnSpPr/>
          <p:nvPr/>
        </p:nvCxnSpPr>
        <p:spPr bwMode="auto">
          <a:xfrm>
            <a:off x="1907704" y="3430159"/>
            <a:ext cx="432048" cy="288032"/>
          </a:xfrm>
          <a:prstGeom prst="straightConnector1">
            <a:avLst/>
          </a:prstGeom>
          <a:solidFill>
            <a:srgbClr val="00B8FF"/>
          </a:solidFill>
          <a:ln w="38100" cap="flat" cmpd="sng" algn="ctr">
            <a:solidFill>
              <a:srgbClr val="FFFFFF"/>
            </a:solidFill>
            <a:prstDash val="solid"/>
            <a:round/>
            <a:headEnd type="none" w="med" len="med"/>
            <a:tailEnd type="arrow"/>
          </a:ln>
          <a:effectLst>
            <a:glow rad="152400">
              <a:schemeClr val="tx1">
                <a:alpha val="75000"/>
              </a:schemeClr>
            </a:glow>
          </a:effectLst>
        </p:spPr>
      </p:cxnSp>
      <p:cxnSp>
        <p:nvCxnSpPr>
          <p:cNvPr id="12" name="Straight Arrow Connector 11"/>
          <p:cNvCxnSpPr/>
          <p:nvPr/>
        </p:nvCxnSpPr>
        <p:spPr bwMode="auto">
          <a:xfrm flipV="1">
            <a:off x="1907704" y="4438271"/>
            <a:ext cx="432048" cy="288032"/>
          </a:xfrm>
          <a:prstGeom prst="straightConnector1">
            <a:avLst/>
          </a:prstGeom>
          <a:solidFill>
            <a:srgbClr val="00B8FF"/>
          </a:solidFill>
          <a:ln w="38100" cap="flat" cmpd="sng" algn="ctr">
            <a:solidFill>
              <a:srgbClr val="FFFFFF"/>
            </a:solidFill>
            <a:prstDash val="solid"/>
            <a:round/>
            <a:headEnd type="none" w="med" len="med"/>
            <a:tailEnd type="arrow"/>
          </a:ln>
          <a:effectLst>
            <a:glow rad="152400">
              <a:schemeClr val="tx1">
                <a:alpha val="75000"/>
              </a:schemeClr>
            </a:glow>
          </a:effectLst>
        </p:spPr>
      </p:cxnSp>
      <p:sp>
        <p:nvSpPr>
          <p:cNvPr id="13" name="Left Brace 12"/>
          <p:cNvSpPr/>
          <p:nvPr/>
        </p:nvSpPr>
        <p:spPr bwMode="auto">
          <a:xfrm rot="16200000">
            <a:off x="1871700" y="4330260"/>
            <a:ext cx="288032" cy="3384376"/>
          </a:xfrm>
          <a:prstGeom prst="leftBrace">
            <a:avLst>
              <a:gd name="adj1" fmla="val 42544"/>
              <a:gd name="adj2" fmla="val 50000"/>
            </a:avLst>
          </a:prstGeom>
          <a:noFill/>
          <a:ln w="38100" cap="flat" cmpd="sng" algn="ctr">
            <a:solidFill>
              <a:srgbClr val="FFFFFF"/>
            </a:solidFill>
            <a:prstDash val="solid"/>
            <a:round/>
            <a:headEnd type="none" w="med" len="med"/>
            <a:tailEnd type="none" w="med" len="med"/>
          </a:ln>
          <a:effectLst>
            <a:glow rad="1016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4" name="Rectangle 13"/>
          <p:cNvSpPr/>
          <p:nvPr/>
        </p:nvSpPr>
        <p:spPr>
          <a:xfrm>
            <a:off x="431540" y="6310481"/>
            <a:ext cx="3168352"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Fred’s killing</a:t>
            </a:r>
          </a:p>
        </p:txBody>
      </p:sp>
      <p:sp>
        <p:nvSpPr>
          <p:cNvPr id="15" name="Rectangle 14"/>
          <p:cNvSpPr/>
          <p:nvPr/>
        </p:nvSpPr>
        <p:spPr bwMode="auto">
          <a:xfrm>
            <a:off x="4572000" y="0"/>
            <a:ext cx="4572000" cy="6858000"/>
          </a:xfrm>
          <a:prstGeom prst="rect">
            <a:avLst/>
          </a:prstGeom>
          <a:gradFill flip="none" rotWithShape="1">
            <a:gsLst>
              <a:gs pos="50000">
                <a:schemeClr val="bg1"/>
              </a:gs>
              <a:gs pos="100000">
                <a:schemeClr val="bg1">
                  <a:alpha val="0"/>
                </a:schemeClr>
              </a:gs>
            </a:gsLst>
            <a:lin ang="16200000" scaled="0"/>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glow>
                  <a:schemeClr val="bg1"/>
                </a:glow>
              </a:effectLst>
              <a:latin typeface="Myriad Web" charset="0"/>
            </a:endParaRPr>
          </a:p>
        </p:txBody>
      </p:sp>
      <p:sp>
        <p:nvSpPr>
          <p:cNvPr id="19" name="Rectangle 18"/>
          <p:cNvSpPr/>
          <p:nvPr/>
        </p:nvSpPr>
        <p:spPr bwMode="auto">
          <a:xfrm>
            <a:off x="0" y="0"/>
            <a:ext cx="4572000" cy="6858000"/>
          </a:xfrm>
          <a:prstGeom prst="rect">
            <a:avLst/>
          </a:prstGeom>
          <a:gradFill flip="none" rotWithShape="1">
            <a:gsLst>
              <a:gs pos="50000">
                <a:schemeClr val="tx1"/>
              </a:gs>
              <a:gs pos="100000">
                <a:schemeClr val="tx1">
                  <a:alpha val="0"/>
                </a:schemeClr>
              </a:gs>
            </a:gsLst>
            <a:lin ang="16200000" scaled="0"/>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dirty="0">
              <a:ln>
                <a:noFill/>
              </a:ln>
              <a:solidFill>
                <a:schemeClr val="bg1"/>
              </a:solidFill>
              <a:effectLst>
                <a:glow>
                  <a:schemeClr val="bg1"/>
                </a:glow>
              </a:effectLst>
              <a:latin typeface="Myriad Web" charset="0"/>
            </a:endParaRPr>
          </a:p>
        </p:txBody>
      </p:sp>
      <p:grpSp>
        <p:nvGrpSpPr>
          <p:cNvPr id="2" name="Group 1"/>
          <p:cNvGrpSpPr/>
          <p:nvPr/>
        </p:nvGrpSpPr>
        <p:grpSpPr>
          <a:xfrm>
            <a:off x="539552" y="3068960"/>
            <a:ext cx="8280920" cy="1071417"/>
            <a:chOff x="539552" y="5021879"/>
            <a:chExt cx="8280920" cy="1071417"/>
          </a:xfrm>
        </p:grpSpPr>
        <p:sp>
          <p:nvSpPr>
            <p:cNvPr id="17" name="Text Box 5"/>
            <p:cNvSpPr txBox="1">
              <a:spLocks noChangeArrowheads="1"/>
            </p:cNvSpPr>
            <p:nvPr/>
          </p:nvSpPr>
          <p:spPr bwMode="auto">
            <a:xfrm>
              <a:off x="5292080" y="5029433"/>
              <a:ext cx="3240358"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defRPr/>
              </a:pPr>
              <a:r>
                <a:rPr lang="en-GB" i="0" dirty="0" smtClean="0">
                  <a:solidFill>
                    <a:srgbClr val="000000"/>
                  </a:solidFill>
                  <a:effectLst>
                    <a:glow rad="101600">
                      <a:srgbClr val="FFFFFF"/>
                    </a:glow>
                  </a:effectLst>
                  <a:cs typeface="Arial" charset="0"/>
                </a:rPr>
                <a:t>Two strangers walk the same route side-by-side.</a:t>
              </a:r>
            </a:p>
          </p:txBody>
        </p:sp>
        <p:sp>
          <p:nvSpPr>
            <p:cNvPr id="18" name="Text Box 5"/>
            <p:cNvSpPr txBox="1">
              <a:spLocks noChangeArrowheads="1"/>
            </p:cNvSpPr>
            <p:nvPr/>
          </p:nvSpPr>
          <p:spPr bwMode="auto">
            <a:xfrm>
              <a:off x="6156176" y="5662409"/>
              <a:ext cx="2664296"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r">
                <a:defRPr/>
              </a:pPr>
              <a:r>
                <a:rPr lang="en-GB" i="0" dirty="0" smtClean="0">
                  <a:solidFill>
                    <a:schemeClr val="tx1">
                      <a:lumMod val="75000"/>
                      <a:lumOff val="25000"/>
                    </a:schemeClr>
                  </a:solidFill>
                  <a:effectLst/>
                  <a:cs typeface="Arial" charset="0"/>
                </a:rPr>
                <a:t>(Gilbert 1990)</a:t>
              </a:r>
            </a:p>
          </p:txBody>
        </p:sp>
        <p:sp>
          <p:nvSpPr>
            <p:cNvPr id="16" name="Text Box 5"/>
            <p:cNvSpPr txBox="1">
              <a:spLocks noChangeArrowheads="1"/>
            </p:cNvSpPr>
            <p:nvPr/>
          </p:nvSpPr>
          <p:spPr bwMode="auto">
            <a:xfrm>
              <a:off x="539552" y="5021879"/>
              <a:ext cx="3240358"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defRPr/>
              </a:pPr>
              <a:r>
                <a:rPr lang="en-GB" i="0" dirty="0" smtClean="0">
                  <a:effectLst>
                    <a:glow rad="152400">
                      <a:schemeClr val="tx1"/>
                    </a:glow>
                  </a:effectLst>
                  <a:cs typeface="Arial" charset="0"/>
                </a:rPr>
                <a:t>Two friends walk to the metro station together.</a:t>
              </a:r>
            </a:p>
          </p:txBody>
        </p:sp>
      </p:grpSp>
      <p:sp>
        <p:nvSpPr>
          <p:cNvPr id="21" name="Text Box 5"/>
          <p:cNvSpPr txBox="1">
            <a:spLocks noChangeArrowheads="1"/>
          </p:cNvSpPr>
          <p:nvPr/>
        </p:nvSpPr>
        <p:spPr bwMode="auto">
          <a:xfrm>
            <a:off x="5292080" y="5029433"/>
            <a:ext cx="3240358"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defRPr/>
            </a:pPr>
            <a:r>
              <a:rPr lang="en-GB" i="0" dirty="0" smtClean="0">
                <a:solidFill>
                  <a:srgbClr val="000000"/>
                </a:solidFill>
                <a:effectLst>
                  <a:glow rad="101600">
                    <a:srgbClr val="FFFFFF"/>
                  </a:glow>
                </a:effectLst>
                <a:cs typeface="Arial" charset="0"/>
              </a:rPr>
              <a:t>Two friends collaboratively kill Fred.</a:t>
            </a:r>
          </a:p>
        </p:txBody>
      </p:sp>
      <p:sp>
        <p:nvSpPr>
          <p:cNvPr id="23" name="Text Box 5"/>
          <p:cNvSpPr txBox="1">
            <a:spLocks noChangeArrowheads="1"/>
          </p:cNvSpPr>
          <p:nvPr/>
        </p:nvSpPr>
        <p:spPr bwMode="auto">
          <a:xfrm>
            <a:off x="539552" y="5021879"/>
            <a:ext cx="3240358"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defRPr/>
            </a:pPr>
            <a:r>
              <a:rPr lang="en-GB" i="0" dirty="0" smtClean="0">
                <a:effectLst>
                  <a:glow rad="152400">
                    <a:schemeClr val="tx1"/>
                  </a:glow>
                </a:effectLst>
                <a:cs typeface="Arial" charset="0"/>
              </a:rPr>
              <a:t>Nora and Olive, deadly enemies, kill Fred.</a:t>
            </a:r>
          </a:p>
        </p:txBody>
      </p:sp>
      <p:sp>
        <p:nvSpPr>
          <p:cNvPr id="24" name="Rectangle 23"/>
          <p:cNvSpPr/>
          <p:nvPr/>
        </p:nvSpPr>
        <p:spPr bwMode="auto">
          <a:xfrm>
            <a:off x="-828600" y="1124744"/>
            <a:ext cx="10873208" cy="1512168"/>
          </a:xfrm>
          <a:prstGeom prst="rect">
            <a:avLst/>
          </a:prstGeom>
          <a:solidFill>
            <a:schemeClr val="tx1">
              <a:lumMod val="65000"/>
              <a:lumOff val="3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3" name="Text Box 2"/>
          <p:cNvSpPr txBox="1">
            <a:spLocks noChangeArrowheads="1"/>
          </p:cNvSpPr>
          <p:nvPr/>
        </p:nvSpPr>
        <p:spPr bwMode="auto">
          <a:xfrm>
            <a:off x="592138" y="1289227"/>
            <a:ext cx="7940302" cy="1110177"/>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u="sng" dirty="0" smtClean="0"/>
              <a:t>G is a distributive goal</a:t>
            </a:r>
            <a:r>
              <a:rPr lang="en-US" i="0" dirty="0" smtClean="0"/>
              <a:t>: it is an outcome to which each agent’s actions are individually directed and it is possible that: all actions succeed relative to this outcome.</a:t>
            </a:r>
            <a:endParaRPr lang="en-US" i="0" u="sng" dirty="0" smtClean="0"/>
          </a:p>
        </p:txBody>
      </p:sp>
    </p:spTree>
    <p:extLst>
      <p:ext uri="{BB962C8B-B14F-4D97-AF65-F5344CB8AC3E}">
        <p14:creationId xmlns:p14="http://schemas.microsoft.com/office/powerpoint/2010/main" val="224060713"/>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p:cNvCxnSpPr/>
          <p:nvPr/>
        </p:nvCxnSpPr>
        <p:spPr bwMode="auto">
          <a:xfrm>
            <a:off x="672228" y="3379672"/>
            <a:ext cx="3240360" cy="0"/>
          </a:xfrm>
          <a:prstGeom prst="line">
            <a:avLst/>
          </a:prstGeom>
          <a:solidFill>
            <a:srgbClr val="00B8FF"/>
          </a:solidFill>
          <a:ln w="28575" cap="flat" cmpd="sng" algn="ctr">
            <a:solidFill>
              <a:srgbClr val="FFFFFF"/>
            </a:solidFill>
            <a:prstDash val="solid"/>
            <a:round/>
            <a:headEnd type="none" w="med" len="med"/>
            <a:tailEnd type="none" w="med" len="med"/>
          </a:ln>
          <a:effectLst/>
        </p:spPr>
      </p:cxnSp>
      <p:sp>
        <p:nvSpPr>
          <p:cNvPr id="8" name="Text Box 2"/>
          <p:cNvSpPr txBox="1">
            <a:spLocks noChangeArrowheads="1"/>
          </p:cNvSpPr>
          <p:nvPr/>
        </p:nvSpPr>
        <p:spPr bwMode="auto">
          <a:xfrm>
            <a:off x="592139" y="2665504"/>
            <a:ext cx="3331790" cy="3787832"/>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smtClean="0"/>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27000">
                    <a:schemeClr val="tx1">
                      <a:alpha val="75000"/>
                    </a:schemeClr>
                  </a:glow>
                </a:effectLst>
              </a:rPr>
              <a:t>G is a collective goal</a:t>
            </a:r>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smtClean="0"/>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(a) it is a distributive goal; </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(b) the actions are coordinated; and </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(c) coordination of this type would normally facilitate occurrences of outcomes of this type.</a:t>
            </a:r>
          </a:p>
        </p:txBody>
      </p:sp>
      <p:sp>
        <p:nvSpPr>
          <p:cNvPr id="9" name="Text Box 2"/>
          <p:cNvSpPr txBox="1">
            <a:spLocks noChangeArrowheads="1"/>
          </p:cNvSpPr>
          <p:nvPr/>
        </p:nvSpPr>
        <p:spPr bwMode="auto">
          <a:xfrm>
            <a:off x="592138" y="1289227"/>
            <a:ext cx="7940302" cy="1110177"/>
          </a:xfrm>
          <a:prstGeom prst="rect">
            <a:avLst/>
          </a:prstGeom>
          <a:solidFill>
            <a:schemeClr val="tx1"/>
          </a:solid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u="sng" dirty="0" smtClean="0"/>
              <a:t>G is a distributive goal</a:t>
            </a:r>
            <a:r>
              <a:rPr lang="en-US" i="0" dirty="0" smtClean="0"/>
              <a:t>: it is an outcome to which each agent’s actions are individually directed and it is possible that: all actions succeed relative to this outcome.</a:t>
            </a:r>
            <a:endParaRPr lang="en-US" i="0" u="sng" dirty="0" smtClean="0"/>
          </a:p>
        </p:txBody>
      </p:sp>
    </p:spTree>
    <p:extLst>
      <p:ext uri="{BB962C8B-B14F-4D97-AF65-F5344CB8AC3E}">
        <p14:creationId xmlns:p14="http://schemas.microsoft.com/office/powerpoint/2010/main" val="2216584811"/>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p:cNvCxnSpPr/>
          <p:nvPr/>
        </p:nvCxnSpPr>
        <p:spPr bwMode="auto">
          <a:xfrm>
            <a:off x="672228" y="3379672"/>
            <a:ext cx="3240360" cy="0"/>
          </a:xfrm>
          <a:prstGeom prst="line">
            <a:avLst/>
          </a:prstGeom>
          <a:solidFill>
            <a:srgbClr val="00B8FF"/>
          </a:solidFill>
          <a:ln w="28575" cap="flat" cmpd="sng" algn="ctr">
            <a:solidFill>
              <a:srgbClr val="FFFFFF"/>
            </a:solidFill>
            <a:prstDash val="solid"/>
            <a:round/>
            <a:headEnd type="none" w="med" len="med"/>
            <a:tailEnd type="none" w="med" len="med"/>
          </a:ln>
          <a:effectLst/>
        </p:spPr>
      </p:cxnSp>
      <p:sp>
        <p:nvSpPr>
          <p:cNvPr id="9" name="Text Box 2"/>
          <p:cNvSpPr txBox="1">
            <a:spLocks noChangeArrowheads="1"/>
          </p:cNvSpPr>
          <p:nvPr/>
        </p:nvSpPr>
        <p:spPr bwMode="auto">
          <a:xfrm>
            <a:off x="592138" y="1289227"/>
            <a:ext cx="7940302" cy="1110177"/>
          </a:xfrm>
          <a:prstGeom prst="rect">
            <a:avLst/>
          </a:prstGeom>
          <a:solidFill>
            <a:schemeClr val="tx1"/>
          </a:solid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u="sng" dirty="0" smtClean="0"/>
              <a:t>G is a distributive goal</a:t>
            </a:r>
            <a:r>
              <a:rPr lang="en-US" i="0" dirty="0" smtClean="0"/>
              <a:t>: it is an outcome to which each agent’s actions are individually directed and it is possible that: all actions succeed relative to this outcome.</a:t>
            </a:r>
            <a:endParaRPr lang="en-US" i="0" u="sng" dirty="0" smtClean="0"/>
          </a:p>
        </p:txBody>
      </p:sp>
      <p:sp>
        <p:nvSpPr>
          <p:cNvPr id="5" name="Rounded Rectangle 4"/>
          <p:cNvSpPr/>
          <p:nvPr/>
        </p:nvSpPr>
        <p:spPr bwMode="auto">
          <a:xfrm>
            <a:off x="-324544" y="4149080"/>
            <a:ext cx="4392488" cy="864096"/>
          </a:xfrm>
          <a:prstGeom prst="roundRect">
            <a:avLst/>
          </a:prstGeom>
          <a:solidFill>
            <a:srgbClr val="FFFFFF"/>
          </a:solidFill>
          <a:ln w="9525"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7" name="Text Box 2"/>
          <p:cNvSpPr txBox="1">
            <a:spLocks noChangeArrowheads="1"/>
          </p:cNvSpPr>
          <p:nvPr/>
        </p:nvSpPr>
        <p:spPr bwMode="auto">
          <a:xfrm>
            <a:off x="592139" y="2665504"/>
            <a:ext cx="3331790" cy="3787832"/>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smtClean="0"/>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27000">
                    <a:schemeClr val="tx1">
                      <a:alpha val="75000"/>
                    </a:schemeClr>
                  </a:glow>
                </a:effectLst>
              </a:rPr>
              <a:t>G is a collective goal</a:t>
            </a:r>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smtClean="0"/>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(a) it is a distributive goal; </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rgbClr val="000000"/>
                </a:solidFill>
                <a:effectLst>
                  <a:glow>
                    <a:srgbClr val="FFFFFF"/>
                  </a:glow>
                </a:effectLst>
              </a:rPr>
              <a:t>(b) the actions are coordinated; and </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(c) coordination of this type would normally facilitate occurrences of outcomes of this type.</a:t>
            </a:r>
          </a:p>
        </p:txBody>
      </p:sp>
    </p:spTree>
    <p:extLst>
      <p:ext uri="{BB962C8B-B14F-4D97-AF65-F5344CB8AC3E}">
        <p14:creationId xmlns:p14="http://schemas.microsoft.com/office/powerpoint/2010/main" val="2405644491"/>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42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361197574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3237" name="Picture 5"/>
          <p:cNvPicPr>
            <a:picLocks noChangeAspect="1" noChangeArrowheads="1"/>
          </p:cNvPicPr>
          <p:nvPr/>
        </p:nvPicPr>
        <p:blipFill>
          <a:blip r:embed="rId2">
            <a:lum bright="-6000"/>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223238" name="Oval 6"/>
          <p:cNvSpPr>
            <a:spLocks noChangeArrowheads="1"/>
          </p:cNvSpPr>
          <p:nvPr/>
        </p:nvSpPr>
        <p:spPr bwMode="auto">
          <a:xfrm>
            <a:off x="1546151" y="4221163"/>
            <a:ext cx="360363" cy="360363"/>
          </a:xfrm>
          <a:prstGeom prst="ellipse">
            <a:avLst/>
          </a:prstGeom>
          <a:noFill/>
          <a:ln w="38100">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endParaRPr lang="en-US"/>
          </a:p>
        </p:txBody>
      </p:sp>
      <p:sp>
        <p:nvSpPr>
          <p:cNvPr id="223239" name="Line 7"/>
          <p:cNvSpPr>
            <a:spLocks noChangeShapeType="1"/>
          </p:cNvSpPr>
          <p:nvPr/>
        </p:nvSpPr>
        <p:spPr bwMode="auto">
          <a:xfrm flipV="1">
            <a:off x="1890639" y="3589338"/>
            <a:ext cx="1296988" cy="720725"/>
          </a:xfrm>
          <a:prstGeom prst="line">
            <a:avLst/>
          </a:prstGeom>
          <a:noFill/>
          <a:ln w="28575">
            <a:solidFill>
              <a:schemeClr val="bg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en-US"/>
          </a:p>
        </p:txBody>
      </p:sp>
      <p:sp>
        <p:nvSpPr>
          <p:cNvPr id="223240" name="Text Box 8"/>
          <p:cNvSpPr txBox="1">
            <a:spLocks noChangeArrowheads="1"/>
          </p:cNvSpPr>
          <p:nvPr/>
        </p:nvSpPr>
        <p:spPr bwMode="auto">
          <a:xfrm>
            <a:off x="1114351" y="4441825"/>
            <a:ext cx="784225"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GB" dirty="0"/>
              <a:t>sting</a:t>
            </a:r>
          </a:p>
        </p:txBody>
      </p:sp>
      <p:sp>
        <p:nvSpPr>
          <p:cNvPr id="223241" name="Oval 9"/>
          <p:cNvSpPr>
            <a:spLocks noChangeArrowheads="1"/>
          </p:cNvSpPr>
          <p:nvPr/>
        </p:nvSpPr>
        <p:spPr bwMode="auto">
          <a:xfrm>
            <a:off x="1258814" y="3568700"/>
            <a:ext cx="360363" cy="360363"/>
          </a:xfrm>
          <a:prstGeom prst="ellipse">
            <a:avLst/>
          </a:prstGeom>
          <a:noFill/>
          <a:ln w="38100">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endParaRPr lang="en-US"/>
          </a:p>
        </p:txBody>
      </p:sp>
      <p:sp>
        <p:nvSpPr>
          <p:cNvPr id="223242" name="Line 10"/>
          <p:cNvSpPr>
            <a:spLocks noChangeShapeType="1"/>
          </p:cNvSpPr>
          <p:nvPr/>
        </p:nvSpPr>
        <p:spPr bwMode="auto">
          <a:xfrm flipV="1">
            <a:off x="1619176" y="3357563"/>
            <a:ext cx="1439863" cy="360363"/>
          </a:xfrm>
          <a:prstGeom prst="line">
            <a:avLst/>
          </a:prstGeom>
          <a:noFill/>
          <a:ln w="28575">
            <a:solidFill>
              <a:schemeClr val="bg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en-US"/>
          </a:p>
        </p:txBody>
      </p:sp>
      <p:sp>
        <p:nvSpPr>
          <p:cNvPr id="223243" name="Text Box 11"/>
          <p:cNvSpPr txBox="1">
            <a:spLocks noChangeArrowheads="1"/>
          </p:cNvSpPr>
          <p:nvPr/>
        </p:nvSpPr>
        <p:spPr bwMode="auto">
          <a:xfrm>
            <a:off x="827014" y="3789363"/>
            <a:ext cx="784225"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GB"/>
              <a:t>sting</a:t>
            </a:r>
          </a:p>
        </p:txBody>
      </p:sp>
      <p:sp>
        <p:nvSpPr>
          <p:cNvPr id="223244" name="Oval 12"/>
          <p:cNvSpPr>
            <a:spLocks noChangeArrowheads="1"/>
          </p:cNvSpPr>
          <p:nvPr/>
        </p:nvSpPr>
        <p:spPr bwMode="auto">
          <a:xfrm>
            <a:off x="1187376" y="2847975"/>
            <a:ext cx="360363" cy="360363"/>
          </a:xfrm>
          <a:prstGeom prst="ellipse">
            <a:avLst/>
          </a:prstGeom>
          <a:noFill/>
          <a:ln w="38100">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endParaRPr lang="en-US"/>
          </a:p>
        </p:txBody>
      </p:sp>
      <p:sp>
        <p:nvSpPr>
          <p:cNvPr id="223245" name="Line 13"/>
          <p:cNvSpPr>
            <a:spLocks noChangeShapeType="1"/>
          </p:cNvSpPr>
          <p:nvPr/>
        </p:nvSpPr>
        <p:spPr bwMode="auto">
          <a:xfrm>
            <a:off x="1547739" y="3063875"/>
            <a:ext cx="1439863" cy="4763"/>
          </a:xfrm>
          <a:prstGeom prst="line">
            <a:avLst/>
          </a:prstGeom>
          <a:noFill/>
          <a:ln w="28575">
            <a:solidFill>
              <a:schemeClr val="bg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en-US"/>
          </a:p>
        </p:txBody>
      </p:sp>
      <p:sp>
        <p:nvSpPr>
          <p:cNvPr id="223246" name="Text Box 14"/>
          <p:cNvSpPr txBox="1">
            <a:spLocks noChangeArrowheads="1"/>
          </p:cNvSpPr>
          <p:nvPr/>
        </p:nvSpPr>
        <p:spPr bwMode="auto">
          <a:xfrm>
            <a:off x="755576" y="3068638"/>
            <a:ext cx="784225"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GB"/>
              <a:t>sting</a:t>
            </a:r>
          </a:p>
        </p:txBody>
      </p:sp>
      <p:sp>
        <p:nvSpPr>
          <p:cNvPr id="223247" name="Oval 15"/>
          <p:cNvSpPr>
            <a:spLocks noChangeArrowheads="1"/>
          </p:cNvSpPr>
          <p:nvPr/>
        </p:nvSpPr>
        <p:spPr bwMode="auto">
          <a:xfrm>
            <a:off x="1330251" y="2128838"/>
            <a:ext cx="360363" cy="360363"/>
          </a:xfrm>
          <a:prstGeom prst="ellipse">
            <a:avLst/>
          </a:prstGeom>
          <a:noFill/>
          <a:ln w="38100">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endParaRPr lang="en-US"/>
          </a:p>
        </p:txBody>
      </p:sp>
      <p:sp>
        <p:nvSpPr>
          <p:cNvPr id="223248" name="Line 16"/>
          <p:cNvSpPr>
            <a:spLocks noChangeShapeType="1"/>
          </p:cNvSpPr>
          <p:nvPr/>
        </p:nvSpPr>
        <p:spPr bwMode="auto">
          <a:xfrm>
            <a:off x="1690614" y="2344738"/>
            <a:ext cx="1368425" cy="436563"/>
          </a:xfrm>
          <a:prstGeom prst="line">
            <a:avLst/>
          </a:prstGeom>
          <a:noFill/>
          <a:ln w="28575">
            <a:solidFill>
              <a:schemeClr val="bg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en-US"/>
          </a:p>
        </p:txBody>
      </p:sp>
      <p:sp>
        <p:nvSpPr>
          <p:cNvPr id="223249" name="Text Box 17"/>
          <p:cNvSpPr txBox="1">
            <a:spLocks noChangeArrowheads="1"/>
          </p:cNvSpPr>
          <p:nvPr/>
        </p:nvSpPr>
        <p:spPr bwMode="auto">
          <a:xfrm>
            <a:off x="898451" y="2349500"/>
            <a:ext cx="784225"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GB"/>
              <a:t>sting</a:t>
            </a:r>
          </a:p>
        </p:txBody>
      </p:sp>
      <p:sp>
        <p:nvSpPr>
          <p:cNvPr id="223250" name="Oval 18"/>
          <p:cNvSpPr>
            <a:spLocks noChangeArrowheads="1"/>
          </p:cNvSpPr>
          <p:nvPr/>
        </p:nvSpPr>
        <p:spPr bwMode="auto">
          <a:xfrm>
            <a:off x="1690614" y="1481138"/>
            <a:ext cx="360363" cy="360363"/>
          </a:xfrm>
          <a:prstGeom prst="ellipse">
            <a:avLst/>
          </a:prstGeom>
          <a:noFill/>
          <a:ln w="38100">
            <a:solidFill>
              <a:srgbClr val="FFFFFF">
                <a:alpha val="50000"/>
              </a:srgbClr>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endParaRPr lang="en-US"/>
          </a:p>
        </p:txBody>
      </p:sp>
      <p:sp>
        <p:nvSpPr>
          <p:cNvPr id="223251" name="Line 19"/>
          <p:cNvSpPr>
            <a:spLocks noChangeShapeType="1"/>
          </p:cNvSpPr>
          <p:nvPr/>
        </p:nvSpPr>
        <p:spPr bwMode="auto">
          <a:xfrm>
            <a:off x="2035101" y="1757363"/>
            <a:ext cx="1152525" cy="792163"/>
          </a:xfrm>
          <a:prstGeom prst="line">
            <a:avLst/>
          </a:prstGeom>
          <a:noFill/>
          <a:ln w="28575">
            <a:solidFill>
              <a:srgbClr val="FFFFFF">
                <a:alpha val="50000"/>
              </a:srgbClr>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en-US"/>
          </a:p>
        </p:txBody>
      </p:sp>
      <p:sp>
        <p:nvSpPr>
          <p:cNvPr id="223252" name="Text Box 20"/>
          <p:cNvSpPr txBox="1">
            <a:spLocks noChangeArrowheads="1"/>
          </p:cNvSpPr>
          <p:nvPr/>
        </p:nvSpPr>
        <p:spPr bwMode="auto">
          <a:xfrm>
            <a:off x="1258814" y="1701800"/>
            <a:ext cx="784225"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GB">
                <a:solidFill>
                  <a:srgbClr val="C0C0C0"/>
                </a:solidFill>
              </a:rPr>
              <a:t>sting</a:t>
            </a:r>
          </a:p>
        </p:txBody>
      </p:sp>
      <p:sp>
        <p:nvSpPr>
          <p:cNvPr id="223253" name="Oval 21"/>
          <p:cNvSpPr>
            <a:spLocks noChangeArrowheads="1"/>
          </p:cNvSpPr>
          <p:nvPr/>
        </p:nvSpPr>
        <p:spPr bwMode="auto">
          <a:xfrm>
            <a:off x="2338314" y="909638"/>
            <a:ext cx="360363" cy="360363"/>
          </a:xfrm>
          <a:prstGeom prst="ellipse">
            <a:avLst/>
          </a:prstGeom>
          <a:noFill/>
          <a:ln w="38100">
            <a:solidFill>
              <a:srgbClr val="FFFFFF">
                <a:alpha val="39999"/>
              </a:srgbClr>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endParaRPr lang="en-US"/>
          </a:p>
        </p:txBody>
      </p:sp>
      <p:sp>
        <p:nvSpPr>
          <p:cNvPr id="223254" name="Line 22"/>
          <p:cNvSpPr>
            <a:spLocks noChangeShapeType="1"/>
          </p:cNvSpPr>
          <p:nvPr/>
        </p:nvSpPr>
        <p:spPr bwMode="auto">
          <a:xfrm>
            <a:off x="2635176" y="1204913"/>
            <a:ext cx="792163" cy="1223963"/>
          </a:xfrm>
          <a:prstGeom prst="line">
            <a:avLst/>
          </a:prstGeom>
          <a:noFill/>
          <a:ln w="28575">
            <a:solidFill>
              <a:srgbClr val="FFFFFF">
                <a:alpha val="39999"/>
              </a:srgbClr>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en-US"/>
          </a:p>
        </p:txBody>
      </p:sp>
      <p:sp>
        <p:nvSpPr>
          <p:cNvPr id="223255" name="Text Box 23"/>
          <p:cNvSpPr txBox="1">
            <a:spLocks noChangeArrowheads="1"/>
          </p:cNvSpPr>
          <p:nvPr/>
        </p:nvSpPr>
        <p:spPr bwMode="auto">
          <a:xfrm>
            <a:off x="1906514" y="1130300"/>
            <a:ext cx="784225"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GB">
                <a:solidFill>
                  <a:srgbClr val="969696"/>
                </a:solidFill>
              </a:rPr>
              <a:t>sting</a:t>
            </a:r>
          </a:p>
        </p:txBody>
      </p:sp>
      <p:sp>
        <p:nvSpPr>
          <p:cNvPr id="223256" name="Oval 24"/>
          <p:cNvSpPr>
            <a:spLocks noChangeArrowheads="1"/>
          </p:cNvSpPr>
          <p:nvPr/>
        </p:nvSpPr>
        <p:spPr bwMode="auto">
          <a:xfrm>
            <a:off x="3059039" y="620713"/>
            <a:ext cx="360363" cy="360363"/>
          </a:xfrm>
          <a:prstGeom prst="ellipse">
            <a:avLst/>
          </a:prstGeom>
          <a:noFill/>
          <a:ln w="38100">
            <a:solidFill>
              <a:srgbClr val="FFFFFF">
                <a:alpha val="30000"/>
              </a:srgbClr>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endParaRPr lang="en-US"/>
          </a:p>
        </p:txBody>
      </p:sp>
      <p:sp>
        <p:nvSpPr>
          <p:cNvPr id="223257" name="Line 25"/>
          <p:cNvSpPr>
            <a:spLocks noChangeShapeType="1"/>
          </p:cNvSpPr>
          <p:nvPr/>
        </p:nvSpPr>
        <p:spPr bwMode="auto">
          <a:xfrm>
            <a:off x="3274939" y="981075"/>
            <a:ext cx="360363" cy="1368425"/>
          </a:xfrm>
          <a:prstGeom prst="line">
            <a:avLst/>
          </a:prstGeom>
          <a:noFill/>
          <a:ln w="28575">
            <a:solidFill>
              <a:srgbClr val="FFFFFF">
                <a:alpha val="30000"/>
              </a:srgbClr>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en-US"/>
          </a:p>
        </p:txBody>
      </p:sp>
      <p:sp>
        <p:nvSpPr>
          <p:cNvPr id="223258" name="Text Box 26"/>
          <p:cNvSpPr txBox="1">
            <a:spLocks noChangeArrowheads="1"/>
          </p:cNvSpPr>
          <p:nvPr/>
        </p:nvSpPr>
        <p:spPr bwMode="auto">
          <a:xfrm>
            <a:off x="2482776" y="333375"/>
            <a:ext cx="784225"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GB">
                <a:solidFill>
                  <a:schemeClr val="bg2"/>
                </a:solidFill>
              </a:rPr>
              <a:t>sting</a:t>
            </a:r>
          </a:p>
        </p:txBody>
      </p:sp>
      <p:sp>
        <p:nvSpPr>
          <p:cNvPr id="223259" name="Oval 27"/>
          <p:cNvSpPr>
            <a:spLocks noChangeArrowheads="1"/>
          </p:cNvSpPr>
          <p:nvPr/>
        </p:nvSpPr>
        <p:spPr bwMode="auto">
          <a:xfrm>
            <a:off x="3238426" y="2600325"/>
            <a:ext cx="1009650" cy="1009650"/>
          </a:xfrm>
          <a:prstGeom prst="ellipse">
            <a:avLst/>
          </a:prstGeom>
          <a:solidFill>
            <a:schemeClr val="bg1"/>
          </a:solidFill>
          <a:ln w="38100">
            <a:solidFill>
              <a:schemeClr val="bg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endParaRPr lang="en-US"/>
          </a:p>
        </p:txBody>
      </p:sp>
      <p:sp>
        <p:nvSpPr>
          <p:cNvPr id="223260" name="Oval 28"/>
          <p:cNvSpPr>
            <a:spLocks noChangeArrowheads="1"/>
          </p:cNvSpPr>
          <p:nvPr/>
        </p:nvSpPr>
        <p:spPr bwMode="auto">
          <a:xfrm>
            <a:off x="3706739" y="549275"/>
            <a:ext cx="360363" cy="360363"/>
          </a:xfrm>
          <a:prstGeom prst="ellipse">
            <a:avLst/>
          </a:prstGeom>
          <a:noFill/>
          <a:ln w="38100">
            <a:solidFill>
              <a:srgbClr val="FFFFFF">
                <a:alpha val="20000"/>
              </a:srgbClr>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endParaRPr lang="en-US"/>
          </a:p>
        </p:txBody>
      </p:sp>
      <p:sp>
        <p:nvSpPr>
          <p:cNvPr id="223261" name="Line 29"/>
          <p:cNvSpPr>
            <a:spLocks noChangeShapeType="1"/>
          </p:cNvSpPr>
          <p:nvPr/>
        </p:nvSpPr>
        <p:spPr bwMode="auto">
          <a:xfrm flipH="1">
            <a:off x="3851201" y="909638"/>
            <a:ext cx="31750" cy="1366838"/>
          </a:xfrm>
          <a:prstGeom prst="line">
            <a:avLst/>
          </a:prstGeom>
          <a:noFill/>
          <a:ln w="28575">
            <a:solidFill>
              <a:srgbClr val="FFFFFF">
                <a:alpha val="20000"/>
              </a:srgbClr>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en-US"/>
          </a:p>
        </p:txBody>
      </p:sp>
      <p:sp>
        <p:nvSpPr>
          <p:cNvPr id="223262" name="Text Box 30"/>
          <p:cNvSpPr txBox="1">
            <a:spLocks noChangeArrowheads="1"/>
          </p:cNvSpPr>
          <p:nvPr/>
        </p:nvSpPr>
        <p:spPr bwMode="auto">
          <a:xfrm>
            <a:off x="3203501" y="260350"/>
            <a:ext cx="784225"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GB">
                <a:solidFill>
                  <a:srgbClr val="333333"/>
                </a:solidFill>
              </a:rPr>
              <a:t>sting</a:t>
            </a:r>
          </a:p>
        </p:txBody>
      </p:sp>
      <p:sp>
        <p:nvSpPr>
          <p:cNvPr id="223263" name="Text Box 31"/>
          <p:cNvSpPr txBox="1">
            <a:spLocks noChangeArrowheads="1"/>
          </p:cNvSpPr>
          <p:nvPr/>
        </p:nvSpPr>
        <p:spPr bwMode="auto">
          <a:xfrm>
            <a:off x="3238426" y="2724150"/>
            <a:ext cx="1008063"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r>
              <a:rPr lang="en-GB" i="0" dirty="0">
                <a:solidFill>
                  <a:schemeClr val="tx1"/>
                </a:solidFill>
              </a:rPr>
              <a:t>death of fly</a:t>
            </a:r>
          </a:p>
        </p:txBody>
      </p:sp>
      <p:sp>
        <p:nvSpPr>
          <p:cNvPr id="223264" name="Oval 32"/>
          <p:cNvSpPr>
            <a:spLocks noChangeArrowheads="1"/>
          </p:cNvSpPr>
          <p:nvPr/>
        </p:nvSpPr>
        <p:spPr bwMode="auto">
          <a:xfrm>
            <a:off x="3292401" y="2654300"/>
            <a:ext cx="900113" cy="900113"/>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endParaRPr lang="en-US" dirty="0"/>
          </a:p>
        </p:txBody>
      </p:sp>
    </p:spTree>
    <p:extLst>
      <p:ext uri="{BB962C8B-B14F-4D97-AF65-F5344CB8AC3E}">
        <p14:creationId xmlns:p14="http://schemas.microsoft.com/office/powerpoint/2010/main" val="57396409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5" descr="counterexample-environment.gi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406400"/>
            <a:ext cx="9144000" cy="591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63213020"/>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ounded Rectangle 9"/>
          <p:cNvSpPr/>
          <p:nvPr/>
        </p:nvSpPr>
        <p:spPr bwMode="auto">
          <a:xfrm>
            <a:off x="-324544" y="4149080"/>
            <a:ext cx="4392488" cy="864096"/>
          </a:xfrm>
          <a:prstGeom prst="roundRect">
            <a:avLst/>
          </a:prstGeom>
          <a:solidFill>
            <a:srgbClr val="FFFFFF"/>
          </a:solidFill>
          <a:ln w="9525"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1" name="Text Box 2"/>
          <p:cNvSpPr txBox="1">
            <a:spLocks noChangeArrowheads="1"/>
          </p:cNvSpPr>
          <p:nvPr/>
        </p:nvSpPr>
        <p:spPr bwMode="auto">
          <a:xfrm>
            <a:off x="592139" y="2665504"/>
            <a:ext cx="3331790" cy="3787832"/>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smtClean="0"/>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27000">
                    <a:schemeClr val="tx1">
                      <a:alpha val="75000"/>
                    </a:schemeClr>
                  </a:glow>
                </a:effectLst>
              </a:rPr>
              <a:t>G is a collective goal</a:t>
            </a:r>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smtClean="0"/>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(a) it is a distributive goal; </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rgbClr val="000000"/>
                </a:solidFill>
                <a:effectLst>
                  <a:glow>
                    <a:srgbClr val="FFFFFF"/>
                  </a:glow>
                </a:effectLst>
              </a:rPr>
              <a:t>(b) the actions are coordinated; and </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(c) coordination of this type would normally facilitate occurrences of outcomes of this type.</a:t>
            </a:r>
          </a:p>
        </p:txBody>
      </p:sp>
      <p:cxnSp>
        <p:nvCxnSpPr>
          <p:cNvPr id="6" name="Straight Connector 5"/>
          <p:cNvCxnSpPr/>
          <p:nvPr/>
        </p:nvCxnSpPr>
        <p:spPr bwMode="auto">
          <a:xfrm>
            <a:off x="672228" y="3379672"/>
            <a:ext cx="3240360" cy="0"/>
          </a:xfrm>
          <a:prstGeom prst="line">
            <a:avLst/>
          </a:prstGeom>
          <a:solidFill>
            <a:srgbClr val="00B8FF"/>
          </a:solidFill>
          <a:ln w="28575" cap="flat" cmpd="sng" algn="ctr">
            <a:solidFill>
              <a:srgbClr val="FFFFFF"/>
            </a:solidFill>
            <a:prstDash val="solid"/>
            <a:round/>
            <a:headEnd type="none" w="med" len="med"/>
            <a:tailEnd type="none" w="med" len="med"/>
          </a:ln>
          <a:effectLst/>
        </p:spPr>
      </p:cxnSp>
      <p:sp>
        <p:nvSpPr>
          <p:cNvPr id="9" name="Text Box 2"/>
          <p:cNvSpPr txBox="1">
            <a:spLocks noChangeArrowheads="1"/>
          </p:cNvSpPr>
          <p:nvPr/>
        </p:nvSpPr>
        <p:spPr bwMode="auto">
          <a:xfrm>
            <a:off x="592138" y="1289227"/>
            <a:ext cx="7940302" cy="1110177"/>
          </a:xfrm>
          <a:prstGeom prst="rect">
            <a:avLst/>
          </a:prstGeom>
          <a:solidFill>
            <a:schemeClr val="tx1"/>
          </a:solid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u="sng" dirty="0" smtClean="0"/>
              <a:t>G is a distributive goal</a:t>
            </a:r>
            <a:r>
              <a:rPr lang="en-US" i="0" dirty="0" smtClean="0"/>
              <a:t>: it is an outcome to which each agent’s actions are individually directed and it is possible that: all actions succeed relative to this outcome.</a:t>
            </a:r>
            <a:endParaRPr lang="en-US" i="0" u="sng" dirty="0" smtClean="0"/>
          </a:p>
        </p:txBody>
      </p:sp>
    </p:spTree>
    <p:extLst>
      <p:ext uri="{BB962C8B-B14F-4D97-AF65-F5344CB8AC3E}">
        <p14:creationId xmlns:p14="http://schemas.microsoft.com/office/powerpoint/2010/main" val="3724222271"/>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bwMode="auto">
          <a:xfrm>
            <a:off x="4716016" y="2780928"/>
            <a:ext cx="4248472" cy="3816424"/>
          </a:xfrm>
          <a:prstGeom prst="roundRect">
            <a:avLst>
              <a:gd name="adj" fmla="val 6292"/>
            </a:avLst>
          </a:prstGeom>
          <a:solidFill>
            <a:schemeClr val="tx1">
              <a:lumMod val="65000"/>
              <a:lumOff val="3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0" name="Rounded Rectangle 9"/>
          <p:cNvSpPr/>
          <p:nvPr/>
        </p:nvSpPr>
        <p:spPr bwMode="auto">
          <a:xfrm>
            <a:off x="-324544" y="4149080"/>
            <a:ext cx="4392488" cy="864096"/>
          </a:xfrm>
          <a:prstGeom prst="roundRect">
            <a:avLst/>
          </a:prstGeom>
          <a:solidFill>
            <a:srgbClr val="FFFFFF"/>
          </a:solidFill>
          <a:ln w="9525"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1" name="Text Box 2"/>
          <p:cNvSpPr txBox="1">
            <a:spLocks noChangeArrowheads="1"/>
          </p:cNvSpPr>
          <p:nvPr/>
        </p:nvSpPr>
        <p:spPr bwMode="auto">
          <a:xfrm>
            <a:off x="592139" y="2665504"/>
            <a:ext cx="3331790" cy="3787832"/>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smtClean="0"/>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27000">
                    <a:schemeClr val="tx1">
                      <a:alpha val="75000"/>
                    </a:schemeClr>
                  </a:glow>
                </a:effectLst>
              </a:rPr>
              <a:t>G is a collective goal</a:t>
            </a:r>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smtClean="0"/>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(a) it is a distributive goal; </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rgbClr val="000000"/>
                </a:solidFill>
                <a:effectLst>
                  <a:glow>
                    <a:srgbClr val="FFFFFF"/>
                  </a:glow>
                </a:effectLst>
              </a:rPr>
              <a:t>(b) the actions are coordinated; and </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(c) coordination of this type would normally facilitate occurrences of outcomes of this type.</a:t>
            </a:r>
          </a:p>
        </p:txBody>
      </p:sp>
      <p:cxnSp>
        <p:nvCxnSpPr>
          <p:cNvPr id="6" name="Straight Connector 5"/>
          <p:cNvCxnSpPr/>
          <p:nvPr/>
        </p:nvCxnSpPr>
        <p:spPr bwMode="auto">
          <a:xfrm>
            <a:off x="672228" y="3379672"/>
            <a:ext cx="3240360" cy="0"/>
          </a:xfrm>
          <a:prstGeom prst="line">
            <a:avLst/>
          </a:prstGeom>
          <a:solidFill>
            <a:srgbClr val="00B8FF"/>
          </a:solidFill>
          <a:ln w="28575" cap="flat" cmpd="sng" algn="ctr">
            <a:solidFill>
              <a:srgbClr val="FFFFFF"/>
            </a:solidFill>
            <a:prstDash val="solid"/>
            <a:round/>
            <a:headEnd type="none" w="med" len="med"/>
            <a:tailEnd type="none" w="med" len="med"/>
          </a:ln>
          <a:effectLst/>
        </p:spPr>
      </p:cxnSp>
      <p:sp>
        <p:nvSpPr>
          <p:cNvPr id="9" name="Text Box 2"/>
          <p:cNvSpPr txBox="1">
            <a:spLocks noChangeArrowheads="1"/>
          </p:cNvSpPr>
          <p:nvPr/>
        </p:nvSpPr>
        <p:spPr bwMode="auto">
          <a:xfrm>
            <a:off x="592138" y="1289227"/>
            <a:ext cx="7940302" cy="1110177"/>
          </a:xfrm>
          <a:prstGeom prst="rect">
            <a:avLst/>
          </a:prstGeom>
          <a:solidFill>
            <a:schemeClr val="tx1"/>
          </a:solid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u="sng" dirty="0" smtClean="0"/>
              <a:t>G is a distributive goal</a:t>
            </a:r>
            <a:r>
              <a:rPr lang="en-US" i="0" dirty="0" smtClean="0"/>
              <a:t>: it is an outcome to which each agent’s actions are individually directed and it is possible that: all actions succeed relative to this outcome.</a:t>
            </a:r>
            <a:endParaRPr lang="en-US" i="0" u="sng" dirty="0" smtClean="0"/>
          </a:p>
        </p:txBody>
      </p:sp>
      <p:sp>
        <p:nvSpPr>
          <p:cNvPr id="14" name="Rectangle 13"/>
          <p:cNvSpPr/>
          <p:nvPr/>
        </p:nvSpPr>
        <p:spPr>
          <a:xfrm>
            <a:off x="4932040" y="2924944"/>
            <a:ext cx="3763838" cy="3477875"/>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rgbClr val="FFFFFF"/>
                </a:solidFill>
                <a:effectLst>
                  <a:glow>
                    <a:srgbClr val="000000"/>
                  </a:glow>
                </a:effectLst>
              </a:rPr>
              <a:t>“</a:t>
            </a:r>
            <a:r>
              <a:rPr lang="en-US" i="0" dirty="0">
                <a:solidFill>
                  <a:srgbClr val="FFFFFF"/>
                </a:solidFill>
                <a:effectLst>
                  <a:glow>
                    <a:srgbClr val="000000"/>
                  </a:glow>
                </a:effectLst>
              </a:rPr>
              <a:t>It </a:t>
            </a:r>
            <a:r>
              <a:rPr lang="en-US" i="0" dirty="0" smtClean="0">
                <a:solidFill>
                  <a:srgbClr val="FFFFFF"/>
                </a:solidFill>
                <a:effectLst>
                  <a:glow>
                    <a:srgbClr val="000000"/>
                  </a:glow>
                </a:effectLst>
              </a:rPr>
              <a:t>... seems </a:t>
            </a:r>
            <a:r>
              <a:rPr lang="en-US" i="0" dirty="0">
                <a:solidFill>
                  <a:srgbClr val="FFFFFF"/>
                </a:solidFill>
                <a:effectLst>
                  <a:glow>
                    <a:srgbClr val="000000"/>
                  </a:glow>
                </a:effectLst>
              </a:rPr>
              <a:t>useful to draw a distinction between elementary or thin forms of joint action common to humans and other social mammals and sophisticated or thick forms of joint action, perhaps unique to the human species</a:t>
            </a:r>
            <a:r>
              <a:rPr lang="en-US" i="0" dirty="0" smtClean="0">
                <a:solidFill>
                  <a:srgbClr val="FFFFFF"/>
                </a:solidFill>
                <a:effectLst>
                  <a:glow>
                    <a:srgbClr val="000000"/>
                  </a:glow>
                </a:effectLst>
              </a:rPr>
              <a:t>.”</a:t>
            </a:r>
          </a:p>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rgbClr val="FFFFFF"/>
                </a:solidFill>
                <a:effectLst>
                  <a:glow>
                    <a:srgbClr val="000000"/>
                  </a:glow>
                </a:effectLst>
              </a:rPr>
              <a:t>(Pacherie &amp; </a:t>
            </a:r>
            <a:r>
              <a:rPr lang="en-US" i="0" dirty="0" err="1" smtClean="0">
                <a:solidFill>
                  <a:srgbClr val="FFFFFF"/>
                </a:solidFill>
                <a:effectLst>
                  <a:glow>
                    <a:srgbClr val="000000"/>
                  </a:glow>
                </a:effectLst>
              </a:rPr>
              <a:t>Dokic</a:t>
            </a:r>
            <a:r>
              <a:rPr lang="en-US" i="0" dirty="0" smtClean="0">
                <a:solidFill>
                  <a:srgbClr val="FFFFFF"/>
                </a:solidFill>
                <a:effectLst>
                  <a:glow>
                    <a:srgbClr val="000000"/>
                  </a:glow>
                </a:effectLst>
              </a:rPr>
              <a:t> 2006, 110)</a:t>
            </a:r>
            <a:endParaRPr lang="en-US" i="0" dirty="0">
              <a:solidFill>
                <a:srgbClr val="FFFFFF"/>
              </a:solidFill>
              <a:effectLst>
                <a:glow>
                  <a:srgbClr val="000000"/>
                </a:glow>
              </a:effectLst>
            </a:endParaRPr>
          </a:p>
        </p:txBody>
      </p:sp>
    </p:spTree>
    <p:extLst>
      <p:ext uri="{BB962C8B-B14F-4D97-AF65-F5344CB8AC3E}">
        <p14:creationId xmlns:p14="http://schemas.microsoft.com/office/powerpoint/2010/main" val="1665442329"/>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2"/>
          <p:cNvSpPr txBox="1">
            <a:spLocks noChangeArrowheads="1"/>
          </p:cNvSpPr>
          <p:nvPr/>
        </p:nvSpPr>
        <p:spPr bwMode="auto">
          <a:xfrm>
            <a:off x="10465" y="2603080"/>
            <a:ext cx="6192688" cy="1618008"/>
          </a:xfrm>
          <a:prstGeom prst="rect">
            <a:avLst/>
          </a:prstGeom>
          <a:noFill/>
          <a:ln w="9525">
            <a:noFill/>
            <a:round/>
            <a:headEnd/>
            <a:tailEnd/>
          </a:ln>
          <a:effectLst/>
        </p:spPr>
        <p:txBody>
          <a:bodyPr wrap="square" lIns="90000" tIns="46800" rIns="90000" bIns="46800">
            <a:prstTxWarp prst="textNoShape">
              <a:avLst/>
            </a:prstTxWarp>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9900" i="0" dirty="0" smtClean="0">
                <a:solidFill>
                  <a:schemeClr val="tx1"/>
                </a:solidFill>
                <a:effectLst>
                  <a:glow rad="127000">
                    <a:schemeClr val="accent3"/>
                  </a:glow>
                </a:effectLst>
              </a:rPr>
              <a:t>conjecture</a:t>
            </a:r>
          </a:p>
        </p:txBody>
      </p:sp>
      <p:sp>
        <p:nvSpPr>
          <p:cNvPr id="7" name="Text Box 2"/>
          <p:cNvSpPr txBox="1">
            <a:spLocks noChangeArrowheads="1"/>
          </p:cNvSpPr>
          <p:nvPr/>
        </p:nvSpPr>
        <p:spPr bwMode="auto">
          <a:xfrm>
            <a:off x="755576" y="3861048"/>
            <a:ext cx="4536504" cy="1785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a:effectLst>
                  <a:glow rad="101600">
                    <a:schemeClr val="tx1">
                      <a:alpha val="75000"/>
                    </a:schemeClr>
                  </a:glow>
                </a:effectLst>
              </a:rPr>
              <a:t>The </a:t>
            </a:r>
            <a:r>
              <a:rPr lang="en-GB" i="0" dirty="0" smtClean="0">
                <a:effectLst>
                  <a:glow rad="101600">
                    <a:schemeClr val="tx1">
                      <a:alpha val="75000"/>
                    </a:schemeClr>
                  </a:glow>
                </a:effectLst>
              </a:rPr>
              <a:t>prior existence of capacities for shared agency partially explains </a:t>
            </a:r>
            <a:r>
              <a:rPr lang="en-GB" i="0" dirty="0">
                <a:effectLst>
                  <a:glow rad="101600">
                    <a:schemeClr val="tx1">
                      <a:alpha val="75000"/>
                    </a:schemeClr>
                  </a:glow>
                </a:effectLst>
              </a:rPr>
              <a:t>how sophisticated forms of </a:t>
            </a:r>
            <a:r>
              <a:rPr lang="en-GB" i="0" dirty="0" smtClean="0">
                <a:effectLst>
                  <a:glow rad="101600">
                    <a:schemeClr val="tx1">
                      <a:alpha val="75000"/>
                    </a:schemeClr>
                  </a:glow>
                </a:effectLst>
              </a:rPr>
              <a:t>mindreading </a:t>
            </a:r>
            <a:r>
              <a:rPr lang="en-GB" i="0" dirty="0">
                <a:effectLst>
                  <a:glow rad="101600">
                    <a:schemeClr val="tx1">
                      <a:alpha val="75000"/>
                    </a:schemeClr>
                  </a:glow>
                </a:effectLst>
              </a:rPr>
              <a:t>emerge in </a:t>
            </a:r>
            <a:r>
              <a:rPr lang="en-GB" i="0" dirty="0" smtClean="0">
                <a:effectLst>
                  <a:glow rad="101600">
                    <a:schemeClr val="tx1">
                      <a:alpha val="75000"/>
                    </a:schemeClr>
                  </a:glow>
                </a:effectLst>
              </a:rPr>
              <a:t>evolution </a:t>
            </a:r>
            <a:r>
              <a:rPr lang="en-GB" i="0" dirty="0">
                <a:effectLst>
                  <a:glow rad="101600">
                    <a:schemeClr val="tx1">
                      <a:alpha val="75000"/>
                    </a:schemeClr>
                  </a:glow>
                </a:effectLst>
              </a:rPr>
              <a:t>or development (or both)</a:t>
            </a:r>
            <a:endParaRPr lang="en-GB" dirty="0">
              <a:effectLst>
                <a:glow rad="101600">
                  <a:schemeClr val="tx1">
                    <a:alpha val="75000"/>
                  </a:schemeClr>
                </a:glow>
              </a:effectLst>
            </a:endParaRPr>
          </a:p>
        </p:txBody>
      </p:sp>
    </p:spTree>
    <p:extLst>
      <p:ext uri="{BB962C8B-B14F-4D97-AF65-F5344CB8AC3E}">
        <p14:creationId xmlns:p14="http://schemas.microsoft.com/office/powerpoint/2010/main" val="96814689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Box 2"/>
          <p:cNvSpPr txBox="1">
            <a:spLocks noChangeArrowheads="1"/>
          </p:cNvSpPr>
          <p:nvPr/>
        </p:nvSpPr>
        <p:spPr bwMode="auto">
          <a:xfrm>
            <a:off x="971600" y="404664"/>
            <a:ext cx="8064896" cy="3480056"/>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rgbClr val="000000"/>
                </a:solidFill>
                <a:effectLst>
                  <a:glow>
                    <a:srgbClr val="FFFFFF"/>
                  </a:glow>
                </a:effectLst>
              </a:rPr>
              <a:t>premise: </a:t>
            </a:r>
          </a:p>
          <a:p>
            <a:pPr>
              <a:tabLst>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rgbClr val="000000"/>
                </a:solidFill>
                <a:effectLst>
                  <a:glow>
                    <a:srgbClr val="FFFFFF"/>
                  </a:glow>
                </a:effectLst>
              </a:rPr>
              <a:t>Some </a:t>
            </a:r>
            <a:r>
              <a:rPr lang="en-US" i="0" dirty="0">
                <a:solidFill>
                  <a:srgbClr val="000000"/>
                </a:solidFill>
                <a:effectLst>
                  <a:glow>
                    <a:srgbClr val="FFFFFF"/>
                  </a:glow>
                </a:effectLst>
              </a:rPr>
              <a:t>joint actions are facilitated by </a:t>
            </a:r>
            <a:r>
              <a:rPr lang="en-US" i="0" dirty="0" smtClean="0">
                <a:solidFill>
                  <a:srgbClr val="000000"/>
                </a:solidFill>
                <a:effectLst>
                  <a:glow>
                    <a:srgbClr val="FFFFFF"/>
                  </a:glow>
                </a:effectLst>
              </a:rPr>
              <a:t>the agents engaging in </a:t>
            </a:r>
          </a:p>
          <a:p>
            <a:pPr marL="444500">
              <a:tabLst>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rgbClr val="000000"/>
                </a:solidFill>
                <a:effectLst>
                  <a:glow>
                    <a:srgbClr val="FFFFFF"/>
                  </a:glow>
                </a:effectLst>
              </a:rPr>
              <a:t>reciprocal, parallel </a:t>
            </a:r>
            <a:br>
              <a:rPr lang="en-US" i="0" dirty="0" smtClean="0">
                <a:solidFill>
                  <a:srgbClr val="000000"/>
                </a:solidFill>
                <a:effectLst>
                  <a:glow>
                    <a:srgbClr val="FFFFFF"/>
                  </a:glow>
                </a:effectLst>
              </a:rPr>
            </a:br>
            <a:r>
              <a:rPr lang="en-US" i="0" dirty="0" smtClean="0">
                <a:effectLst/>
              </a:rPr>
              <a:t>agent-neutral </a:t>
            </a:r>
            <a:br>
              <a:rPr lang="en-US" i="0" dirty="0" smtClean="0">
                <a:effectLst/>
              </a:rPr>
            </a:br>
            <a:r>
              <a:rPr lang="en-US" i="0" dirty="0" smtClean="0">
                <a:solidFill>
                  <a:srgbClr val="000000"/>
                </a:solidFill>
                <a:effectLst>
                  <a:glow>
                    <a:srgbClr val="FFFFFF"/>
                  </a:glow>
                </a:effectLst>
              </a:rPr>
              <a:t>motor </a:t>
            </a:r>
            <a:br>
              <a:rPr lang="en-US" i="0" dirty="0" smtClean="0">
                <a:solidFill>
                  <a:srgbClr val="000000"/>
                </a:solidFill>
                <a:effectLst>
                  <a:glow>
                    <a:srgbClr val="FFFFFF"/>
                  </a:glow>
                </a:effectLst>
              </a:rPr>
            </a:br>
            <a:r>
              <a:rPr lang="en-US" i="0" dirty="0" smtClean="0">
                <a:solidFill>
                  <a:srgbClr val="000000"/>
                </a:solidFill>
                <a:effectLst>
                  <a:glow>
                    <a:srgbClr val="FFFFFF"/>
                  </a:glow>
                </a:effectLst>
              </a:rPr>
              <a:t>planning</a:t>
            </a:r>
          </a:p>
          <a:p>
            <a:pPr marL="444500">
              <a:tabLst>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rgbClr val="000000"/>
                </a:solidFill>
                <a:effectLst>
                  <a:glow>
                    <a:srgbClr val="FFFFFF"/>
                  </a:glow>
                </a:effectLst>
              </a:rPr>
              <a:t>for outcomes </a:t>
            </a:r>
            <a:br>
              <a:rPr lang="en-US" i="0" dirty="0" smtClean="0">
                <a:solidFill>
                  <a:srgbClr val="000000"/>
                </a:solidFill>
                <a:effectLst>
                  <a:glow>
                    <a:srgbClr val="FFFFFF"/>
                  </a:glow>
                </a:effectLst>
              </a:rPr>
            </a:br>
            <a:r>
              <a:rPr lang="en-US" i="0" dirty="0" smtClean="0">
                <a:solidFill>
                  <a:srgbClr val="000000"/>
                </a:solidFill>
                <a:effectLst>
                  <a:glow>
                    <a:srgbClr val="FFFFFF"/>
                  </a:glow>
                </a:effectLst>
              </a:rPr>
              <a:t>whose </a:t>
            </a:r>
            <a:r>
              <a:rPr lang="en-US" i="0" dirty="0" err="1" smtClean="0">
                <a:solidFill>
                  <a:srgbClr val="000000"/>
                </a:solidFill>
                <a:effectLst>
                  <a:glow>
                    <a:srgbClr val="FFFFFF"/>
                  </a:glow>
                </a:effectLst>
              </a:rPr>
              <a:t>realisation</a:t>
            </a:r>
            <a:r>
              <a:rPr lang="en-US" i="0" dirty="0" smtClean="0">
                <a:solidFill>
                  <a:srgbClr val="000000"/>
                </a:solidFill>
                <a:effectLst>
                  <a:glow>
                    <a:srgbClr val="FFFFFF"/>
                  </a:glow>
                </a:effectLst>
              </a:rPr>
              <a:t> would normally involve action on the part 	of each agent,</a:t>
            </a:r>
          </a:p>
          <a:p>
            <a:pPr marL="444500">
              <a:tabLst>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rgbClr val="000000"/>
                </a:solidFill>
                <a:effectLst>
                  <a:glow>
                    <a:srgbClr val="FFFFFF"/>
                  </a:glow>
                </a:effectLst>
              </a:rPr>
              <a:t>where the resulting plans are identical (or similar enough).</a:t>
            </a:r>
          </a:p>
        </p:txBody>
      </p:sp>
    </p:spTree>
    <p:extLst>
      <p:ext uri="{BB962C8B-B14F-4D97-AF65-F5344CB8AC3E}">
        <p14:creationId xmlns:p14="http://schemas.microsoft.com/office/powerpoint/2010/main" val="402054286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Box 2"/>
          <p:cNvSpPr txBox="1">
            <a:spLocks noChangeArrowheads="1"/>
          </p:cNvSpPr>
          <p:nvPr/>
        </p:nvSpPr>
        <p:spPr bwMode="auto">
          <a:xfrm>
            <a:off x="971600" y="404664"/>
            <a:ext cx="8064896" cy="3141502"/>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rgbClr val="000000"/>
                </a:solidFill>
                <a:effectLst>
                  <a:glow>
                    <a:srgbClr val="FFFFFF"/>
                  </a:glow>
                </a:effectLst>
              </a:rPr>
              <a:t>premise: </a:t>
            </a:r>
          </a:p>
          <a:p>
            <a:pPr>
              <a:tabLst>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rgbClr val="000000"/>
                </a:solidFill>
                <a:effectLst>
                  <a:glow>
                    <a:srgbClr val="FFFFFF"/>
                  </a:glow>
                </a:effectLst>
              </a:rPr>
              <a:t>Some </a:t>
            </a:r>
            <a:r>
              <a:rPr lang="en-US" i="0" dirty="0">
                <a:solidFill>
                  <a:srgbClr val="000000"/>
                </a:solidFill>
                <a:effectLst>
                  <a:glow>
                    <a:srgbClr val="FFFFFF"/>
                  </a:glow>
                </a:effectLst>
              </a:rPr>
              <a:t>joint actions are facilitated by </a:t>
            </a:r>
            <a:r>
              <a:rPr lang="en-US" i="0" dirty="0" smtClean="0">
                <a:solidFill>
                  <a:srgbClr val="000000"/>
                </a:solidFill>
                <a:effectLst>
                  <a:glow>
                    <a:srgbClr val="FFFFFF"/>
                  </a:glow>
                </a:effectLst>
              </a:rPr>
              <a:t>the agents engaging in </a:t>
            </a:r>
          </a:p>
          <a:p>
            <a:pPr marL="444500">
              <a:tabLst>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rgbClr val="000000"/>
                </a:solidFill>
                <a:effectLst>
                  <a:glow>
                    <a:srgbClr val="FFFFFF"/>
                  </a:glow>
                </a:effectLst>
              </a:rPr>
              <a:t>reciprocal, parallel </a:t>
            </a:r>
            <a:br>
              <a:rPr lang="en-US" i="0" dirty="0" smtClean="0">
                <a:solidFill>
                  <a:srgbClr val="000000"/>
                </a:solidFill>
                <a:effectLst>
                  <a:glow>
                    <a:srgbClr val="FFFFFF"/>
                  </a:glow>
                </a:effectLst>
              </a:rPr>
            </a:br>
            <a:r>
              <a:rPr lang="en-US" i="0" dirty="0" smtClean="0">
                <a:effectLst/>
              </a:rPr>
              <a:t>agent-neutral </a:t>
            </a:r>
            <a:br>
              <a:rPr lang="en-US" i="0" dirty="0" smtClean="0">
                <a:effectLst/>
              </a:rPr>
            </a:br>
            <a:r>
              <a:rPr lang="en-US" i="0" dirty="0" smtClean="0">
                <a:solidFill>
                  <a:srgbClr val="000000"/>
                </a:solidFill>
                <a:effectLst>
                  <a:glow>
                    <a:srgbClr val="FFFFFF"/>
                  </a:glow>
                </a:effectLst>
              </a:rPr>
              <a:t>motor </a:t>
            </a:r>
            <a:br>
              <a:rPr lang="en-US" i="0" dirty="0" smtClean="0">
                <a:solidFill>
                  <a:srgbClr val="000000"/>
                </a:solidFill>
                <a:effectLst>
                  <a:glow>
                    <a:srgbClr val="FFFFFF"/>
                  </a:glow>
                </a:effectLst>
              </a:rPr>
            </a:br>
            <a:r>
              <a:rPr lang="en-US" i="0" dirty="0" smtClean="0">
                <a:solidFill>
                  <a:srgbClr val="FFFFFF"/>
                </a:solidFill>
                <a:effectLst>
                  <a:glow>
                    <a:srgbClr val="000000"/>
                  </a:glow>
                </a:effectLst>
              </a:rPr>
              <a:t>planning</a:t>
            </a:r>
          </a:p>
          <a:p>
            <a:pPr marL="444500">
              <a:tabLst>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rgbClr val="FFFFFF"/>
                </a:solidFill>
                <a:effectLst>
                  <a:glow>
                    <a:srgbClr val="FFFFFF"/>
                  </a:glow>
                </a:effectLst>
              </a:rPr>
              <a:t>for outcomes </a:t>
            </a:r>
            <a:r>
              <a:rPr lang="en-US" i="0" dirty="0">
                <a:solidFill>
                  <a:srgbClr val="FFFFFF"/>
                </a:solidFill>
                <a:effectLst>
                  <a:glow>
                    <a:srgbClr val="FFFFFF"/>
                  </a:glow>
                </a:effectLst>
              </a:rPr>
              <a:t>w</a:t>
            </a:r>
            <a:r>
              <a:rPr lang="en-US" i="0" dirty="0" smtClean="0">
                <a:solidFill>
                  <a:srgbClr val="FFFFFF"/>
                </a:solidFill>
                <a:effectLst>
                  <a:glow>
                    <a:srgbClr val="FFFFFF"/>
                  </a:glow>
                </a:effectLst>
              </a:rPr>
              <a:t>hose </a:t>
            </a:r>
            <a:r>
              <a:rPr lang="en-US" i="0" dirty="0" err="1" smtClean="0">
                <a:solidFill>
                  <a:srgbClr val="FFFFFF"/>
                </a:solidFill>
                <a:effectLst>
                  <a:glow>
                    <a:srgbClr val="FFFFFF"/>
                  </a:glow>
                </a:effectLst>
              </a:rPr>
              <a:t>realisation</a:t>
            </a:r>
            <a:r>
              <a:rPr lang="en-US" i="0" dirty="0" smtClean="0">
                <a:solidFill>
                  <a:srgbClr val="FFFFFF"/>
                </a:solidFill>
                <a:effectLst>
                  <a:glow>
                    <a:srgbClr val="FFFFFF"/>
                  </a:glow>
                </a:effectLst>
              </a:rPr>
              <a:t> would normally involve 	one’s own and another’s (or others’) actions.</a:t>
            </a:r>
          </a:p>
          <a:p>
            <a:pPr marL="444500">
              <a:tabLst>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rgbClr val="000000"/>
                </a:solidFill>
                <a:effectLst>
                  <a:glow>
                    <a:srgbClr val="FFFFFF"/>
                  </a:glow>
                </a:effectLst>
              </a:rPr>
              <a:t>where the resulting plans are identical (or similar enough).</a:t>
            </a:r>
          </a:p>
        </p:txBody>
      </p:sp>
    </p:spTree>
    <p:extLst>
      <p:ext uri="{BB962C8B-B14F-4D97-AF65-F5344CB8AC3E}">
        <p14:creationId xmlns:p14="http://schemas.microsoft.com/office/powerpoint/2010/main" val="113730311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Box 2"/>
          <p:cNvSpPr txBox="1">
            <a:spLocks noChangeArrowheads="1"/>
          </p:cNvSpPr>
          <p:nvPr/>
        </p:nvSpPr>
        <p:spPr bwMode="auto">
          <a:xfrm>
            <a:off x="971600" y="404664"/>
            <a:ext cx="8064896" cy="2802948"/>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rgbClr val="000000"/>
                </a:solidFill>
                <a:effectLst>
                  <a:glow>
                    <a:srgbClr val="FFFFFF"/>
                  </a:glow>
                </a:effectLst>
              </a:rPr>
              <a:t>premise: </a:t>
            </a:r>
          </a:p>
          <a:p>
            <a:pPr>
              <a:tabLst>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rgbClr val="000000"/>
                </a:solidFill>
                <a:effectLst>
                  <a:glow>
                    <a:srgbClr val="FFFFFF"/>
                  </a:glow>
                </a:effectLst>
              </a:rPr>
              <a:t>Some </a:t>
            </a:r>
            <a:r>
              <a:rPr lang="en-US" i="0" dirty="0">
                <a:solidFill>
                  <a:srgbClr val="000000"/>
                </a:solidFill>
                <a:effectLst>
                  <a:glow>
                    <a:srgbClr val="FFFFFF"/>
                  </a:glow>
                </a:effectLst>
              </a:rPr>
              <a:t>joint actions are facilitated by </a:t>
            </a:r>
            <a:r>
              <a:rPr lang="en-US" i="0" dirty="0" smtClean="0">
                <a:solidFill>
                  <a:srgbClr val="000000"/>
                </a:solidFill>
                <a:effectLst>
                  <a:glow>
                    <a:srgbClr val="FFFFFF"/>
                  </a:glow>
                </a:effectLst>
              </a:rPr>
              <a:t>the agents engaging in </a:t>
            </a:r>
          </a:p>
          <a:p>
            <a:pPr marL="444500">
              <a:tabLst>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rgbClr val="FFFFFF"/>
                </a:solidFill>
                <a:effectLst>
                  <a:glow>
                    <a:srgbClr val="000000"/>
                  </a:glow>
                </a:effectLst>
              </a:rPr>
              <a:t>reciprocal, parallel </a:t>
            </a:r>
            <a:br>
              <a:rPr lang="en-US" i="0" dirty="0" smtClean="0">
                <a:solidFill>
                  <a:srgbClr val="FFFFFF"/>
                </a:solidFill>
                <a:effectLst>
                  <a:glow>
                    <a:srgbClr val="000000"/>
                  </a:glow>
                </a:effectLst>
              </a:rPr>
            </a:br>
            <a:r>
              <a:rPr lang="en-US" i="0" dirty="0" smtClean="0">
                <a:effectLst/>
              </a:rPr>
              <a:t>agent-neutral </a:t>
            </a:r>
            <a:br>
              <a:rPr lang="en-US" i="0" dirty="0" smtClean="0">
                <a:effectLst/>
              </a:rPr>
            </a:br>
            <a:r>
              <a:rPr lang="en-US" i="0" dirty="0" smtClean="0">
                <a:solidFill>
                  <a:srgbClr val="000000"/>
                </a:solidFill>
                <a:effectLst>
                  <a:glow>
                    <a:srgbClr val="FFFFFF"/>
                  </a:glow>
                </a:effectLst>
              </a:rPr>
              <a:t>motor </a:t>
            </a:r>
            <a:br>
              <a:rPr lang="en-US" i="0" dirty="0" smtClean="0">
                <a:solidFill>
                  <a:srgbClr val="000000"/>
                </a:solidFill>
                <a:effectLst>
                  <a:glow>
                    <a:srgbClr val="FFFFFF"/>
                  </a:glow>
                </a:effectLst>
              </a:rPr>
            </a:br>
            <a:r>
              <a:rPr lang="en-US" i="0" dirty="0">
                <a:solidFill>
                  <a:srgbClr val="FFFFFF"/>
                </a:solidFill>
                <a:effectLst>
                  <a:glow>
                    <a:srgbClr val="000000"/>
                  </a:glow>
                </a:effectLst>
              </a:rPr>
              <a:t>planning</a:t>
            </a:r>
          </a:p>
          <a:p>
            <a:pPr marL="444500">
              <a:tabLst>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a:solidFill>
                  <a:srgbClr val="FFFFFF"/>
                </a:solidFill>
                <a:effectLst>
                  <a:glow>
                    <a:srgbClr val="FFFFFF"/>
                  </a:glow>
                </a:effectLst>
              </a:rPr>
              <a:t>for outcomes whose </a:t>
            </a:r>
            <a:r>
              <a:rPr lang="en-US" i="0" dirty="0" err="1">
                <a:solidFill>
                  <a:srgbClr val="FFFFFF"/>
                </a:solidFill>
                <a:effectLst>
                  <a:glow>
                    <a:srgbClr val="FFFFFF"/>
                  </a:glow>
                </a:effectLst>
              </a:rPr>
              <a:t>realisation</a:t>
            </a:r>
            <a:r>
              <a:rPr lang="en-US" i="0" dirty="0">
                <a:solidFill>
                  <a:srgbClr val="FFFFFF"/>
                </a:solidFill>
                <a:effectLst>
                  <a:glow>
                    <a:srgbClr val="FFFFFF"/>
                  </a:glow>
                </a:effectLst>
              </a:rPr>
              <a:t> would normally involve 	one’s own and another’s (or others’) actions.</a:t>
            </a:r>
          </a:p>
        </p:txBody>
      </p:sp>
    </p:spTree>
    <p:extLst>
      <p:ext uri="{BB962C8B-B14F-4D97-AF65-F5344CB8AC3E}">
        <p14:creationId xmlns:p14="http://schemas.microsoft.com/office/powerpoint/2010/main" val="422821774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Box 2"/>
          <p:cNvSpPr txBox="1">
            <a:spLocks noChangeArrowheads="1"/>
          </p:cNvSpPr>
          <p:nvPr/>
        </p:nvSpPr>
        <p:spPr bwMode="auto">
          <a:xfrm>
            <a:off x="971600" y="404664"/>
            <a:ext cx="8064896" cy="2802948"/>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rgbClr val="000000"/>
                </a:solidFill>
                <a:effectLst>
                  <a:glow>
                    <a:srgbClr val="FFFFFF"/>
                  </a:glow>
                </a:effectLst>
              </a:rPr>
              <a:t>premise: </a:t>
            </a:r>
          </a:p>
          <a:p>
            <a:pPr>
              <a:tabLst>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rgbClr val="000000"/>
                </a:solidFill>
                <a:effectLst>
                  <a:glow>
                    <a:srgbClr val="FFFFFF"/>
                  </a:glow>
                </a:effectLst>
              </a:rPr>
              <a:t>Some </a:t>
            </a:r>
            <a:r>
              <a:rPr lang="en-US" i="0" dirty="0">
                <a:solidFill>
                  <a:srgbClr val="000000"/>
                </a:solidFill>
                <a:effectLst>
                  <a:glow>
                    <a:srgbClr val="FFFFFF"/>
                  </a:glow>
                </a:effectLst>
              </a:rPr>
              <a:t>joint actions are facilitated by </a:t>
            </a:r>
            <a:r>
              <a:rPr lang="en-US" i="0" dirty="0" smtClean="0">
                <a:solidFill>
                  <a:srgbClr val="000000"/>
                </a:solidFill>
                <a:effectLst>
                  <a:glow>
                    <a:srgbClr val="FFFFFF"/>
                  </a:glow>
                </a:effectLst>
              </a:rPr>
              <a:t>the agents engaging in </a:t>
            </a:r>
          </a:p>
          <a:p>
            <a:pPr marL="444500">
              <a:tabLst>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rgbClr val="FFFFFF"/>
                </a:solidFill>
                <a:effectLst>
                  <a:glow>
                    <a:srgbClr val="000000"/>
                  </a:glow>
                </a:effectLst>
              </a:rPr>
              <a:t>reciprocal, parallel </a:t>
            </a:r>
            <a:br>
              <a:rPr lang="en-US" i="0" dirty="0" smtClean="0">
                <a:solidFill>
                  <a:srgbClr val="FFFFFF"/>
                </a:solidFill>
                <a:effectLst>
                  <a:glow>
                    <a:srgbClr val="000000"/>
                  </a:glow>
                </a:effectLst>
              </a:rPr>
            </a:br>
            <a:r>
              <a:rPr lang="en-US" i="0" dirty="0" smtClean="0">
                <a:effectLst/>
              </a:rPr>
              <a:t>agent-neutral </a:t>
            </a:r>
            <a:br>
              <a:rPr lang="en-US" i="0" dirty="0" smtClean="0">
                <a:effectLst/>
              </a:rPr>
            </a:br>
            <a:r>
              <a:rPr lang="en-US" i="0" dirty="0" smtClean="0">
                <a:solidFill>
                  <a:srgbClr val="000000"/>
                </a:solidFill>
                <a:effectLst>
                  <a:glow>
                    <a:srgbClr val="FFFFFF"/>
                  </a:glow>
                </a:effectLst>
              </a:rPr>
              <a:t>motor </a:t>
            </a:r>
            <a:br>
              <a:rPr lang="en-US" i="0" dirty="0" smtClean="0">
                <a:solidFill>
                  <a:srgbClr val="000000"/>
                </a:solidFill>
                <a:effectLst>
                  <a:glow>
                    <a:srgbClr val="FFFFFF"/>
                  </a:glow>
                </a:effectLst>
              </a:rPr>
            </a:br>
            <a:r>
              <a:rPr lang="en-US" i="0" dirty="0">
                <a:solidFill>
                  <a:srgbClr val="FFFFFF"/>
                </a:solidFill>
                <a:effectLst>
                  <a:glow>
                    <a:srgbClr val="000000"/>
                  </a:glow>
                </a:effectLst>
              </a:rPr>
              <a:t>planning</a:t>
            </a:r>
          </a:p>
          <a:p>
            <a:pPr marL="444500">
              <a:tabLst>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a:solidFill>
                  <a:srgbClr val="FFFFFF"/>
                </a:solidFill>
                <a:effectLst>
                  <a:glow>
                    <a:srgbClr val="FFFFFF"/>
                  </a:glow>
                </a:effectLst>
              </a:rPr>
              <a:t>for outcomes whose </a:t>
            </a:r>
            <a:r>
              <a:rPr lang="en-US" i="0" dirty="0" err="1">
                <a:solidFill>
                  <a:srgbClr val="FFFFFF"/>
                </a:solidFill>
                <a:effectLst>
                  <a:glow>
                    <a:srgbClr val="FFFFFF"/>
                  </a:glow>
                </a:effectLst>
              </a:rPr>
              <a:t>realisation</a:t>
            </a:r>
            <a:r>
              <a:rPr lang="en-US" i="0" dirty="0">
                <a:solidFill>
                  <a:srgbClr val="FFFFFF"/>
                </a:solidFill>
                <a:effectLst>
                  <a:glow>
                    <a:srgbClr val="FFFFFF"/>
                  </a:glow>
                </a:effectLst>
              </a:rPr>
              <a:t> would normally involve 	one’s own and another’s (or others’) actions.</a:t>
            </a:r>
          </a:p>
        </p:txBody>
      </p:sp>
      <p:sp>
        <p:nvSpPr>
          <p:cNvPr id="2" name="Rectangle 1"/>
          <p:cNvSpPr/>
          <p:nvPr/>
        </p:nvSpPr>
        <p:spPr bwMode="auto">
          <a:xfrm>
            <a:off x="2699792" y="4437112"/>
            <a:ext cx="3168352" cy="1224136"/>
          </a:xfrm>
          <a:prstGeom prst="rect">
            <a:avLst/>
          </a:prstGeom>
          <a:pattFill prst="ltUpDiag">
            <a:fgClr>
              <a:schemeClr val="bg1"/>
            </a:fgClr>
            <a:bgClr>
              <a:schemeClr val="tx1"/>
            </a:bgClr>
          </a:pattFill>
          <a:ln w="76200"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3" name="Oval 2"/>
          <p:cNvSpPr/>
          <p:nvPr/>
        </p:nvSpPr>
        <p:spPr bwMode="auto">
          <a:xfrm>
            <a:off x="971600" y="4509120"/>
            <a:ext cx="936104" cy="936104"/>
          </a:xfrm>
          <a:prstGeom prst="ellipse">
            <a:avLst/>
          </a:prstGeom>
          <a:solidFill>
            <a:srgbClr val="FF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4" name="Isosceles Triangle 3"/>
          <p:cNvSpPr/>
          <p:nvPr/>
        </p:nvSpPr>
        <p:spPr bwMode="auto">
          <a:xfrm rot="5400000">
            <a:off x="1681429" y="4771544"/>
            <a:ext cx="432048" cy="372455"/>
          </a:xfrm>
          <a:prstGeom prst="triangle">
            <a:avLst/>
          </a:prstGeom>
          <a:solidFill>
            <a:srgbClr val="FFFF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6" name="Oval 5"/>
          <p:cNvSpPr/>
          <p:nvPr/>
        </p:nvSpPr>
        <p:spPr bwMode="auto">
          <a:xfrm>
            <a:off x="1619672" y="4653136"/>
            <a:ext cx="279648" cy="279648"/>
          </a:xfrm>
          <a:prstGeom prst="ellipse">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7" name="Oval 6"/>
          <p:cNvSpPr/>
          <p:nvPr/>
        </p:nvSpPr>
        <p:spPr bwMode="auto">
          <a:xfrm>
            <a:off x="1619672" y="4949552"/>
            <a:ext cx="279648" cy="279648"/>
          </a:xfrm>
          <a:prstGeom prst="ellipse">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1" name="Oval 10"/>
          <p:cNvSpPr/>
          <p:nvPr/>
        </p:nvSpPr>
        <p:spPr bwMode="auto">
          <a:xfrm>
            <a:off x="1757131" y="4740085"/>
            <a:ext cx="135632" cy="135632"/>
          </a:xfrm>
          <a:prstGeom prst="ellipse">
            <a:avLst/>
          </a:prstGeom>
          <a:solidFill>
            <a:schemeClr val="tx1"/>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2" name="Oval 11"/>
          <p:cNvSpPr/>
          <p:nvPr/>
        </p:nvSpPr>
        <p:spPr bwMode="auto">
          <a:xfrm>
            <a:off x="1757131" y="5036501"/>
            <a:ext cx="135632" cy="135632"/>
          </a:xfrm>
          <a:prstGeom prst="ellipse">
            <a:avLst/>
          </a:prstGeom>
          <a:solidFill>
            <a:schemeClr val="tx1"/>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grpSp>
        <p:nvGrpSpPr>
          <p:cNvPr id="26" name="Group 25"/>
          <p:cNvGrpSpPr/>
          <p:nvPr/>
        </p:nvGrpSpPr>
        <p:grpSpPr>
          <a:xfrm flipH="1">
            <a:off x="6556264" y="4581128"/>
            <a:ext cx="1112080" cy="936104"/>
            <a:chOff x="1124000" y="4661520"/>
            <a:chExt cx="1112080" cy="936104"/>
          </a:xfrm>
        </p:grpSpPr>
        <p:sp>
          <p:nvSpPr>
            <p:cNvPr id="20" name="Oval 19"/>
            <p:cNvSpPr/>
            <p:nvPr/>
          </p:nvSpPr>
          <p:spPr bwMode="auto">
            <a:xfrm>
              <a:off x="1124000" y="4661520"/>
              <a:ext cx="936104" cy="936104"/>
            </a:xfrm>
            <a:prstGeom prst="ellipse">
              <a:avLst/>
            </a:prstGeom>
            <a:solidFill>
              <a:srgbClr val="FF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1" name="Isosceles Triangle 20"/>
            <p:cNvSpPr/>
            <p:nvPr/>
          </p:nvSpPr>
          <p:spPr bwMode="auto">
            <a:xfrm rot="5400000">
              <a:off x="1833829" y="4923944"/>
              <a:ext cx="432048" cy="372455"/>
            </a:xfrm>
            <a:prstGeom prst="triangle">
              <a:avLst/>
            </a:prstGeom>
            <a:solidFill>
              <a:srgbClr val="FFFF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2" name="Oval 21"/>
            <p:cNvSpPr/>
            <p:nvPr/>
          </p:nvSpPr>
          <p:spPr bwMode="auto">
            <a:xfrm>
              <a:off x="1772072" y="4805536"/>
              <a:ext cx="279648" cy="279648"/>
            </a:xfrm>
            <a:prstGeom prst="ellipse">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3" name="Oval 22"/>
            <p:cNvSpPr/>
            <p:nvPr/>
          </p:nvSpPr>
          <p:spPr bwMode="auto">
            <a:xfrm>
              <a:off x="1772072" y="5101952"/>
              <a:ext cx="279648" cy="279648"/>
            </a:xfrm>
            <a:prstGeom prst="ellipse">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4" name="Oval 23"/>
            <p:cNvSpPr/>
            <p:nvPr/>
          </p:nvSpPr>
          <p:spPr bwMode="auto">
            <a:xfrm>
              <a:off x="1909531" y="4892485"/>
              <a:ext cx="135632" cy="135632"/>
            </a:xfrm>
            <a:prstGeom prst="ellipse">
              <a:avLst/>
            </a:prstGeom>
            <a:solidFill>
              <a:schemeClr val="tx1"/>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5" name="Oval 24"/>
            <p:cNvSpPr/>
            <p:nvPr/>
          </p:nvSpPr>
          <p:spPr bwMode="auto">
            <a:xfrm>
              <a:off x="1909531" y="5188901"/>
              <a:ext cx="135632" cy="135632"/>
            </a:xfrm>
            <a:prstGeom prst="ellipse">
              <a:avLst/>
            </a:prstGeom>
            <a:solidFill>
              <a:schemeClr val="tx1"/>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grpSp>
      <p:cxnSp>
        <p:nvCxnSpPr>
          <p:cNvPr id="28" name="Straight Connector 27"/>
          <p:cNvCxnSpPr/>
          <p:nvPr/>
        </p:nvCxnSpPr>
        <p:spPr bwMode="auto">
          <a:xfrm flipV="1">
            <a:off x="6444208" y="404664"/>
            <a:ext cx="1584176" cy="1152128"/>
          </a:xfrm>
          <a:prstGeom prst="line">
            <a:avLst/>
          </a:prstGeom>
          <a:solidFill>
            <a:srgbClr val="00B8FF"/>
          </a:solidFill>
          <a:ln w="76200" cap="flat" cmpd="sng" algn="ctr">
            <a:solidFill>
              <a:srgbClr val="FFFFFF"/>
            </a:solidFill>
            <a:prstDash val="solid"/>
            <a:round/>
            <a:headEnd type="none" w="med" len="med"/>
            <a:tailEnd type="none" w="med" len="med"/>
          </a:ln>
          <a:effectLst/>
        </p:spPr>
      </p:cxnSp>
      <p:cxnSp>
        <p:nvCxnSpPr>
          <p:cNvPr id="32" name="Straight Connector 31"/>
          <p:cNvCxnSpPr/>
          <p:nvPr/>
        </p:nvCxnSpPr>
        <p:spPr bwMode="auto">
          <a:xfrm>
            <a:off x="8010746" y="404664"/>
            <a:ext cx="2232248" cy="0"/>
          </a:xfrm>
          <a:prstGeom prst="line">
            <a:avLst/>
          </a:prstGeom>
          <a:solidFill>
            <a:srgbClr val="00B8FF"/>
          </a:solidFill>
          <a:ln w="76200" cap="flat" cmpd="sng" algn="ctr">
            <a:solidFill>
              <a:srgbClr val="FFFFFF"/>
            </a:solidFill>
            <a:prstDash val="solid"/>
            <a:round/>
            <a:headEnd type="none" w="med" len="med"/>
            <a:tailEnd type="none" w="med" len="med"/>
          </a:ln>
          <a:effectLst/>
        </p:spPr>
      </p:cxnSp>
      <p:cxnSp>
        <p:nvCxnSpPr>
          <p:cNvPr id="41" name="Straight Connector 40"/>
          <p:cNvCxnSpPr/>
          <p:nvPr/>
        </p:nvCxnSpPr>
        <p:spPr bwMode="auto">
          <a:xfrm flipH="1">
            <a:off x="-363973" y="476672"/>
            <a:ext cx="6408712" cy="0"/>
          </a:xfrm>
          <a:prstGeom prst="line">
            <a:avLst/>
          </a:prstGeom>
          <a:solidFill>
            <a:srgbClr val="00B8FF"/>
          </a:solidFill>
          <a:ln w="76200" cap="flat" cmpd="sng" algn="ctr">
            <a:solidFill>
              <a:schemeClr val="bg1"/>
            </a:solidFill>
            <a:prstDash val="solid"/>
            <a:round/>
            <a:headEnd type="none" w="med" len="med"/>
            <a:tailEnd type="none" w="med" len="med"/>
          </a:ln>
          <a:effectLst/>
        </p:spPr>
      </p:cxnSp>
      <p:grpSp>
        <p:nvGrpSpPr>
          <p:cNvPr id="42" name="Group 41"/>
          <p:cNvGrpSpPr/>
          <p:nvPr/>
        </p:nvGrpSpPr>
        <p:grpSpPr>
          <a:xfrm>
            <a:off x="6084168" y="-1287016"/>
            <a:ext cx="3600400" cy="3707904"/>
            <a:chOff x="6084168" y="-1287016"/>
            <a:chExt cx="3600400" cy="3707904"/>
          </a:xfrm>
        </p:grpSpPr>
        <p:sp>
          <p:nvSpPr>
            <p:cNvPr id="43" name="Oval 42"/>
            <p:cNvSpPr/>
            <p:nvPr/>
          </p:nvSpPr>
          <p:spPr bwMode="auto">
            <a:xfrm>
              <a:off x="6084168" y="-1287016"/>
              <a:ext cx="3600400" cy="3600400"/>
            </a:xfrm>
            <a:prstGeom prst="ellipse">
              <a:avLst/>
            </a:prstGeom>
            <a:noFill/>
            <a:ln w="9525"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44" name="Rectangle 43"/>
            <p:cNvSpPr/>
            <p:nvPr/>
          </p:nvSpPr>
          <p:spPr bwMode="auto">
            <a:xfrm>
              <a:off x="7092280" y="1268760"/>
              <a:ext cx="2304256" cy="1152128"/>
            </a:xfrm>
            <a:prstGeom prst="rect">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grpSp>
    </p:spTree>
    <p:extLst>
      <p:ext uri="{BB962C8B-B14F-4D97-AF65-F5344CB8AC3E}">
        <p14:creationId xmlns:p14="http://schemas.microsoft.com/office/powerpoint/2010/main" val="20656541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Box 2"/>
          <p:cNvSpPr txBox="1">
            <a:spLocks noChangeArrowheads="1"/>
          </p:cNvSpPr>
          <p:nvPr/>
        </p:nvSpPr>
        <p:spPr bwMode="auto">
          <a:xfrm>
            <a:off x="971600" y="404664"/>
            <a:ext cx="8064896" cy="2802948"/>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rgbClr val="000000"/>
                </a:solidFill>
                <a:effectLst>
                  <a:glow>
                    <a:srgbClr val="FFFFFF"/>
                  </a:glow>
                </a:effectLst>
              </a:rPr>
              <a:t>premise: </a:t>
            </a:r>
          </a:p>
          <a:p>
            <a:pPr>
              <a:tabLst>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rgbClr val="000000"/>
                </a:solidFill>
                <a:effectLst>
                  <a:glow>
                    <a:srgbClr val="FFFFFF"/>
                  </a:glow>
                </a:effectLst>
              </a:rPr>
              <a:t>Some </a:t>
            </a:r>
            <a:r>
              <a:rPr lang="en-US" i="0" dirty="0">
                <a:solidFill>
                  <a:srgbClr val="000000"/>
                </a:solidFill>
                <a:effectLst>
                  <a:glow>
                    <a:srgbClr val="FFFFFF"/>
                  </a:glow>
                </a:effectLst>
              </a:rPr>
              <a:t>joint actions are facilitated by </a:t>
            </a:r>
            <a:r>
              <a:rPr lang="en-US" i="0" dirty="0" smtClean="0">
                <a:solidFill>
                  <a:srgbClr val="000000"/>
                </a:solidFill>
                <a:effectLst>
                  <a:glow>
                    <a:srgbClr val="FFFFFF"/>
                  </a:glow>
                </a:effectLst>
              </a:rPr>
              <a:t>the agents engaging in </a:t>
            </a:r>
          </a:p>
          <a:p>
            <a:pPr marL="444500">
              <a:tabLst>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rgbClr val="FFFFFF"/>
                </a:solidFill>
                <a:effectLst>
                  <a:glow>
                    <a:srgbClr val="000000"/>
                  </a:glow>
                </a:effectLst>
              </a:rPr>
              <a:t>reciprocal, parallel </a:t>
            </a:r>
            <a:br>
              <a:rPr lang="en-US" i="0" dirty="0" smtClean="0">
                <a:solidFill>
                  <a:srgbClr val="FFFFFF"/>
                </a:solidFill>
                <a:effectLst>
                  <a:glow>
                    <a:srgbClr val="000000"/>
                  </a:glow>
                </a:effectLst>
              </a:rPr>
            </a:br>
            <a:r>
              <a:rPr lang="en-US" i="0" dirty="0" smtClean="0">
                <a:effectLst/>
              </a:rPr>
              <a:t>agent-neutral </a:t>
            </a:r>
            <a:br>
              <a:rPr lang="en-US" i="0" dirty="0" smtClean="0">
                <a:effectLst/>
              </a:rPr>
            </a:br>
            <a:r>
              <a:rPr lang="en-US" i="0" dirty="0" smtClean="0">
                <a:solidFill>
                  <a:srgbClr val="000000"/>
                </a:solidFill>
                <a:effectLst>
                  <a:glow>
                    <a:srgbClr val="FFFFFF"/>
                  </a:glow>
                </a:effectLst>
              </a:rPr>
              <a:t>motor </a:t>
            </a:r>
            <a:br>
              <a:rPr lang="en-US" i="0" dirty="0" smtClean="0">
                <a:solidFill>
                  <a:srgbClr val="000000"/>
                </a:solidFill>
                <a:effectLst>
                  <a:glow>
                    <a:srgbClr val="FFFFFF"/>
                  </a:glow>
                </a:effectLst>
              </a:rPr>
            </a:br>
            <a:r>
              <a:rPr lang="en-US" i="0" dirty="0">
                <a:solidFill>
                  <a:srgbClr val="FFFFFF"/>
                </a:solidFill>
                <a:effectLst>
                  <a:glow>
                    <a:srgbClr val="000000"/>
                  </a:glow>
                </a:effectLst>
              </a:rPr>
              <a:t>planning</a:t>
            </a:r>
          </a:p>
          <a:p>
            <a:pPr marL="444500">
              <a:tabLst>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a:solidFill>
                  <a:srgbClr val="FFFFFF"/>
                </a:solidFill>
                <a:effectLst>
                  <a:glow>
                    <a:srgbClr val="FFFFFF"/>
                  </a:glow>
                </a:effectLst>
              </a:rPr>
              <a:t>for outcomes whose </a:t>
            </a:r>
            <a:r>
              <a:rPr lang="en-US" i="0" dirty="0" err="1">
                <a:solidFill>
                  <a:srgbClr val="FFFFFF"/>
                </a:solidFill>
                <a:effectLst>
                  <a:glow>
                    <a:srgbClr val="FFFFFF"/>
                  </a:glow>
                </a:effectLst>
              </a:rPr>
              <a:t>realisation</a:t>
            </a:r>
            <a:r>
              <a:rPr lang="en-US" i="0" dirty="0">
                <a:solidFill>
                  <a:srgbClr val="FFFFFF"/>
                </a:solidFill>
                <a:effectLst>
                  <a:glow>
                    <a:srgbClr val="FFFFFF"/>
                  </a:glow>
                </a:effectLst>
              </a:rPr>
              <a:t> would normally involve 	one’s own and another’s (or others’) actions.</a:t>
            </a:r>
          </a:p>
        </p:txBody>
      </p:sp>
      <p:sp>
        <p:nvSpPr>
          <p:cNvPr id="2" name="Rectangle 1"/>
          <p:cNvSpPr/>
          <p:nvPr/>
        </p:nvSpPr>
        <p:spPr bwMode="auto">
          <a:xfrm>
            <a:off x="2699792" y="4437112"/>
            <a:ext cx="3168352" cy="1224136"/>
          </a:xfrm>
          <a:prstGeom prst="rect">
            <a:avLst/>
          </a:prstGeom>
          <a:pattFill prst="ltUpDiag">
            <a:fgClr>
              <a:schemeClr val="bg1"/>
            </a:fgClr>
            <a:bgClr>
              <a:schemeClr val="tx1"/>
            </a:bgClr>
          </a:pattFill>
          <a:ln w="76200"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grpSp>
        <p:nvGrpSpPr>
          <p:cNvPr id="5" name="Group 4"/>
          <p:cNvGrpSpPr/>
          <p:nvPr/>
        </p:nvGrpSpPr>
        <p:grpSpPr>
          <a:xfrm rot="18834283">
            <a:off x="1426413" y="5774378"/>
            <a:ext cx="1112080" cy="936104"/>
            <a:chOff x="971600" y="4509120"/>
            <a:chExt cx="1112080" cy="936104"/>
          </a:xfrm>
        </p:grpSpPr>
        <p:sp>
          <p:nvSpPr>
            <p:cNvPr id="3" name="Oval 2"/>
            <p:cNvSpPr/>
            <p:nvPr/>
          </p:nvSpPr>
          <p:spPr bwMode="auto">
            <a:xfrm>
              <a:off x="971600" y="4509120"/>
              <a:ext cx="936104" cy="936104"/>
            </a:xfrm>
            <a:prstGeom prst="ellipse">
              <a:avLst/>
            </a:prstGeom>
            <a:solidFill>
              <a:srgbClr val="FF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4" name="Isosceles Triangle 3"/>
            <p:cNvSpPr/>
            <p:nvPr/>
          </p:nvSpPr>
          <p:spPr bwMode="auto">
            <a:xfrm rot="5400000">
              <a:off x="1681429" y="4771544"/>
              <a:ext cx="432048" cy="372455"/>
            </a:xfrm>
            <a:prstGeom prst="triangle">
              <a:avLst/>
            </a:prstGeom>
            <a:solidFill>
              <a:srgbClr val="FFFF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6" name="Oval 5"/>
            <p:cNvSpPr/>
            <p:nvPr/>
          </p:nvSpPr>
          <p:spPr bwMode="auto">
            <a:xfrm>
              <a:off x="1619672" y="4653136"/>
              <a:ext cx="279648" cy="279648"/>
            </a:xfrm>
            <a:prstGeom prst="ellipse">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7" name="Oval 6"/>
            <p:cNvSpPr/>
            <p:nvPr/>
          </p:nvSpPr>
          <p:spPr bwMode="auto">
            <a:xfrm>
              <a:off x="1619672" y="4949552"/>
              <a:ext cx="279648" cy="279648"/>
            </a:xfrm>
            <a:prstGeom prst="ellipse">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1" name="Oval 10"/>
            <p:cNvSpPr/>
            <p:nvPr/>
          </p:nvSpPr>
          <p:spPr bwMode="auto">
            <a:xfrm>
              <a:off x="1757131" y="4740085"/>
              <a:ext cx="135632" cy="135632"/>
            </a:xfrm>
            <a:prstGeom prst="ellipse">
              <a:avLst/>
            </a:prstGeom>
            <a:solidFill>
              <a:schemeClr val="tx1"/>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2" name="Oval 11"/>
            <p:cNvSpPr/>
            <p:nvPr/>
          </p:nvSpPr>
          <p:spPr bwMode="auto">
            <a:xfrm>
              <a:off x="1757131" y="5036501"/>
              <a:ext cx="135632" cy="135632"/>
            </a:xfrm>
            <a:prstGeom prst="ellipse">
              <a:avLst/>
            </a:prstGeom>
            <a:solidFill>
              <a:schemeClr val="tx1"/>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grpSp>
      <p:grpSp>
        <p:nvGrpSpPr>
          <p:cNvPr id="26" name="Group 25"/>
          <p:cNvGrpSpPr/>
          <p:nvPr/>
        </p:nvGrpSpPr>
        <p:grpSpPr>
          <a:xfrm rot="18497575" flipH="1">
            <a:off x="6068188" y="3228956"/>
            <a:ext cx="1112080" cy="936104"/>
            <a:chOff x="1124000" y="4661520"/>
            <a:chExt cx="1112080" cy="936104"/>
          </a:xfrm>
          <a:effectLst>
            <a:glow rad="101600">
              <a:schemeClr val="tx1">
                <a:alpha val="75000"/>
              </a:schemeClr>
            </a:glow>
          </a:effectLst>
        </p:grpSpPr>
        <p:sp>
          <p:nvSpPr>
            <p:cNvPr id="20" name="Oval 19"/>
            <p:cNvSpPr/>
            <p:nvPr/>
          </p:nvSpPr>
          <p:spPr bwMode="auto">
            <a:xfrm>
              <a:off x="1124000" y="4661520"/>
              <a:ext cx="936104" cy="936104"/>
            </a:xfrm>
            <a:prstGeom prst="ellipse">
              <a:avLst/>
            </a:prstGeom>
            <a:solidFill>
              <a:srgbClr val="FF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1" name="Isosceles Triangle 20"/>
            <p:cNvSpPr/>
            <p:nvPr/>
          </p:nvSpPr>
          <p:spPr bwMode="auto">
            <a:xfrm rot="5400000">
              <a:off x="1833829" y="4923944"/>
              <a:ext cx="432048" cy="372455"/>
            </a:xfrm>
            <a:prstGeom prst="triangle">
              <a:avLst/>
            </a:prstGeom>
            <a:solidFill>
              <a:srgbClr val="FFFF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2" name="Oval 21"/>
            <p:cNvSpPr/>
            <p:nvPr/>
          </p:nvSpPr>
          <p:spPr bwMode="auto">
            <a:xfrm>
              <a:off x="1772072" y="4805536"/>
              <a:ext cx="279648" cy="279648"/>
            </a:xfrm>
            <a:prstGeom prst="ellipse">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3" name="Oval 22"/>
            <p:cNvSpPr/>
            <p:nvPr/>
          </p:nvSpPr>
          <p:spPr bwMode="auto">
            <a:xfrm>
              <a:off x="1772072" y="5101952"/>
              <a:ext cx="279648" cy="279648"/>
            </a:xfrm>
            <a:prstGeom prst="ellipse">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4" name="Oval 23"/>
            <p:cNvSpPr/>
            <p:nvPr/>
          </p:nvSpPr>
          <p:spPr bwMode="auto">
            <a:xfrm>
              <a:off x="1909531" y="4892485"/>
              <a:ext cx="135632" cy="135632"/>
            </a:xfrm>
            <a:prstGeom prst="ellipse">
              <a:avLst/>
            </a:prstGeom>
            <a:solidFill>
              <a:schemeClr val="tx1"/>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5" name="Oval 24"/>
            <p:cNvSpPr/>
            <p:nvPr/>
          </p:nvSpPr>
          <p:spPr bwMode="auto">
            <a:xfrm>
              <a:off x="1909531" y="5188901"/>
              <a:ext cx="135632" cy="135632"/>
            </a:xfrm>
            <a:prstGeom prst="ellipse">
              <a:avLst/>
            </a:prstGeom>
            <a:solidFill>
              <a:schemeClr val="tx1"/>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grpSp>
      <p:cxnSp>
        <p:nvCxnSpPr>
          <p:cNvPr id="32" name="Straight Connector 31"/>
          <p:cNvCxnSpPr/>
          <p:nvPr/>
        </p:nvCxnSpPr>
        <p:spPr bwMode="auto">
          <a:xfrm>
            <a:off x="8010746" y="404664"/>
            <a:ext cx="2232248" cy="0"/>
          </a:xfrm>
          <a:prstGeom prst="line">
            <a:avLst/>
          </a:prstGeom>
          <a:solidFill>
            <a:srgbClr val="00B8FF"/>
          </a:solidFill>
          <a:ln w="76200" cap="flat" cmpd="sng" algn="ctr">
            <a:solidFill>
              <a:srgbClr val="FFFFFF"/>
            </a:solidFill>
            <a:prstDash val="solid"/>
            <a:round/>
            <a:headEnd type="none" w="med" len="med"/>
            <a:tailEnd type="none" w="med" len="med"/>
          </a:ln>
          <a:effectLst/>
        </p:spPr>
      </p:cxnSp>
      <p:cxnSp>
        <p:nvCxnSpPr>
          <p:cNvPr id="33" name="Straight Connector 32"/>
          <p:cNvCxnSpPr/>
          <p:nvPr/>
        </p:nvCxnSpPr>
        <p:spPr bwMode="auto">
          <a:xfrm flipV="1">
            <a:off x="6444208" y="404664"/>
            <a:ext cx="1584176" cy="1152128"/>
          </a:xfrm>
          <a:prstGeom prst="line">
            <a:avLst/>
          </a:prstGeom>
          <a:solidFill>
            <a:srgbClr val="00B8FF"/>
          </a:solidFill>
          <a:ln w="76200" cap="flat" cmpd="sng" algn="ctr">
            <a:solidFill>
              <a:srgbClr val="FFFFFF"/>
            </a:solidFill>
            <a:prstDash val="solid"/>
            <a:round/>
            <a:headEnd type="none" w="med" len="med"/>
            <a:tailEnd type="none" w="med" len="med"/>
          </a:ln>
          <a:effectLst/>
        </p:spPr>
      </p:cxnSp>
      <p:cxnSp>
        <p:nvCxnSpPr>
          <p:cNvPr id="34" name="Straight Connector 33"/>
          <p:cNvCxnSpPr/>
          <p:nvPr/>
        </p:nvCxnSpPr>
        <p:spPr bwMode="auto">
          <a:xfrm flipH="1">
            <a:off x="-363973" y="476672"/>
            <a:ext cx="6408712" cy="0"/>
          </a:xfrm>
          <a:prstGeom prst="line">
            <a:avLst/>
          </a:prstGeom>
          <a:solidFill>
            <a:srgbClr val="00B8FF"/>
          </a:solidFill>
          <a:ln w="76200" cap="flat" cmpd="sng" algn="ctr">
            <a:solidFill>
              <a:schemeClr val="bg1"/>
            </a:solidFill>
            <a:prstDash val="solid"/>
            <a:round/>
            <a:headEnd type="none" w="med" len="med"/>
            <a:tailEnd type="none" w="med" len="med"/>
          </a:ln>
          <a:effectLst/>
        </p:spPr>
      </p:cxnSp>
      <p:grpSp>
        <p:nvGrpSpPr>
          <p:cNvPr id="35" name="Group 34"/>
          <p:cNvGrpSpPr/>
          <p:nvPr/>
        </p:nvGrpSpPr>
        <p:grpSpPr>
          <a:xfrm>
            <a:off x="6084168" y="-1287016"/>
            <a:ext cx="3600400" cy="3707904"/>
            <a:chOff x="6084168" y="-1287016"/>
            <a:chExt cx="3600400" cy="3707904"/>
          </a:xfrm>
        </p:grpSpPr>
        <p:sp>
          <p:nvSpPr>
            <p:cNvPr id="36" name="Oval 35"/>
            <p:cNvSpPr/>
            <p:nvPr/>
          </p:nvSpPr>
          <p:spPr bwMode="auto">
            <a:xfrm>
              <a:off x="6084168" y="-1287016"/>
              <a:ext cx="3600400" cy="3600400"/>
            </a:xfrm>
            <a:prstGeom prst="ellipse">
              <a:avLst/>
            </a:prstGeom>
            <a:noFill/>
            <a:ln w="9525"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37" name="Rectangle 36"/>
            <p:cNvSpPr/>
            <p:nvPr/>
          </p:nvSpPr>
          <p:spPr bwMode="auto">
            <a:xfrm>
              <a:off x="7092280" y="1268760"/>
              <a:ext cx="2304256" cy="1152128"/>
            </a:xfrm>
            <a:prstGeom prst="rect">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grpSp>
    </p:spTree>
    <p:extLst>
      <p:ext uri="{BB962C8B-B14F-4D97-AF65-F5344CB8AC3E}">
        <p14:creationId xmlns:p14="http://schemas.microsoft.com/office/powerpoint/2010/main" val="243836710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Box 2"/>
          <p:cNvSpPr txBox="1">
            <a:spLocks noChangeArrowheads="1"/>
          </p:cNvSpPr>
          <p:nvPr/>
        </p:nvSpPr>
        <p:spPr bwMode="auto">
          <a:xfrm>
            <a:off x="971600" y="404664"/>
            <a:ext cx="8064896" cy="2802948"/>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rgbClr val="000000"/>
                </a:solidFill>
                <a:effectLst>
                  <a:glow>
                    <a:srgbClr val="FFFFFF"/>
                  </a:glow>
                </a:effectLst>
              </a:rPr>
              <a:t>premise: </a:t>
            </a:r>
          </a:p>
          <a:p>
            <a:pPr>
              <a:tabLst>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rgbClr val="000000"/>
                </a:solidFill>
                <a:effectLst>
                  <a:glow>
                    <a:srgbClr val="FFFFFF"/>
                  </a:glow>
                </a:effectLst>
              </a:rPr>
              <a:t>Some </a:t>
            </a:r>
            <a:r>
              <a:rPr lang="en-US" i="0" dirty="0">
                <a:solidFill>
                  <a:srgbClr val="000000"/>
                </a:solidFill>
                <a:effectLst>
                  <a:glow>
                    <a:srgbClr val="FFFFFF"/>
                  </a:glow>
                </a:effectLst>
              </a:rPr>
              <a:t>joint actions are facilitated by </a:t>
            </a:r>
            <a:r>
              <a:rPr lang="en-US" i="0" dirty="0" smtClean="0">
                <a:solidFill>
                  <a:srgbClr val="000000"/>
                </a:solidFill>
                <a:effectLst>
                  <a:glow>
                    <a:srgbClr val="FFFFFF"/>
                  </a:glow>
                </a:effectLst>
              </a:rPr>
              <a:t>the agents engaging in </a:t>
            </a:r>
          </a:p>
          <a:p>
            <a:pPr marL="444500">
              <a:tabLst>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rgbClr val="FFFFFF"/>
                </a:solidFill>
                <a:effectLst>
                  <a:glow>
                    <a:srgbClr val="000000"/>
                  </a:glow>
                </a:effectLst>
              </a:rPr>
              <a:t>reciprocal, parallel </a:t>
            </a:r>
            <a:br>
              <a:rPr lang="en-US" i="0" dirty="0" smtClean="0">
                <a:solidFill>
                  <a:srgbClr val="FFFFFF"/>
                </a:solidFill>
                <a:effectLst>
                  <a:glow>
                    <a:srgbClr val="000000"/>
                  </a:glow>
                </a:effectLst>
              </a:rPr>
            </a:br>
            <a:r>
              <a:rPr lang="en-US" i="0" dirty="0" smtClean="0">
                <a:effectLst/>
              </a:rPr>
              <a:t>agent-neutral </a:t>
            </a:r>
            <a:br>
              <a:rPr lang="en-US" i="0" dirty="0" smtClean="0">
                <a:effectLst/>
              </a:rPr>
            </a:br>
            <a:r>
              <a:rPr lang="en-US" i="0" dirty="0" smtClean="0">
                <a:solidFill>
                  <a:srgbClr val="000000"/>
                </a:solidFill>
                <a:effectLst>
                  <a:glow>
                    <a:srgbClr val="FFFFFF"/>
                  </a:glow>
                </a:effectLst>
              </a:rPr>
              <a:t>motor </a:t>
            </a:r>
            <a:br>
              <a:rPr lang="en-US" i="0" dirty="0" smtClean="0">
                <a:solidFill>
                  <a:srgbClr val="000000"/>
                </a:solidFill>
                <a:effectLst>
                  <a:glow>
                    <a:srgbClr val="FFFFFF"/>
                  </a:glow>
                </a:effectLst>
              </a:rPr>
            </a:br>
            <a:r>
              <a:rPr lang="en-US" i="0" dirty="0">
                <a:solidFill>
                  <a:srgbClr val="FFFFFF"/>
                </a:solidFill>
                <a:effectLst>
                  <a:glow>
                    <a:srgbClr val="000000"/>
                  </a:glow>
                </a:effectLst>
              </a:rPr>
              <a:t>planning</a:t>
            </a:r>
          </a:p>
          <a:p>
            <a:pPr marL="444500">
              <a:tabLst>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a:solidFill>
                  <a:srgbClr val="FFFFFF"/>
                </a:solidFill>
                <a:effectLst>
                  <a:glow>
                    <a:srgbClr val="FFFFFF"/>
                  </a:glow>
                </a:effectLst>
              </a:rPr>
              <a:t>for outcomes whose </a:t>
            </a:r>
            <a:r>
              <a:rPr lang="en-US" i="0" dirty="0" err="1">
                <a:solidFill>
                  <a:srgbClr val="FFFFFF"/>
                </a:solidFill>
                <a:effectLst>
                  <a:glow>
                    <a:srgbClr val="FFFFFF"/>
                  </a:glow>
                </a:effectLst>
              </a:rPr>
              <a:t>realisation</a:t>
            </a:r>
            <a:r>
              <a:rPr lang="en-US" i="0" dirty="0">
                <a:solidFill>
                  <a:srgbClr val="FFFFFF"/>
                </a:solidFill>
                <a:effectLst>
                  <a:glow>
                    <a:srgbClr val="FFFFFF"/>
                  </a:glow>
                </a:effectLst>
              </a:rPr>
              <a:t> would normally involve 	one’s own and another’s (or others’) actions.</a:t>
            </a:r>
          </a:p>
        </p:txBody>
      </p:sp>
      <p:sp>
        <p:nvSpPr>
          <p:cNvPr id="2" name="Rectangle 1"/>
          <p:cNvSpPr/>
          <p:nvPr/>
        </p:nvSpPr>
        <p:spPr bwMode="auto">
          <a:xfrm>
            <a:off x="2699792" y="4437112"/>
            <a:ext cx="3168352" cy="1224136"/>
          </a:xfrm>
          <a:prstGeom prst="rect">
            <a:avLst/>
          </a:prstGeom>
          <a:pattFill prst="ltUpDiag">
            <a:fgClr>
              <a:schemeClr val="bg1"/>
            </a:fgClr>
            <a:bgClr>
              <a:schemeClr val="tx1"/>
            </a:bgClr>
          </a:pattFill>
          <a:ln w="76200"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grpSp>
        <p:nvGrpSpPr>
          <p:cNvPr id="5" name="Group 4"/>
          <p:cNvGrpSpPr/>
          <p:nvPr/>
        </p:nvGrpSpPr>
        <p:grpSpPr>
          <a:xfrm rot="16200000">
            <a:off x="3547908" y="6037268"/>
            <a:ext cx="1112080" cy="936104"/>
            <a:chOff x="971600" y="4509120"/>
            <a:chExt cx="1112080" cy="936104"/>
          </a:xfrm>
        </p:grpSpPr>
        <p:sp>
          <p:nvSpPr>
            <p:cNvPr id="3" name="Oval 2"/>
            <p:cNvSpPr/>
            <p:nvPr/>
          </p:nvSpPr>
          <p:spPr bwMode="auto">
            <a:xfrm>
              <a:off x="971600" y="4509120"/>
              <a:ext cx="936104" cy="936104"/>
            </a:xfrm>
            <a:prstGeom prst="ellipse">
              <a:avLst/>
            </a:prstGeom>
            <a:solidFill>
              <a:srgbClr val="FF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4" name="Isosceles Triangle 3"/>
            <p:cNvSpPr/>
            <p:nvPr/>
          </p:nvSpPr>
          <p:spPr bwMode="auto">
            <a:xfrm rot="5400000">
              <a:off x="1681429" y="4771544"/>
              <a:ext cx="432048" cy="372455"/>
            </a:xfrm>
            <a:prstGeom prst="triangle">
              <a:avLst/>
            </a:prstGeom>
            <a:solidFill>
              <a:srgbClr val="FFFF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6" name="Oval 5"/>
            <p:cNvSpPr/>
            <p:nvPr/>
          </p:nvSpPr>
          <p:spPr bwMode="auto">
            <a:xfrm>
              <a:off x="1619672" y="4653136"/>
              <a:ext cx="279648" cy="279648"/>
            </a:xfrm>
            <a:prstGeom prst="ellipse">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7" name="Oval 6"/>
            <p:cNvSpPr/>
            <p:nvPr/>
          </p:nvSpPr>
          <p:spPr bwMode="auto">
            <a:xfrm>
              <a:off x="1619672" y="4949552"/>
              <a:ext cx="279648" cy="279648"/>
            </a:xfrm>
            <a:prstGeom prst="ellipse">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1" name="Oval 10"/>
            <p:cNvSpPr/>
            <p:nvPr/>
          </p:nvSpPr>
          <p:spPr bwMode="auto">
            <a:xfrm>
              <a:off x="1757131" y="4740085"/>
              <a:ext cx="135632" cy="135632"/>
            </a:xfrm>
            <a:prstGeom prst="ellipse">
              <a:avLst/>
            </a:prstGeom>
            <a:solidFill>
              <a:schemeClr val="tx1"/>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2" name="Oval 11"/>
            <p:cNvSpPr/>
            <p:nvPr/>
          </p:nvSpPr>
          <p:spPr bwMode="auto">
            <a:xfrm>
              <a:off x="1757131" y="5036501"/>
              <a:ext cx="135632" cy="135632"/>
            </a:xfrm>
            <a:prstGeom prst="ellipse">
              <a:avLst/>
            </a:prstGeom>
            <a:solidFill>
              <a:schemeClr val="tx1"/>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grpSp>
      <p:grpSp>
        <p:nvGrpSpPr>
          <p:cNvPr id="26" name="Group 25"/>
          <p:cNvGrpSpPr/>
          <p:nvPr/>
        </p:nvGrpSpPr>
        <p:grpSpPr>
          <a:xfrm rot="16200000" flipH="1">
            <a:off x="3547908" y="3156948"/>
            <a:ext cx="1112080" cy="936104"/>
            <a:chOff x="1124000" y="4661520"/>
            <a:chExt cx="1112080" cy="936104"/>
          </a:xfrm>
          <a:effectLst>
            <a:glow rad="101600">
              <a:schemeClr val="tx1">
                <a:alpha val="75000"/>
              </a:schemeClr>
            </a:glow>
          </a:effectLst>
        </p:grpSpPr>
        <p:sp>
          <p:nvSpPr>
            <p:cNvPr id="20" name="Oval 19"/>
            <p:cNvSpPr/>
            <p:nvPr/>
          </p:nvSpPr>
          <p:spPr bwMode="auto">
            <a:xfrm>
              <a:off x="1124000" y="4661520"/>
              <a:ext cx="936104" cy="936104"/>
            </a:xfrm>
            <a:prstGeom prst="ellipse">
              <a:avLst/>
            </a:prstGeom>
            <a:solidFill>
              <a:srgbClr val="FF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1" name="Isosceles Triangle 20"/>
            <p:cNvSpPr/>
            <p:nvPr/>
          </p:nvSpPr>
          <p:spPr bwMode="auto">
            <a:xfrm rot="5400000">
              <a:off x="1833829" y="4923944"/>
              <a:ext cx="432048" cy="372455"/>
            </a:xfrm>
            <a:prstGeom prst="triangle">
              <a:avLst/>
            </a:prstGeom>
            <a:solidFill>
              <a:srgbClr val="FFFF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2" name="Oval 21"/>
            <p:cNvSpPr/>
            <p:nvPr/>
          </p:nvSpPr>
          <p:spPr bwMode="auto">
            <a:xfrm>
              <a:off x="1772072" y="4805536"/>
              <a:ext cx="279648" cy="279648"/>
            </a:xfrm>
            <a:prstGeom prst="ellipse">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3" name="Oval 22"/>
            <p:cNvSpPr/>
            <p:nvPr/>
          </p:nvSpPr>
          <p:spPr bwMode="auto">
            <a:xfrm>
              <a:off x="1772072" y="5101952"/>
              <a:ext cx="279648" cy="279648"/>
            </a:xfrm>
            <a:prstGeom prst="ellipse">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4" name="Oval 23"/>
            <p:cNvSpPr/>
            <p:nvPr/>
          </p:nvSpPr>
          <p:spPr bwMode="auto">
            <a:xfrm>
              <a:off x="1909531" y="4892485"/>
              <a:ext cx="135632" cy="135632"/>
            </a:xfrm>
            <a:prstGeom prst="ellipse">
              <a:avLst/>
            </a:prstGeom>
            <a:solidFill>
              <a:schemeClr val="tx1"/>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5" name="Oval 24"/>
            <p:cNvSpPr/>
            <p:nvPr/>
          </p:nvSpPr>
          <p:spPr bwMode="auto">
            <a:xfrm>
              <a:off x="1909531" y="5188901"/>
              <a:ext cx="135632" cy="135632"/>
            </a:xfrm>
            <a:prstGeom prst="ellipse">
              <a:avLst/>
            </a:prstGeom>
            <a:solidFill>
              <a:schemeClr val="tx1"/>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grpSp>
      <p:cxnSp>
        <p:nvCxnSpPr>
          <p:cNvPr id="28" name="Straight Connector 27"/>
          <p:cNvCxnSpPr/>
          <p:nvPr/>
        </p:nvCxnSpPr>
        <p:spPr bwMode="auto">
          <a:xfrm flipV="1">
            <a:off x="6444208" y="404664"/>
            <a:ext cx="1584176" cy="1152128"/>
          </a:xfrm>
          <a:prstGeom prst="line">
            <a:avLst/>
          </a:prstGeom>
          <a:solidFill>
            <a:srgbClr val="00B8FF"/>
          </a:solidFill>
          <a:ln w="76200" cap="flat" cmpd="sng" algn="ctr">
            <a:solidFill>
              <a:srgbClr val="FFFFFF"/>
            </a:solidFill>
            <a:prstDash val="solid"/>
            <a:round/>
            <a:headEnd type="none" w="med" len="med"/>
            <a:tailEnd type="none" w="med" len="med"/>
          </a:ln>
          <a:effectLst/>
        </p:spPr>
      </p:cxnSp>
      <p:cxnSp>
        <p:nvCxnSpPr>
          <p:cNvPr id="31" name="Straight Connector 30"/>
          <p:cNvCxnSpPr/>
          <p:nvPr/>
        </p:nvCxnSpPr>
        <p:spPr bwMode="auto">
          <a:xfrm flipH="1">
            <a:off x="-363973" y="476672"/>
            <a:ext cx="6408712" cy="0"/>
          </a:xfrm>
          <a:prstGeom prst="line">
            <a:avLst/>
          </a:prstGeom>
          <a:solidFill>
            <a:srgbClr val="00B8FF"/>
          </a:solidFill>
          <a:ln w="76200" cap="flat" cmpd="sng" algn="ctr">
            <a:solidFill>
              <a:schemeClr val="bg1"/>
            </a:solidFill>
            <a:prstDash val="solid"/>
            <a:round/>
            <a:headEnd type="none" w="med" len="med"/>
            <a:tailEnd type="none" w="med" len="med"/>
          </a:ln>
          <a:effectLst/>
        </p:spPr>
      </p:cxnSp>
      <p:cxnSp>
        <p:nvCxnSpPr>
          <p:cNvPr id="32" name="Straight Connector 31"/>
          <p:cNvCxnSpPr/>
          <p:nvPr/>
        </p:nvCxnSpPr>
        <p:spPr bwMode="auto">
          <a:xfrm>
            <a:off x="8010746" y="404664"/>
            <a:ext cx="2232248" cy="0"/>
          </a:xfrm>
          <a:prstGeom prst="line">
            <a:avLst/>
          </a:prstGeom>
          <a:solidFill>
            <a:srgbClr val="00B8FF"/>
          </a:solidFill>
          <a:ln w="76200" cap="flat" cmpd="sng" algn="ctr">
            <a:solidFill>
              <a:srgbClr val="FFFFFF"/>
            </a:solidFill>
            <a:prstDash val="solid"/>
            <a:round/>
            <a:headEnd type="none" w="med" len="med"/>
            <a:tailEnd type="none" w="med" len="med"/>
          </a:ln>
          <a:effectLst/>
        </p:spPr>
      </p:cxnSp>
      <p:grpSp>
        <p:nvGrpSpPr>
          <p:cNvPr id="13" name="Group 12"/>
          <p:cNvGrpSpPr/>
          <p:nvPr/>
        </p:nvGrpSpPr>
        <p:grpSpPr>
          <a:xfrm>
            <a:off x="6084168" y="-1287016"/>
            <a:ext cx="3600400" cy="3707904"/>
            <a:chOff x="6084168" y="-1287016"/>
            <a:chExt cx="3600400" cy="3707904"/>
          </a:xfrm>
        </p:grpSpPr>
        <p:sp>
          <p:nvSpPr>
            <p:cNvPr id="9" name="Oval 8"/>
            <p:cNvSpPr/>
            <p:nvPr/>
          </p:nvSpPr>
          <p:spPr bwMode="auto">
            <a:xfrm>
              <a:off x="6084168" y="-1287016"/>
              <a:ext cx="3600400" cy="3600400"/>
            </a:xfrm>
            <a:prstGeom prst="ellipse">
              <a:avLst/>
            </a:prstGeom>
            <a:noFill/>
            <a:ln w="9525"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0" name="Rectangle 9"/>
            <p:cNvSpPr/>
            <p:nvPr/>
          </p:nvSpPr>
          <p:spPr bwMode="auto">
            <a:xfrm>
              <a:off x="7092280" y="1268760"/>
              <a:ext cx="2304256" cy="1152128"/>
            </a:xfrm>
            <a:prstGeom prst="rect">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grpSp>
    </p:spTree>
    <p:extLst>
      <p:ext uri="{BB962C8B-B14F-4D97-AF65-F5344CB8AC3E}">
        <p14:creationId xmlns:p14="http://schemas.microsoft.com/office/powerpoint/2010/main" val="184328559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Box 2"/>
          <p:cNvSpPr txBox="1">
            <a:spLocks noChangeArrowheads="1"/>
          </p:cNvSpPr>
          <p:nvPr/>
        </p:nvSpPr>
        <p:spPr bwMode="auto">
          <a:xfrm>
            <a:off x="971600" y="404664"/>
            <a:ext cx="8064896" cy="2802948"/>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rgbClr val="000000"/>
                </a:solidFill>
                <a:effectLst>
                  <a:glow>
                    <a:srgbClr val="FFFFFF"/>
                  </a:glow>
                </a:effectLst>
              </a:rPr>
              <a:t>premise: </a:t>
            </a:r>
          </a:p>
          <a:p>
            <a:pPr>
              <a:tabLst>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rgbClr val="000000"/>
                </a:solidFill>
                <a:effectLst>
                  <a:glow>
                    <a:srgbClr val="FFFFFF"/>
                  </a:glow>
                </a:effectLst>
              </a:rPr>
              <a:t>Some </a:t>
            </a:r>
            <a:r>
              <a:rPr lang="en-US" i="0" dirty="0">
                <a:solidFill>
                  <a:srgbClr val="000000"/>
                </a:solidFill>
                <a:effectLst>
                  <a:glow>
                    <a:srgbClr val="FFFFFF"/>
                  </a:glow>
                </a:effectLst>
              </a:rPr>
              <a:t>joint actions are facilitated by </a:t>
            </a:r>
            <a:r>
              <a:rPr lang="en-US" i="0" dirty="0" smtClean="0">
                <a:solidFill>
                  <a:srgbClr val="000000"/>
                </a:solidFill>
                <a:effectLst>
                  <a:glow>
                    <a:srgbClr val="FFFFFF"/>
                  </a:glow>
                </a:effectLst>
              </a:rPr>
              <a:t>the agents engaging in </a:t>
            </a:r>
          </a:p>
          <a:p>
            <a:pPr marL="444500">
              <a:tabLst>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rgbClr val="FFFFFF"/>
                </a:solidFill>
                <a:effectLst>
                  <a:glow>
                    <a:srgbClr val="000000"/>
                  </a:glow>
                </a:effectLst>
              </a:rPr>
              <a:t>reciprocal, parallel </a:t>
            </a:r>
            <a:br>
              <a:rPr lang="en-US" i="0" dirty="0" smtClean="0">
                <a:solidFill>
                  <a:srgbClr val="FFFFFF"/>
                </a:solidFill>
                <a:effectLst>
                  <a:glow>
                    <a:srgbClr val="000000"/>
                  </a:glow>
                </a:effectLst>
              </a:rPr>
            </a:br>
            <a:r>
              <a:rPr lang="en-US" i="0" dirty="0" smtClean="0">
                <a:effectLst/>
              </a:rPr>
              <a:t>agent-neutral </a:t>
            </a:r>
            <a:br>
              <a:rPr lang="en-US" i="0" dirty="0" smtClean="0">
                <a:effectLst/>
              </a:rPr>
            </a:br>
            <a:r>
              <a:rPr lang="en-US" i="0" dirty="0" smtClean="0">
                <a:solidFill>
                  <a:srgbClr val="000000"/>
                </a:solidFill>
                <a:effectLst>
                  <a:glow>
                    <a:srgbClr val="FFFFFF"/>
                  </a:glow>
                </a:effectLst>
              </a:rPr>
              <a:t>motor </a:t>
            </a:r>
            <a:br>
              <a:rPr lang="en-US" i="0" dirty="0" smtClean="0">
                <a:solidFill>
                  <a:srgbClr val="000000"/>
                </a:solidFill>
                <a:effectLst>
                  <a:glow>
                    <a:srgbClr val="FFFFFF"/>
                  </a:glow>
                </a:effectLst>
              </a:rPr>
            </a:br>
            <a:r>
              <a:rPr lang="en-US" i="0" dirty="0">
                <a:solidFill>
                  <a:srgbClr val="FFFFFF"/>
                </a:solidFill>
                <a:effectLst>
                  <a:glow>
                    <a:srgbClr val="000000"/>
                  </a:glow>
                </a:effectLst>
              </a:rPr>
              <a:t>planning</a:t>
            </a:r>
          </a:p>
          <a:p>
            <a:pPr marL="444500">
              <a:tabLst>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a:solidFill>
                  <a:srgbClr val="FFFFFF"/>
                </a:solidFill>
                <a:effectLst>
                  <a:glow>
                    <a:srgbClr val="FFFFFF"/>
                  </a:glow>
                </a:effectLst>
              </a:rPr>
              <a:t>for outcomes whose </a:t>
            </a:r>
            <a:r>
              <a:rPr lang="en-US" i="0" dirty="0" err="1">
                <a:solidFill>
                  <a:srgbClr val="FFFFFF"/>
                </a:solidFill>
                <a:effectLst>
                  <a:glow>
                    <a:srgbClr val="FFFFFF"/>
                  </a:glow>
                </a:effectLst>
              </a:rPr>
              <a:t>realisation</a:t>
            </a:r>
            <a:r>
              <a:rPr lang="en-US" i="0" dirty="0">
                <a:solidFill>
                  <a:srgbClr val="FFFFFF"/>
                </a:solidFill>
                <a:effectLst>
                  <a:glow>
                    <a:srgbClr val="FFFFFF"/>
                  </a:glow>
                </a:effectLst>
              </a:rPr>
              <a:t> would normally involve 	one’s own and another’s (or others’) actions.</a:t>
            </a:r>
          </a:p>
        </p:txBody>
      </p:sp>
    </p:spTree>
    <p:extLst>
      <p:ext uri="{BB962C8B-B14F-4D97-AF65-F5344CB8AC3E}">
        <p14:creationId xmlns:p14="http://schemas.microsoft.com/office/powerpoint/2010/main" val="150994668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bwMode="auto">
          <a:xfrm rot="21361442">
            <a:off x="1420014" y="1784415"/>
            <a:ext cx="921934" cy="504056"/>
          </a:xfrm>
          <a:prstGeom prst="rect">
            <a:avLst/>
          </a:prstGeom>
          <a:solidFill>
            <a:srgbClr val="FF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8" name="Text Box 2"/>
          <p:cNvSpPr txBox="1">
            <a:spLocks noChangeArrowheads="1"/>
          </p:cNvSpPr>
          <p:nvPr/>
        </p:nvSpPr>
        <p:spPr bwMode="auto">
          <a:xfrm>
            <a:off x="971600" y="404664"/>
            <a:ext cx="8064896" cy="2802948"/>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rgbClr val="000000"/>
                </a:solidFill>
                <a:effectLst>
                  <a:glow>
                    <a:srgbClr val="FFFFFF"/>
                  </a:glow>
                </a:effectLst>
              </a:rPr>
              <a:t>premise: </a:t>
            </a:r>
          </a:p>
          <a:p>
            <a:pPr>
              <a:tabLst>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rgbClr val="000000"/>
                </a:solidFill>
                <a:effectLst>
                  <a:glow>
                    <a:srgbClr val="FFFFFF"/>
                  </a:glow>
                </a:effectLst>
              </a:rPr>
              <a:t>Some </a:t>
            </a:r>
            <a:r>
              <a:rPr lang="en-US" i="0" dirty="0">
                <a:solidFill>
                  <a:srgbClr val="000000"/>
                </a:solidFill>
                <a:effectLst>
                  <a:glow>
                    <a:srgbClr val="FFFFFF"/>
                  </a:glow>
                </a:effectLst>
              </a:rPr>
              <a:t>joint actions are facilitated by </a:t>
            </a:r>
            <a:r>
              <a:rPr lang="en-US" i="0" dirty="0" smtClean="0">
                <a:solidFill>
                  <a:srgbClr val="000000"/>
                </a:solidFill>
                <a:effectLst>
                  <a:glow>
                    <a:srgbClr val="FFFFFF"/>
                  </a:glow>
                </a:effectLst>
              </a:rPr>
              <a:t>the agents engaging in </a:t>
            </a:r>
          </a:p>
          <a:p>
            <a:pPr marL="444500">
              <a:tabLst>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rgbClr val="FFFFFF"/>
                </a:solidFill>
                <a:effectLst>
                  <a:glow>
                    <a:srgbClr val="000000"/>
                  </a:glow>
                </a:effectLst>
              </a:rPr>
              <a:t>reciprocal, parallel </a:t>
            </a:r>
            <a:br>
              <a:rPr lang="en-US" i="0" dirty="0" smtClean="0">
                <a:solidFill>
                  <a:srgbClr val="FFFFFF"/>
                </a:solidFill>
                <a:effectLst>
                  <a:glow>
                    <a:srgbClr val="000000"/>
                  </a:glow>
                </a:effectLst>
              </a:rPr>
            </a:br>
            <a:r>
              <a:rPr lang="en-US" i="0" dirty="0" smtClean="0">
                <a:effectLst>
                  <a:glow rad="101600">
                    <a:srgbClr val="000000"/>
                  </a:glow>
                </a:effectLst>
              </a:rPr>
              <a:t>agent-neutral </a:t>
            </a:r>
            <a:br>
              <a:rPr lang="en-US" i="0" dirty="0" smtClean="0">
                <a:effectLst>
                  <a:glow rad="101600">
                    <a:srgbClr val="000000"/>
                  </a:glow>
                </a:effectLst>
              </a:rPr>
            </a:br>
            <a:r>
              <a:rPr lang="en-US" i="0" dirty="0" smtClean="0">
                <a:solidFill>
                  <a:srgbClr val="000000"/>
                </a:solidFill>
                <a:effectLst>
                  <a:glow>
                    <a:srgbClr val="FFFFFF"/>
                  </a:glow>
                </a:effectLst>
              </a:rPr>
              <a:t>motor </a:t>
            </a:r>
            <a:r>
              <a:rPr lang="en-US" i="0" dirty="0" smtClean="0">
                <a:solidFill>
                  <a:srgbClr val="FFFFFF"/>
                </a:solidFill>
                <a:effectLst>
                  <a:glow>
                    <a:srgbClr val="000000"/>
                  </a:glow>
                </a:effectLst>
              </a:rPr>
              <a:t/>
            </a:r>
            <a:br>
              <a:rPr lang="en-US" i="0" dirty="0" smtClean="0">
                <a:solidFill>
                  <a:srgbClr val="FFFFFF"/>
                </a:solidFill>
                <a:effectLst>
                  <a:glow>
                    <a:srgbClr val="000000"/>
                  </a:glow>
                </a:effectLst>
              </a:rPr>
            </a:br>
            <a:r>
              <a:rPr lang="en-US" i="0" dirty="0">
                <a:solidFill>
                  <a:srgbClr val="FFFFFF"/>
                </a:solidFill>
                <a:effectLst>
                  <a:glow rad="101600">
                    <a:srgbClr val="000000"/>
                  </a:glow>
                </a:effectLst>
              </a:rPr>
              <a:t>planning</a:t>
            </a:r>
          </a:p>
          <a:p>
            <a:pPr marL="444500">
              <a:tabLst>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a:solidFill>
                  <a:srgbClr val="FFFFFF"/>
                </a:solidFill>
                <a:effectLst>
                  <a:glow>
                    <a:srgbClr val="FFFFFF"/>
                  </a:glow>
                </a:effectLst>
              </a:rPr>
              <a:t>for outcomes whose </a:t>
            </a:r>
            <a:r>
              <a:rPr lang="en-US" i="0" dirty="0" err="1">
                <a:solidFill>
                  <a:srgbClr val="FFFFFF"/>
                </a:solidFill>
                <a:effectLst>
                  <a:glow>
                    <a:srgbClr val="FFFFFF"/>
                  </a:glow>
                </a:effectLst>
              </a:rPr>
              <a:t>realisation</a:t>
            </a:r>
            <a:r>
              <a:rPr lang="en-US" i="0" dirty="0">
                <a:solidFill>
                  <a:srgbClr val="FFFFFF"/>
                </a:solidFill>
                <a:effectLst>
                  <a:glow>
                    <a:srgbClr val="FFFFFF"/>
                  </a:glow>
                </a:effectLst>
              </a:rPr>
              <a:t> would normally involve 	one’s own and another’s (or others’) actions.</a:t>
            </a:r>
          </a:p>
        </p:txBody>
      </p:sp>
    </p:spTree>
    <p:extLst>
      <p:ext uri="{BB962C8B-B14F-4D97-AF65-F5344CB8AC3E}">
        <p14:creationId xmlns:p14="http://schemas.microsoft.com/office/powerpoint/2010/main" val="291963392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2"/>
          <p:cNvSpPr txBox="1">
            <a:spLocks noChangeArrowheads="1"/>
          </p:cNvSpPr>
          <p:nvPr/>
        </p:nvSpPr>
        <p:spPr bwMode="auto">
          <a:xfrm>
            <a:off x="971600" y="836712"/>
            <a:ext cx="6705600" cy="433068"/>
          </a:xfrm>
          <a:prstGeom prst="rect">
            <a:avLst/>
          </a:prstGeom>
          <a:noFill/>
          <a:ln w="9525">
            <a:noFill/>
            <a:round/>
            <a:headEnd/>
            <a:tailEnd/>
          </a:ln>
          <a:effectLst/>
        </p:spPr>
        <p:txBody>
          <a:bodyPr wrap="square" lIns="90000" tIns="46800" rIns="90000" bIns="46800">
            <a:prstTxWarp prst="textNoShape">
              <a:avLst/>
            </a:prstTxWarp>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rPr>
              <a:t>Move it from there to here</a:t>
            </a:r>
          </a:p>
        </p:txBody>
      </p:sp>
      <p:cxnSp>
        <p:nvCxnSpPr>
          <p:cNvPr id="25" name="Straight Connector 24"/>
          <p:cNvCxnSpPr/>
          <p:nvPr/>
        </p:nvCxnSpPr>
        <p:spPr bwMode="auto">
          <a:xfrm>
            <a:off x="4283968" y="1484784"/>
            <a:ext cx="108012" cy="936103"/>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27" name="Straight Connector 26"/>
          <p:cNvCxnSpPr/>
          <p:nvPr/>
        </p:nvCxnSpPr>
        <p:spPr bwMode="auto">
          <a:xfrm>
            <a:off x="4283968" y="1484784"/>
            <a:ext cx="2412268" cy="936103"/>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29" name="Straight Connector 28"/>
          <p:cNvCxnSpPr/>
          <p:nvPr/>
        </p:nvCxnSpPr>
        <p:spPr bwMode="auto">
          <a:xfrm flipH="1">
            <a:off x="2375756" y="1484784"/>
            <a:ext cx="1908212" cy="936103"/>
          </a:xfrm>
          <a:prstGeom prst="line">
            <a:avLst/>
          </a:prstGeom>
          <a:solidFill>
            <a:srgbClr val="00B8FF"/>
          </a:solidFill>
          <a:ln w="38100" cap="flat" cmpd="sng" algn="ctr">
            <a:solidFill>
              <a:schemeClr val="bg1"/>
            </a:solidFill>
            <a:prstDash val="solid"/>
            <a:round/>
            <a:headEnd type="none" w="med" len="med"/>
            <a:tailEnd type="none" w="med" len="med"/>
          </a:ln>
          <a:effectLst/>
        </p:spPr>
      </p:cxnSp>
    </p:spTree>
    <p:extLst>
      <p:ext uri="{BB962C8B-B14F-4D97-AF65-F5344CB8AC3E}">
        <p14:creationId xmlns:p14="http://schemas.microsoft.com/office/powerpoint/2010/main" val="237571048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323528" y="836712"/>
            <a:ext cx="8640960" cy="4697301"/>
            <a:chOff x="323528" y="836712"/>
            <a:chExt cx="8640960" cy="4697301"/>
          </a:xfrm>
        </p:grpSpPr>
        <p:cxnSp>
          <p:nvCxnSpPr>
            <p:cNvPr id="48" name="Straight Connector 47"/>
            <p:cNvCxnSpPr>
              <a:endCxn id="14" idx="0"/>
            </p:cNvCxnSpPr>
            <p:nvPr/>
          </p:nvCxnSpPr>
          <p:spPr bwMode="auto">
            <a:xfrm>
              <a:off x="4427984" y="2852936"/>
              <a:ext cx="1892592" cy="1657344"/>
            </a:xfrm>
            <a:prstGeom prst="line">
              <a:avLst/>
            </a:prstGeom>
            <a:solidFill>
              <a:srgbClr val="00B8FF"/>
            </a:solidFill>
            <a:ln w="38100" cap="flat" cmpd="sng" algn="ctr">
              <a:solidFill>
                <a:schemeClr val="bg1"/>
              </a:solidFill>
              <a:prstDash val="solid"/>
              <a:round/>
              <a:headEnd type="none" w="med" len="med"/>
              <a:tailEnd type="none" w="med" len="med"/>
            </a:ln>
            <a:effectLst>
              <a:glow rad="101600">
                <a:schemeClr val="tx1"/>
              </a:glow>
            </a:effectLst>
          </p:spPr>
        </p:cxnSp>
        <p:cxnSp>
          <p:nvCxnSpPr>
            <p:cNvPr id="45" name="Straight Connector 44"/>
            <p:cNvCxnSpPr>
              <a:stCxn id="21" idx="2"/>
              <a:endCxn id="13" idx="0"/>
            </p:cNvCxnSpPr>
            <p:nvPr/>
          </p:nvCxnSpPr>
          <p:spPr bwMode="auto">
            <a:xfrm>
              <a:off x="4391980" y="2851774"/>
              <a:ext cx="836475" cy="1658506"/>
            </a:xfrm>
            <a:prstGeom prst="line">
              <a:avLst/>
            </a:prstGeom>
            <a:solidFill>
              <a:srgbClr val="00B8FF"/>
            </a:solidFill>
            <a:ln w="38100" cap="flat" cmpd="sng" algn="ctr">
              <a:solidFill>
                <a:schemeClr val="bg1"/>
              </a:solidFill>
              <a:prstDash val="solid"/>
              <a:round/>
              <a:headEnd type="none" w="med" len="med"/>
              <a:tailEnd type="none" w="med" len="med"/>
            </a:ln>
            <a:effectLst>
              <a:glow rad="101600">
                <a:schemeClr val="tx1"/>
              </a:glow>
            </a:effectLst>
          </p:spPr>
        </p:cxnSp>
        <p:cxnSp>
          <p:nvCxnSpPr>
            <p:cNvPr id="43" name="Straight Connector 42"/>
            <p:cNvCxnSpPr>
              <a:endCxn id="17" idx="0"/>
            </p:cNvCxnSpPr>
            <p:nvPr/>
          </p:nvCxnSpPr>
          <p:spPr bwMode="auto">
            <a:xfrm flipH="1">
              <a:off x="4292352" y="2852936"/>
              <a:ext cx="135632" cy="1657344"/>
            </a:xfrm>
            <a:prstGeom prst="line">
              <a:avLst/>
            </a:prstGeom>
            <a:solidFill>
              <a:srgbClr val="00B8FF"/>
            </a:solidFill>
            <a:ln w="38100" cap="flat" cmpd="sng" algn="ctr">
              <a:solidFill>
                <a:schemeClr val="bg1"/>
              </a:solidFill>
              <a:prstDash val="solid"/>
              <a:round/>
              <a:headEnd type="none" w="med" len="med"/>
              <a:tailEnd type="none" w="med" len="med"/>
            </a:ln>
            <a:effectLst>
              <a:glow rad="101600">
                <a:schemeClr val="tx1"/>
              </a:glow>
            </a:effectLst>
          </p:spPr>
        </p:cxnSp>
        <p:cxnSp>
          <p:nvCxnSpPr>
            <p:cNvPr id="97" name="Straight Connector 96"/>
            <p:cNvCxnSpPr/>
            <p:nvPr/>
          </p:nvCxnSpPr>
          <p:spPr bwMode="auto">
            <a:xfrm flipH="1">
              <a:off x="3263854" y="2852936"/>
              <a:ext cx="1092122" cy="866417"/>
            </a:xfrm>
            <a:prstGeom prst="line">
              <a:avLst/>
            </a:prstGeom>
            <a:solidFill>
              <a:srgbClr val="00B8FF"/>
            </a:solidFill>
            <a:ln w="38100" cap="flat" cmpd="sng" algn="ctr">
              <a:solidFill>
                <a:schemeClr val="bg1"/>
              </a:solidFill>
              <a:prstDash val="solid"/>
              <a:round/>
              <a:headEnd type="none" w="med" len="med"/>
              <a:tailEnd type="none" w="med" len="med"/>
            </a:ln>
            <a:effectLst>
              <a:glow rad="101600">
                <a:schemeClr val="tx1">
                  <a:alpha val="75000"/>
                </a:schemeClr>
              </a:glow>
            </a:effectLst>
          </p:spPr>
        </p:cxnSp>
        <p:cxnSp>
          <p:nvCxnSpPr>
            <p:cNvPr id="98" name="Straight Connector 97"/>
            <p:cNvCxnSpPr/>
            <p:nvPr/>
          </p:nvCxnSpPr>
          <p:spPr bwMode="auto">
            <a:xfrm flipH="1">
              <a:off x="4139952" y="2851774"/>
              <a:ext cx="252028" cy="867579"/>
            </a:xfrm>
            <a:prstGeom prst="line">
              <a:avLst/>
            </a:prstGeom>
            <a:solidFill>
              <a:srgbClr val="00B8FF"/>
            </a:solidFill>
            <a:ln w="38100" cap="flat" cmpd="sng" algn="ctr">
              <a:solidFill>
                <a:schemeClr val="bg1"/>
              </a:solidFill>
              <a:prstDash val="solid"/>
              <a:round/>
              <a:headEnd type="none" w="med" len="med"/>
              <a:tailEnd type="none" w="med" len="med"/>
            </a:ln>
            <a:effectLst>
              <a:glow rad="101600">
                <a:schemeClr val="tx1">
                  <a:alpha val="75000"/>
                </a:schemeClr>
              </a:glow>
            </a:effectLst>
          </p:spPr>
        </p:cxnSp>
        <p:cxnSp>
          <p:nvCxnSpPr>
            <p:cNvPr id="99" name="Straight Connector 98"/>
            <p:cNvCxnSpPr/>
            <p:nvPr/>
          </p:nvCxnSpPr>
          <p:spPr bwMode="auto">
            <a:xfrm>
              <a:off x="4391980" y="2852936"/>
              <a:ext cx="804090" cy="864095"/>
            </a:xfrm>
            <a:prstGeom prst="line">
              <a:avLst/>
            </a:prstGeom>
            <a:solidFill>
              <a:srgbClr val="00B8FF"/>
            </a:solidFill>
            <a:ln w="38100" cap="flat" cmpd="sng" algn="ctr">
              <a:solidFill>
                <a:schemeClr val="bg1"/>
              </a:solidFill>
              <a:prstDash val="solid"/>
              <a:round/>
              <a:headEnd type="none" w="med" len="med"/>
              <a:tailEnd type="none" w="med" len="med"/>
            </a:ln>
            <a:effectLst>
              <a:glow rad="101600">
                <a:schemeClr val="tx1">
                  <a:alpha val="75000"/>
                </a:schemeClr>
              </a:glow>
            </a:effectLst>
          </p:spPr>
        </p:cxnSp>
        <p:grpSp>
          <p:nvGrpSpPr>
            <p:cNvPr id="100" name="Group 99"/>
            <p:cNvGrpSpPr/>
            <p:nvPr/>
          </p:nvGrpSpPr>
          <p:grpSpPr>
            <a:xfrm>
              <a:off x="3263854" y="2851774"/>
              <a:ext cx="3056722" cy="1658506"/>
              <a:chOff x="3416254" y="3004174"/>
              <a:chExt cx="3056722" cy="1658506"/>
            </a:xfrm>
          </p:grpSpPr>
          <p:cxnSp>
            <p:nvCxnSpPr>
              <p:cNvPr id="101" name="Straight Connector 100"/>
              <p:cNvCxnSpPr/>
              <p:nvPr/>
            </p:nvCxnSpPr>
            <p:spPr bwMode="auto">
              <a:xfrm>
                <a:off x="4580384" y="3005336"/>
                <a:ext cx="1892592" cy="1657344"/>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102" name="Straight Connector 101"/>
              <p:cNvCxnSpPr/>
              <p:nvPr/>
            </p:nvCxnSpPr>
            <p:spPr bwMode="auto">
              <a:xfrm>
                <a:off x="4544380" y="3004174"/>
                <a:ext cx="836475" cy="1658506"/>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103" name="Straight Connector 102"/>
              <p:cNvCxnSpPr/>
              <p:nvPr/>
            </p:nvCxnSpPr>
            <p:spPr bwMode="auto">
              <a:xfrm flipH="1">
                <a:off x="4444752" y="3005336"/>
                <a:ext cx="135632" cy="1657344"/>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104" name="Straight Connector 103"/>
              <p:cNvCxnSpPr/>
              <p:nvPr/>
            </p:nvCxnSpPr>
            <p:spPr bwMode="auto">
              <a:xfrm flipH="1">
                <a:off x="3416254" y="3005336"/>
                <a:ext cx="1092122" cy="866417"/>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105" name="Straight Connector 104"/>
              <p:cNvCxnSpPr/>
              <p:nvPr/>
            </p:nvCxnSpPr>
            <p:spPr bwMode="auto">
              <a:xfrm flipH="1">
                <a:off x="4292352" y="3004174"/>
                <a:ext cx="252028" cy="867579"/>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106" name="Straight Connector 105"/>
              <p:cNvCxnSpPr/>
              <p:nvPr/>
            </p:nvCxnSpPr>
            <p:spPr bwMode="auto">
              <a:xfrm>
                <a:off x="4544380" y="3005336"/>
                <a:ext cx="804090" cy="864095"/>
              </a:xfrm>
              <a:prstGeom prst="line">
                <a:avLst/>
              </a:prstGeom>
              <a:solidFill>
                <a:srgbClr val="00B8FF"/>
              </a:solidFill>
              <a:ln w="38100" cap="flat" cmpd="sng" algn="ctr">
                <a:solidFill>
                  <a:schemeClr val="bg1"/>
                </a:solidFill>
                <a:prstDash val="solid"/>
                <a:round/>
                <a:headEnd type="none" w="med" len="med"/>
                <a:tailEnd type="none" w="med" len="med"/>
              </a:ln>
              <a:effectLst/>
            </p:spPr>
          </p:cxnSp>
        </p:grpSp>
        <p:grpSp>
          <p:nvGrpSpPr>
            <p:cNvPr id="108" name="Group 107"/>
            <p:cNvGrpSpPr/>
            <p:nvPr/>
          </p:nvGrpSpPr>
          <p:grpSpPr>
            <a:xfrm>
              <a:off x="5004048" y="4149080"/>
              <a:ext cx="648072" cy="576064"/>
              <a:chOff x="4067944" y="4941168"/>
              <a:chExt cx="648072" cy="576064"/>
            </a:xfrm>
          </p:grpSpPr>
          <p:cxnSp>
            <p:nvCxnSpPr>
              <p:cNvPr id="109" name="Straight Connector 108"/>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110" name="Straight Connector 109"/>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111" name="Straight Connector 110"/>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112" name="Group 111"/>
            <p:cNvGrpSpPr/>
            <p:nvPr/>
          </p:nvGrpSpPr>
          <p:grpSpPr>
            <a:xfrm>
              <a:off x="4046207" y="4134785"/>
              <a:ext cx="648072" cy="576064"/>
              <a:chOff x="4067944" y="4941168"/>
              <a:chExt cx="648072" cy="576064"/>
            </a:xfrm>
          </p:grpSpPr>
          <p:cxnSp>
            <p:nvCxnSpPr>
              <p:cNvPr id="113" name="Straight Connector 112"/>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114" name="Straight Connector 113"/>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115" name="Straight Connector 114"/>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93" name="Group 92"/>
            <p:cNvGrpSpPr/>
            <p:nvPr/>
          </p:nvGrpSpPr>
          <p:grpSpPr>
            <a:xfrm>
              <a:off x="899592" y="4149080"/>
              <a:ext cx="648072" cy="576064"/>
              <a:chOff x="4067944" y="4941168"/>
              <a:chExt cx="648072" cy="576064"/>
            </a:xfrm>
          </p:grpSpPr>
          <p:cxnSp>
            <p:nvCxnSpPr>
              <p:cNvPr id="94" name="Straight Connector 93"/>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95" name="Straight Connector 94"/>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96" name="Straight Connector 95"/>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sp>
          <p:nvSpPr>
            <p:cNvPr id="7" name="Text Box 2"/>
            <p:cNvSpPr txBox="1">
              <a:spLocks noChangeArrowheads="1"/>
            </p:cNvSpPr>
            <p:nvPr/>
          </p:nvSpPr>
          <p:spPr bwMode="auto">
            <a:xfrm>
              <a:off x="971600" y="836712"/>
              <a:ext cx="6705600" cy="433068"/>
            </a:xfrm>
            <a:prstGeom prst="rect">
              <a:avLst/>
            </a:prstGeom>
            <a:noFill/>
            <a:ln w="9525">
              <a:noFill/>
              <a:round/>
              <a:headEnd/>
              <a:tailEnd/>
            </a:ln>
            <a:effectLst/>
          </p:spPr>
          <p:txBody>
            <a:bodyPr wrap="square" lIns="90000" tIns="46800" rIns="90000" bIns="46800">
              <a:prstTxWarp prst="textNoShape">
                <a:avLst/>
              </a:prstTxWarp>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rPr>
                <a:t>Move it from there to here</a:t>
              </a:r>
            </a:p>
          </p:txBody>
        </p:sp>
        <p:sp>
          <p:nvSpPr>
            <p:cNvPr id="3" name="Rectangle 2"/>
            <p:cNvSpPr/>
            <p:nvPr/>
          </p:nvSpPr>
          <p:spPr>
            <a:xfrm>
              <a:off x="827584" y="3719353"/>
              <a:ext cx="936104" cy="430887"/>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reach</a:t>
              </a:r>
              <a:endParaRPr lang="en-US" i="0" dirty="0">
                <a:effectLst>
                  <a:glow rad="101600">
                    <a:srgbClr val="000000"/>
                  </a:glow>
                </a:effectLst>
                <a:ea typeface="Arial" charset="0"/>
                <a:cs typeface="Arial" charset="0"/>
              </a:endParaRPr>
            </a:p>
          </p:txBody>
        </p:sp>
        <p:sp>
          <p:nvSpPr>
            <p:cNvPr id="10" name="Rectangle 9"/>
            <p:cNvSpPr/>
            <p:nvPr/>
          </p:nvSpPr>
          <p:spPr>
            <a:xfrm>
              <a:off x="1811693" y="3719353"/>
              <a:ext cx="936104" cy="430887"/>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grasp</a:t>
              </a:r>
              <a:endParaRPr lang="en-US" i="0" dirty="0">
                <a:effectLst>
                  <a:glow rad="101600">
                    <a:srgbClr val="000000"/>
                  </a:glow>
                </a:effectLst>
                <a:ea typeface="Arial" charset="0"/>
                <a:cs typeface="Arial" charset="0"/>
              </a:endParaRPr>
            </a:p>
          </p:txBody>
        </p:sp>
        <p:sp>
          <p:nvSpPr>
            <p:cNvPr id="11" name="Rectangle 10"/>
            <p:cNvSpPr/>
            <p:nvPr/>
          </p:nvSpPr>
          <p:spPr>
            <a:xfrm>
              <a:off x="2795802" y="3719353"/>
              <a:ext cx="936104" cy="430887"/>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move</a:t>
              </a:r>
              <a:endParaRPr lang="en-US" i="0" dirty="0">
                <a:effectLst>
                  <a:glow rad="101600">
                    <a:srgbClr val="000000"/>
                  </a:glow>
                </a:effectLst>
                <a:ea typeface="Arial" charset="0"/>
                <a:cs typeface="Arial" charset="0"/>
              </a:endParaRPr>
            </a:p>
          </p:txBody>
        </p:sp>
        <p:sp>
          <p:nvSpPr>
            <p:cNvPr id="12" name="Rectangle 11"/>
            <p:cNvSpPr/>
            <p:nvPr/>
          </p:nvSpPr>
          <p:spPr>
            <a:xfrm>
              <a:off x="3635896" y="3718192"/>
              <a:ext cx="1152128"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arrive</a:t>
              </a:r>
              <a:endParaRPr lang="en-US" i="0" dirty="0">
                <a:effectLst>
                  <a:glow rad="101600">
                    <a:srgbClr val="000000"/>
                  </a:glow>
                </a:effectLst>
                <a:ea typeface="Arial" charset="0"/>
                <a:cs typeface="Arial" charset="0"/>
              </a:endParaRPr>
            </a:p>
          </p:txBody>
        </p:sp>
        <p:sp>
          <p:nvSpPr>
            <p:cNvPr id="13" name="Rectangle 12"/>
            <p:cNvSpPr/>
            <p:nvPr/>
          </p:nvSpPr>
          <p:spPr>
            <a:xfrm>
              <a:off x="4652391" y="4510280"/>
              <a:ext cx="1152128"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grasp</a:t>
              </a:r>
              <a:endParaRPr lang="en-US" i="0" dirty="0">
                <a:effectLst>
                  <a:glow rad="101600">
                    <a:srgbClr val="000000"/>
                  </a:glow>
                </a:effectLst>
                <a:ea typeface="Arial" charset="0"/>
                <a:cs typeface="Arial" charset="0"/>
              </a:endParaRPr>
            </a:p>
          </p:txBody>
        </p:sp>
        <p:sp>
          <p:nvSpPr>
            <p:cNvPr id="14" name="Rectangle 13"/>
            <p:cNvSpPr/>
            <p:nvPr/>
          </p:nvSpPr>
          <p:spPr>
            <a:xfrm>
              <a:off x="5852524" y="4510280"/>
              <a:ext cx="936104" cy="430887"/>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move</a:t>
              </a:r>
              <a:endParaRPr lang="en-US" i="0" dirty="0">
                <a:effectLst>
                  <a:glow rad="101600">
                    <a:srgbClr val="000000"/>
                  </a:glow>
                </a:effectLst>
                <a:ea typeface="Arial" charset="0"/>
                <a:cs typeface="Arial" charset="0"/>
              </a:endParaRPr>
            </a:p>
          </p:txBody>
        </p:sp>
        <p:sp>
          <p:nvSpPr>
            <p:cNvPr id="15" name="Rectangle 14"/>
            <p:cNvSpPr/>
            <p:nvPr/>
          </p:nvSpPr>
          <p:spPr>
            <a:xfrm>
              <a:off x="6836633" y="4510280"/>
              <a:ext cx="936104" cy="430887"/>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place</a:t>
              </a:r>
              <a:endParaRPr lang="en-US" i="0" dirty="0">
                <a:effectLst>
                  <a:glow rad="101600">
                    <a:srgbClr val="000000"/>
                  </a:glow>
                </a:effectLst>
                <a:ea typeface="Arial" charset="0"/>
                <a:cs typeface="Arial" charset="0"/>
              </a:endParaRPr>
            </a:p>
          </p:txBody>
        </p:sp>
        <p:sp>
          <p:nvSpPr>
            <p:cNvPr id="16" name="Rectangle 15"/>
            <p:cNvSpPr/>
            <p:nvPr/>
          </p:nvSpPr>
          <p:spPr>
            <a:xfrm>
              <a:off x="7820744" y="4510280"/>
              <a:ext cx="1143744" cy="430887"/>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release</a:t>
              </a:r>
              <a:endParaRPr lang="en-US" i="0" dirty="0">
                <a:effectLst>
                  <a:glow rad="101600">
                    <a:srgbClr val="000000"/>
                  </a:glow>
                </a:effectLst>
                <a:ea typeface="Arial" charset="0"/>
                <a:cs typeface="Arial" charset="0"/>
              </a:endParaRPr>
            </a:p>
          </p:txBody>
        </p:sp>
        <p:sp>
          <p:nvSpPr>
            <p:cNvPr id="17" name="Rectangle 16"/>
            <p:cNvSpPr/>
            <p:nvPr/>
          </p:nvSpPr>
          <p:spPr>
            <a:xfrm>
              <a:off x="3716288" y="4510280"/>
              <a:ext cx="1152128"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reach</a:t>
              </a:r>
              <a:endParaRPr lang="en-US" i="0" dirty="0">
                <a:effectLst>
                  <a:glow rad="101600">
                    <a:srgbClr val="000000"/>
                  </a:glow>
                </a:effectLst>
                <a:ea typeface="Arial" charset="0"/>
                <a:cs typeface="Arial" charset="0"/>
              </a:endParaRPr>
            </a:p>
          </p:txBody>
        </p:sp>
        <p:sp>
          <p:nvSpPr>
            <p:cNvPr id="19" name="Rectangle 18"/>
            <p:cNvSpPr/>
            <p:nvPr/>
          </p:nvSpPr>
          <p:spPr>
            <a:xfrm>
              <a:off x="4620006" y="3717031"/>
              <a:ext cx="1152128"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release</a:t>
              </a:r>
              <a:endParaRPr lang="en-US" i="0" dirty="0">
                <a:effectLst>
                  <a:glow rad="101600">
                    <a:srgbClr val="000000"/>
                  </a:glow>
                </a:effectLst>
                <a:ea typeface="Arial" charset="0"/>
                <a:cs typeface="Arial" charset="0"/>
              </a:endParaRPr>
            </a:p>
          </p:txBody>
        </p:sp>
        <p:sp>
          <p:nvSpPr>
            <p:cNvPr id="20" name="Rectangle 19"/>
            <p:cNvSpPr/>
            <p:nvPr/>
          </p:nvSpPr>
          <p:spPr>
            <a:xfrm>
              <a:off x="1763688" y="2420887"/>
              <a:ext cx="1224136"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get it</a:t>
              </a:r>
              <a:endParaRPr lang="en-US" i="0" dirty="0">
                <a:effectLst>
                  <a:glow rad="101600">
                    <a:srgbClr val="000000"/>
                  </a:glow>
                </a:effectLst>
                <a:ea typeface="Arial" charset="0"/>
                <a:cs typeface="Arial" charset="0"/>
              </a:endParaRPr>
            </a:p>
          </p:txBody>
        </p:sp>
        <p:sp>
          <p:nvSpPr>
            <p:cNvPr id="21" name="Rectangle 20"/>
            <p:cNvSpPr/>
            <p:nvPr/>
          </p:nvSpPr>
          <p:spPr>
            <a:xfrm>
              <a:off x="3527884" y="2420887"/>
              <a:ext cx="1728192"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move it</a:t>
              </a:r>
              <a:endParaRPr lang="en-US" i="0" dirty="0">
                <a:effectLst>
                  <a:glow rad="101600">
                    <a:srgbClr val="000000"/>
                  </a:glow>
                </a:effectLst>
                <a:ea typeface="Arial" charset="0"/>
                <a:cs typeface="Arial" charset="0"/>
              </a:endParaRPr>
            </a:p>
          </p:txBody>
        </p:sp>
        <p:sp>
          <p:nvSpPr>
            <p:cNvPr id="22" name="Rectangle 21"/>
            <p:cNvSpPr/>
            <p:nvPr/>
          </p:nvSpPr>
          <p:spPr>
            <a:xfrm>
              <a:off x="5724128" y="2420887"/>
              <a:ext cx="1944216"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position it</a:t>
              </a:r>
              <a:endParaRPr lang="en-US" i="0" dirty="0">
                <a:effectLst>
                  <a:glow rad="101600">
                    <a:srgbClr val="000000"/>
                  </a:glow>
                </a:effectLst>
                <a:ea typeface="Arial" charset="0"/>
                <a:cs typeface="Arial" charset="0"/>
              </a:endParaRPr>
            </a:p>
          </p:txBody>
        </p:sp>
        <p:sp>
          <p:nvSpPr>
            <p:cNvPr id="23" name="Rectangle 22"/>
            <p:cNvSpPr/>
            <p:nvPr/>
          </p:nvSpPr>
          <p:spPr>
            <a:xfrm rot="16200000">
              <a:off x="-37092" y="3717611"/>
              <a:ext cx="1152128" cy="430887"/>
            </a:xfrm>
            <a:prstGeom prst="rect">
              <a:avLst/>
            </a:prstGeom>
            <a:solidFill>
              <a:schemeClr val="bg1"/>
            </a:solidFill>
            <a:effectLst>
              <a:glow rad="101600">
                <a:schemeClr val="tx1">
                  <a:alpha val="75000"/>
                </a:schemeClr>
              </a:glow>
            </a:effectLst>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rgbClr val="000000"/>
                  </a:solidFill>
                  <a:effectLst>
                    <a:glow rad="101600">
                      <a:srgbClr val="FFFFFF"/>
                    </a:glow>
                  </a:effectLst>
                  <a:ea typeface="Arial" charset="0"/>
                  <a:cs typeface="Arial" charset="0"/>
                </a:rPr>
                <a:t>hand-1</a:t>
              </a:r>
              <a:endParaRPr lang="en-US" i="0" dirty="0">
                <a:solidFill>
                  <a:srgbClr val="000000"/>
                </a:solidFill>
                <a:effectLst>
                  <a:glow rad="101600">
                    <a:srgbClr val="FFFFFF"/>
                  </a:glow>
                </a:effectLst>
                <a:ea typeface="Arial" charset="0"/>
                <a:cs typeface="Arial" charset="0"/>
              </a:endParaRPr>
            </a:p>
          </p:txBody>
        </p:sp>
        <p:sp>
          <p:nvSpPr>
            <p:cNvPr id="24" name="Rectangle 23"/>
            <p:cNvSpPr/>
            <p:nvPr/>
          </p:nvSpPr>
          <p:spPr>
            <a:xfrm rot="16200000">
              <a:off x="322948" y="4581708"/>
              <a:ext cx="1152128" cy="430887"/>
            </a:xfrm>
            <a:prstGeom prst="rect">
              <a:avLst/>
            </a:prstGeom>
            <a:solidFill>
              <a:schemeClr val="bg1"/>
            </a:solidFill>
            <a:effectLst>
              <a:glow rad="101600">
                <a:schemeClr val="tx1">
                  <a:alpha val="75000"/>
                </a:schemeClr>
              </a:glow>
            </a:effectLst>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rgbClr val="000000"/>
                  </a:solidFill>
                  <a:effectLst>
                    <a:glow rad="101600">
                      <a:srgbClr val="FFFFFF"/>
                    </a:glow>
                  </a:effectLst>
                  <a:ea typeface="Arial" charset="0"/>
                  <a:cs typeface="Arial" charset="0"/>
                </a:rPr>
                <a:t>hand-2</a:t>
              </a:r>
              <a:endParaRPr lang="en-US" i="0" dirty="0">
                <a:solidFill>
                  <a:srgbClr val="000000"/>
                </a:solidFill>
                <a:effectLst>
                  <a:glow rad="101600">
                    <a:srgbClr val="FFFFFF"/>
                  </a:glow>
                </a:effectLst>
                <a:ea typeface="Arial" charset="0"/>
                <a:cs typeface="Arial" charset="0"/>
              </a:endParaRPr>
            </a:p>
          </p:txBody>
        </p:sp>
        <p:cxnSp>
          <p:nvCxnSpPr>
            <p:cNvPr id="25" name="Straight Connector 24"/>
            <p:cNvCxnSpPr>
              <a:endCxn id="21" idx="0"/>
            </p:cNvCxnSpPr>
            <p:nvPr/>
          </p:nvCxnSpPr>
          <p:spPr bwMode="auto">
            <a:xfrm>
              <a:off x="4283968" y="1484784"/>
              <a:ext cx="108012" cy="936103"/>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27" name="Straight Connector 26"/>
            <p:cNvCxnSpPr/>
            <p:nvPr/>
          </p:nvCxnSpPr>
          <p:spPr bwMode="auto">
            <a:xfrm>
              <a:off x="4283968" y="1484784"/>
              <a:ext cx="2412268" cy="936103"/>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29" name="Straight Connector 28"/>
            <p:cNvCxnSpPr>
              <a:endCxn id="20" idx="0"/>
            </p:cNvCxnSpPr>
            <p:nvPr/>
          </p:nvCxnSpPr>
          <p:spPr bwMode="auto">
            <a:xfrm flipH="1">
              <a:off x="2375756" y="1484784"/>
              <a:ext cx="1908212" cy="936103"/>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33" name="Straight Connector 32"/>
            <p:cNvCxnSpPr>
              <a:stCxn id="20" idx="2"/>
            </p:cNvCxnSpPr>
            <p:nvPr/>
          </p:nvCxnSpPr>
          <p:spPr bwMode="auto">
            <a:xfrm flipH="1">
              <a:off x="1331640" y="2851774"/>
              <a:ext cx="1044116" cy="865257"/>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35" name="Straight Connector 34"/>
            <p:cNvCxnSpPr/>
            <p:nvPr/>
          </p:nvCxnSpPr>
          <p:spPr bwMode="auto">
            <a:xfrm>
              <a:off x="2375756" y="2852936"/>
              <a:ext cx="36004" cy="864096"/>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50" name="Straight Connector 49"/>
            <p:cNvCxnSpPr>
              <a:stCxn id="22" idx="2"/>
            </p:cNvCxnSpPr>
            <p:nvPr/>
          </p:nvCxnSpPr>
          <p:spPr bwMode="auto">
            <a:xfrm>
              <a:off x="6696236" y="2851774"/>
              <a:ext cx="1712572" cy="1658506"/>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52" name="Straight Connector 51"/>
            <p:cNvCxnSpPr/>
            <p:nvPr/>
          </p:nvCxnSpPr>
          <p:spPr bwMode="auto">
            <a:xfrm>
              <a:off x="6684892" y="2852936"/>
              <a:ext cx="572445" cy="1657344"/>
            </a:xfrm>
            <a:prstGeom prst="line">
              <a:avLst/>
            </a:prstGeom>
            <a:solidFill>
              <a:srgbClr val="00B8FF"/>
            </a:solidFill>
            <a:ln w="38100" cap="flat" cmpd="sng" algn="ctr">
              <a:solidFill>
                <a:schemeClr val="bg1"/>
              </a:solidFill>
              <a:prstDash val="solid"/>
              <a:round/>
              <a:headEnd type="none" w="med" len="med"/>
              <a:tailEnd type="none" w="med" len="med"/>
            </a:ln>
            <a:effectLst/>
          </p:spPr>
        </p:cxnSp>
        <p:grpSp>
          <p:nvGrpSpPr>
            <p:cNvPr id="68" name="Group 67"/>
            <p:cNvGrpSpPr/>
            <p:nvPr/>
          </p:nvGrpSpPr>
          <p:grpSpPr>
            <a:xfrm>
              <a:off x="4067944" y="4941168"/>
              <a:ext cx="648072" cy="576064"/>
              <a:chOff x="4067944" y="4941168"/>
              <a:chExt cx="648072" cy="576064"/>
            </a:xfrm>
          </p:grpSpPr>
          <p:cxnSp>
            <p:nvCxnSpPr>
              <p:cNvPr id="54" name="Straight Connector 53"/>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55" name="Straight Connector 54"/>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56" name="Straight Connector 55"/>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69" name="Group 68"/>
            <p:cNvGrpSpPr/>
            <p:nvPr/>
          </p:nvGrpSpPr>
          <p:grpSpPr>
            <a:xfrm>
              <a:off x="4932040" y="4941168"/>
              <a:ext cx="648072" cy="576064"/>
              <a:chOff x="4067944" y="4941168"/>
              <a:chExt cx="648072" cy="576064"/>
            </a:xfrm>
          </p:grpSpPr>
          <p:cxnSp>
            <p:nvCxnSpPr>
              <p:cNvPr id="70" name="Straight Connector 69"/>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71" name="Straight Connector 70"/>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72" name="Straight Connector 71"/>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73" name="Group 72"/>
            <p:cNvGrpSpPr/>
            <p:nvPr/>
          </p:nvGrpSpPr>
          <p:grpSpPr>
            <a:xfrm>
              <a:off x="6012160" y="4941168"/>
              <a:ext cx="648072" cy="576064"/>
              <a:chOff x="4067944" y="4941168"/>
              <a:chExt cx="648072" cy="576064"/>
            </a:xfrm>
          </p:grpSpPr>
          <p:cxnSp>
            <p:nvCxnSpPr>
              <p:cNvPr id="74" name="Straight Connector 73"/>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75" name="Straight Connector 74"/>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76" name="Straight Connector 75"/>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77" name="Group 76"/>
            <p:cNvGrpSpPr/>
            <p:nvPr/>
          </p:nvGrpSpPr>
          <p:grpSpPr>
            <a:xfrm>
              <a:off x="6957533" y="4957949"/>
              <a:ext cx="648072" cy="576064"/>
              <a:chOff x="4067944" y="4941168"/>
              <a:chExt cx="648072" cy="576064"/>
            </a:xfrm>
          </p:grpSpPr>
          <p:cxnSp>
            <p:nvCxnSpPr>
              <p:cNvPr id="78" name="Straight Connector 77"/>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79" name="Straight Connector 78"/>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80" name="Straight Connector 79"/>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81" name="Group 80"/>
            <p:cNvGrpSpPr/>
            <p:nvPr/>
          </p:nvGrpSpPr>
          <p:grpSpPr>
            <a:xfrm>
              <a:off x="8100392" y="4941168"/>
              <a:ext cx="648072" cy="576064"/>
              <a:chOff x="4067944" y="4941168"/>
              <a:chExt cx="648072" cy="576064"/>
            </a:xfrm>
          </p:grpSpPr>
          <p:cxnSp>
            <p:nvCxnSpPr>
              <p:cNvPr id="82" name="Straight Connector 81"/>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83" name="Straight Connector 82"/>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84" name="Straight Connector 83"/>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85" name="Group 84"/>
            <p:cNvGrpSpPr/>
            <p:nvPr/>
          </p:nvGrpSpPr>
          <p:grpSpPr>
            <a:xfrm>
              <a:off x="2937553" y="4163375"/>
              <a:ext cx="648072" cy="576064"/>
              <a:chOff x="4067944" y="4941168"/>
              <a:chExt cx="648072" cy="576064"/>
            </a:xfrm>
          </p:grpSpPr>
          <p:cxnSp>
            <p:nvCxnSpPr>
              <p:cNvPr id="86" name="Straight Connector 85"/>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87" name="Straight Connector 86"/>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88" name="Straight Connector 87"/>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89" name="Group 88"/>
            <p:cNvGrpSpPr/>
            <p:nvPr/>
          </p:nvGrpSpPr>
          <p:grpSpPr>
            <a:xfrm>
              <a:off x="1979712" y="4149080"/>
              <a:ext cx="648072" cy="576064"/>
              <a:chOff x="4067944" y="4941168"/>
              <a:chExt cx="648072" cy="576064"/>
            </a:xfrm>
          </p:grpSpPr>
          <p:cxnSp>
            <p:nvCxnSpPr>
              <p:cNvPr id="90" name="Straight Connector 89"/>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91" name="Straight Connector 90"/>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92" name="Straight Connector 91"/>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spTree>
    <p:extLst>
      <p:ext uri="{BB962C8B-B14F-4D97-AF65-F5344CB8AC3E}">
        <p14:creationId xmlns:p14="http://schemas.microsoft.com/office/powerpoint/2010/main" val="143544968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Box 2"/>
          <p:cNvSpPr txBox="1">
            <a:spLocks noChangeArrowheads="1"/>
          </p:cNvSpPr>
          <p:nvPr/>
        </p:nvSpPr>
        <p:spPr bwMode="auto">
          <a:xfrm>
            <a:off x="10465" y="2603080"/>
            <a:ext cx="6192688" cy="1618008"/>
          </a:xfrm>
          <a:prstGeom prst="rect">
            <a:avLst/>
          </a:prstGeom>
          <a:noFill/>
          <a:ln w="9525">
            <a:noFill/>
            <a:round/>
            <a:headEnd/>
            <a:tailEnd/>
          </a:ln>
          <a:effectLst/>
        </p:spPr>
        <p:txBody>
          <a:bodyPr wrap="square" lIns="90000" tIns="46800" rIns="90000" bIns="46800">
            <a:prstTxWarp prst="textNoShape">
              <a:avLst/>
            </a:prstTxWarp>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9900" i="0" dirty="0" smtClean="0">
                <a:solidFill>
                  <a:schemeClr val="tx1"/>
                </a:solidFill>
                <a:effectLst>
                  <a:glow rad="127000">
                    <a:schemeClr val="tx1">
                      <a:lumMod val="50000"/>
                      <a:lumOff val="50000"/>
                    </a:schemeClr>
                  </a:glow>
                </a:effectLst>
              </a:rPr>
              <a:t>conjecture</a:t>
            </a:r>
          </a:p>
        </p:txBody>
      </p:sp>
      <p:sp>
        <p:nvSpPr>
          <p:cNvPr id="7" name="Rectangle 6"/>
          <p:cNvSpPr/>
          <p:nvPr/>
        </p:nvSpPr>
        <p:spPr bwMode="auto">
          <a:xfrm>
            <a:off x="0" y="0"/>
            <a:ext cx="9144000" cy="6858000"/>
          </a:xfrm>
          <a:prstGeom prst="rect">
            <a:avLst/>
          </a:prstGeom>
          <a:gradFill flip="none" rotWithShape="1">
            <a:gsLst>
              <a:gs pos="0">
                <a:schemeClr val="tx1"/>
              </a:gs>
              <a:gs pos="36000">
                <a:schemeClr val="tx1">
                  <a:alpha val="65000"/>
                </a:schemeClr>
              </a:gs>
            </a:gsLst>
            <a:lin ang="0" scaled="1"/>
            <a:tileRect/>
          </a:gra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9" name="Text Box 5"/>
          <p:cNvSpPr txBox="1">
            <a:spLocks noChangeArrowheads="1"/>
          </p:cNvSpPr>
          <p:nvPr/>
        </p:nvSpPr>
        <p:spPr bwMode="auto">
          <a:xfrm>
            <a:off x="539554" y="829158"/>
            <a:ext cx="5112568" cy="3139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defRPr/>
            </a:pPr>
            <a:endParaRPr lang="en-GB" i="0" dirty="0" smtClean="0">
              <a:effectLst>
                <a:glow rad="152400">
                  <a:schemeClr val="tx1"/>
                </a:glow>
              </a:effectLst>
              <a:cs typeface="Arial" charset="0"/>
            </a:endParaRPr>
          </a:p>
          <a:p>
            <a:pPr>
              <a:defRPr/>
            </a:pPr>
            <a:r>
              <a:rPr lang="en-GB" i="0" dirty="0">
                <a:effectLst>
                  <a:glow rad="152400">
                    <a:schemeClr val="tx1"/>
                  </a:glow>
                </a:effectLst>
                <a:cs typeface="Arial" charset="0"/>
              </a:rPr>
              <a:t>1. All </a:t>
            </a:r>
            <a:r>
              <a:rPr lang="en-GB" i="0" dirty="0" smtClean="0">
                <a:effectLst>
                  <a:glow rad="152400">
                    <a:schemeClr val="tx1"/>
                  </a:glow>
                </a:effectLst>
                <a:cs typeface="Arial" charset="0"/>
              </a:rPr>
              <a:t>shared agency involves shared intention.</a:t>
            </a:r>
            <a:endParaRPr lang="en-GB" i="0" dirty="0">
              <a:effectLst>
                <a:glow rad="152400">
                  <a:schemeClr val="tx1"/>
                </a:glow>
              </a:effectLst>
              <a:cs typeface="Arial" charset="0"/>
            </a:endParaRPr>
          </a:p>
          <a:p>
            <a:pPr>
              <a:defRPr/>
            </a:pPr>
            <a:endParaRPr lang="en-GB" i="0" dirty="0">
              <a:effectLst>
                <a:glow rad="152400">
                  <a:schemeClr val="tx1"/>
                </a:glow>
              </a:effectLst>
              <a:cs typeface="Arial" charset="0"/>
            </a:endParaRPr>
          </a:p>
          <a:p>
            <a:pPr>
              <a:defRPr/>
            </a:pPr>
            <a:r>
              <a:rPr lang="en-GB" i="0" dirty="0" smtClean="0">
                <a:effectLst>
                  <a:glow rad="152400">
                    <a:schemeClr val="tx1"/>
                  </a:glow>
                </a:effectLst>
                <a:cs typeface="Arial" charset="0"/>
              </a:rPr>
              <a:t>2. Shared intention requires sophisticated mindreading.</a:t>
            </a:r>
          </a:p>
          <a:p>
            <a:pPr>
              <a:defRPr/>
            </a:pPr>
            <a:endParaRPr lang="en-GB" i="0" dirty="0" smtClean="0">
              <a:effectLst>
                <a:glow rad="152400">
                  <a:schemeClr val="tx1"/>
                </a:glow>
              </a:effectLst>
              <a:cs typeface="Arial" charset="0"/>
            </a:endParaRPr>
          </a:p>
          <a:p>
            <a:pPr>
              <a:defRPr/>
            </a:pPr>
            <a:r>
              <a:rPr lang="en-GB" i="0" dirty="0" smtClean="0">
                <a:effectLst>
                  <a:glow rad="152400">
                    <a:schemeClr val="tx1"/>
                  </a:glow>
                </a:effectLst>
                <a:cs typeface="Arial" charset="0"/>
              </a:rPr>
              <a:t>Therefore:</a:t>
            </a:r>
            <a:endParaRPr lang="en-GB" i="0" dirty="0">
              <a:effectLst>
                <a:glow rad="152400">
                  <a:schemeClr val="tx1"/>
                </a:glow>
              </a:effectLst>
              <a:cs typeface="Arial" charset="0"/>
            </a:endParaRPr>
          </a:p>
          <a:p>
            <a:pPr>
              <a:defRPr/>
            </a:pPr>
            <a:endParaRPr lang="en-GB" i="0" dirty="0">
              <a:effectLst>
                <a:glow rad="152400">
                  <a:schemeClr val="tx1"/>
                </a:glow>
              </a:effectLst>
              <a:cs typeface="Arial" charset="0"/>
            </a:endParaRPr>
          </a:p>
        </p:txBody>
      </p:sp>
      <p:sp>
        <p:nvSpPr>
          <p:cNvPr id="8" name="Text Box 2"/>
          <p:cNvSpPr txBox="1">
            <a:spLocks noChangeArrowheads="1"/>
          </p:cNvSpPr>
          <p:nvPr/>
        </p:nvSpPr>
        <p:spPr bwMode="auto">
          <a:xfrm>
            <a:off x="755576" y="3861048"/>
            <a:ext cx="4536504" cy="1785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a:effectLst>
                  <a:glow rad="101600">
                    <a:schemeClr val="tx1">
                      <a:alpha val="75000"/>
                    </a:schemeClr>
                  </a:glow>
                </a:effectLst>
              </a:rPr>
              <a:t>The </a:t>
            </a:r>
            <a:r>
              <a:rPr lang="en-GB" i="0" dirty="0" smtClean="0">
                <a:effectLst>
                  <a:glow rad="101600">
                    <a:schemeClr val="tx1">
                      <a:alpha val="75000"/>
                    </a:schemeClr>
                  </a:glow>
                </a:effectLst>
              </a:rPr>
              <a:t>prior existence of capacities for shared agency </a:t>
            </a:r>
            <a:r>
              <a:rPr lang="en-GB" i="0" strike="sngStrike" dirty="0" smtClean="0">
                <a:effectLst>
                  <a:glow rad="101600">
                    <a:schemeClr val="tx1">
                      <a:alpha val="75000"/>
                    </a:schemeClr>
                  </a:glow>
                </a:effectLst>
              </a:rPr>
              <a:t>partially explains</a:t>
            </a:r>
            <a:r>
              <a:rPr lang="en-GB" i="0" dirty="0" smtClean="0">
                <a:effectLst>
                  <a:glow rad="101600">
                    <a:schemeClr val="tx1">
                      <a:alpha val="75000"/>
                    </a:schemeClr>
                  </a:glow>
                </a:effectLst>
              </a:rPr>
              <a:t> </a:t>
            </a:r>
            <a:r>
              <a:rPr lang="en-GB" i="0" dirty="0">
                <a:effectLst>
                  <a:glow rad="101600">
                    <a:schemeClr val="tx1">
                      <a:alpha val="75000"/>
                    </a:schemeClr>
                  </a:glow>
                </a:effectLst>
              </a:rPr>
              <a:t>how sophisticated forms of </a:t>
            </a:r>
            <a:r>
              <a:rPr lang="en-GB" i="0" dirty="0" smtClean="0">
                <a:effectLst>
                  <a:glow rad="101600">
                    <a:schemeClr val="tx1">
                      <a:alpha val="75000"/>
                    </a:schemeClr>
                  </a:glow>
                </a:effectLst>
              </a:rPr>
              <a:t>mindreading </a:t>
            </a:r>
            <a:r>
              <a:rPr lang="en-GB" i="0" dirty="0">
                <a:effectLst>
                  <a:glow rad="101600">
                    <a:schemeClr val="tx1">
                      <a:alpha val="75000"/>
                    </a:schemeClr>
                  </a:glow>
                </a:effectLst>
              </a:rPr>
              <a:t>emerge in </a:t>
            </a:r>
            <a:r>
              <a:rPr lang="en-GB" i="0" dirty="0" smtClean="0">
                <a:effectLst>
                  <a:glow rad="101600">
                    <a:schemeClr val="tx1">
                      <a:alpha val="75000"/>
                    </a:schemeClr>
                  </a:glow>
                </a:effectLst>
              </a:rPr>
              <a:t>evolution </a:t>
            </a:r>
            <a:r>
              <a:rPr lang="en-GB" i="0" dirty="0">
                <a:effectLst>
                  <a:glow rad="101600">
                    <a:schemeClr val="tx1">
                      <a:alpha val="75000"/>
                    </a:schemeClr>
                  </a:glow>
                </a:effectLst>
              </a:rPr>
              <a:t>or development (or both)</a:t>
            </a:r>
            <a:endParaRPr lang="en-GB" dirty="0">
              <a:effectLst>
                <a:glow rad="101600">
                  <a:schemeClr val="tx1">
                    <a:alpha val="75000"/>
                  </a:schemeClr>
                </a:glow>
              </a:effectLst>
            </a:endParaRPr>
          </a:p>
        </p:txBody>
      </p:sp>
      <p:sp>
        <p:nvSpPr>
          <p:cNvPr id="10" name="Text Box 2"/>
          <p:cNvSpPr txBox="1">
            <a:spLocks noChangeArrowheads="1"/>
          </p:cNvSpPr>
          <p:nvPr/>
        </p:nvSpPr>
        <p:spPr bwMode="auto">
          <a:xfrm>
            <a:off x="4716016" y="4197099"/>
            <a:ext cx="4536504"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smtClean="0">
                <a:effectLst>
                  <a:glow rad="101600">
                    <a:schemeClr val="tx1">
                      <a:alpha val="75000"/>
                    </a:schemeClr>
                  </a:glow>
                </a:effectLst>
              </a:rPr>
              <a:t>cannot explain</a:t>
            </a:r>
            <a:endParaRPr lang="en-GB" dirty="0">
              <a:effectLst>
                <a:glow rad="101600">
                  <a:schemeClr val="tx1">
                    <a:alpha val="75000"/>
                  </a:schemeClr>
                </a:glow>
              </a:effectLst>
            </a:endParaRPr>
          </a:p>
        </p:txBody>
      </p:sp>
      <p:sp>
        <p:nvSpPr>
          <p:cNvPr id="13" name="Rectangle 12"/>
          <p:cNvSpPr/>
          <p:nvPr/>
        </p:nvSpPr>
        <p:spPr>
          <a:xfrm>
            <a:off x="466891" y="3861048"/>
            <a:ext cx="377026" cy="430887"/>
          </a:xfrm>
          <a:prstGeom prst="rect">
            <a:avLst/>
          </a:prstGeom>
        </p:spPr>
        <p:txBody>
          <a:bodyPr wrap="none">
            <a:spAutoFit/>
          </a:bodyPr>
          <a:lstStyle/>
          <a:p>
            <a:pPr>
              <a:defRPr/>
            </a:pPr>
            <a:r>
              <a:rPr lang="en-GB" i="0" dirty="0">
                <a:effectLst>
                  <a:glow rad="152400">
                    <a:schemeClr val="tx1"/>
                  </a:glow>
                </a:effectLst>
                <a:cs typeface="Arial" charset="0"/>
              </a:rPr>
              <a:t>3.</a:t>
            </a:r>
          </a:p>
        </p:txBody>
      </p:sp>
    </p:spTree>
    <p:extLst>
      <p:ext uri="{BB962C8B-B14F-4D97-AF65-F5344CB8AC3E}">
        <p14:creationId xmlns:p14="http://schemas.microsoft.com/office/powerpoint/2010/main" val="315142845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3419872" y="0"/>
            <a:ext cx="2520280" cy="6858000"/>
          </a:xfrm>
          <a:prstGeom prst="rect">
            <a:avLst/>
          </a:prstGeom>
          <a:gradFill flip="none" rotWithShape="1">
            <a:gsLst>
              <a:gs pos="0">
                <a:schemeClr val="tx1">
                  <a:alpha val="0"/>
                </a:schemeClr>
              </a:gs>
              <a:gs pos="100000">
                <a:schemeClr val="bg1">
                  <a:alpha val="0"/>
                </a:schemeClr>
              </a:gs>
              <a:gs pos="48000">
                <a:srgbClr val="FFFFFF"/>
              </a:gs>
              <a:gs pos="60000">
                <a:srgbClr val="FFFFFF"/>
              </a:gs>
              <a:gs pos="37000">
                <a:schemeClr val="bg1">
                  <a:alpha val="34000"/>
                </a:schemeClr>
              </a:gs>
              <a:gs pos="71000">
                <a:schemeClr val="bg1">
                  <a:alpha val="34000"/>
                </a:schemeClr>
              </a:gs>
            </a:gsLst>
            <a:lin ang="0" scaled="1"/>
            <a:tileRect/>
          </a:gra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cxnSp>
        <p:nvCxnSpPr>
          <p:cNvPr id="48" name="Straight Connector 47"/>
          <p:cNvCxnSpPr>
            <a:endCxn id="14" idx="0"/>
          </p:cNvCxnSpPr>
          <p:nvPr/>
        </p:nvCxnSpPr>
        <p:spPr bwMode="auto">
          <a:xfrm>
            <a:off x="4427984" y="2852936"/>
            <a:ext cx="1892592" cy="1657344"/>
          </a:xfrm>
          <a:prstGeom prst="line">
            <a:avLst/>
          </a:prstGeom>
          <a:solidFill>
            <a:srgbClr val="00B8FF"/>
          </a:solidFill>
          <a:ln w="38100" cap="flat" cmpd="sng" algn="ctr">
            <a:solidFill>
              <a:schemeClr val="bg1"/>
            </a:solidFill>
            <a:prstDash val="solid"/>
            <a:round/>
            <a:headEnd type="none" w="med" len="med"/>
            <a:tailEnd type="none" w="med" len="med"/>
          </a:ln>
          <a:effectLst>
            <a:glow rad="101600">
              <a:schemeClr val="tx1"/>
            </a:glow>
          </a:effectLst>
        </p:spPr>
      </p:cxnSp>
      <p:cxnSp>
        <p:nvCxnSpPr>
          <p:cNvPr id="45" name="Straight Connector 44"/>
          <p:cNvCxnSpPr>
            <a:stCxn id="21" idx="2"/>
            <a:endCxn id="13" idx="0"/>
          </p:cNvCxnSpPr>
          <p:nvPr/>
        </p:nvCxnSpPr>
        <p:spPr bwMode="auto">
          <a:xfrm>
            <a:off x="4391980" y="2851774"/>
            <a:ext cx="836475" cy="1658506"/>
          </a:xfrm>
          <a:prstGeom prst="line">
            <a:avLst/>
          </a:prstGeom>
          <a:solidFill>
            <a:srgbClr val="00B8FF"/>
          </a:solidFill>
          <a:ln w="38100" cap="flat" cmpd="sng" algn="ctr">
            <a:solidFill>
              <a:schemeClr val="bg1"/>
            </a:solidFill>
            <a:prstDash val="solid"/>
            <a:round/>
            <a:headEnd type="none" w="med" len="med"/>
            <a:tailEnd type="none" w="med" len="med"/>
          </a:ln>
          <a:effectLst>
            <a:glow rad="101600">
              <a:schemeClr val="tx1"/>
            </a:glow>
          </a:effectLst>
        </p:spPr>
      </p:cxnSp>
      <p:cxnSp>
        <p:nvCxnSpPr>
          <p:cNvPr id="43" name="Straight Connector 42"/>
          <p:cNvCxnSpPr>
            <a:endCxn id="17" idx="0"/>
          </p:cNvCxnSpPr>
          <p:nvPr/>
        </p:nvCxnSpPr>
        <p:spPr bwMode="auto">
          <a:xfrm flipH="1">
            <a:off x="4292352" y="2852936"/>
            <a:ext cx="135632" cy="1657344"/>
          </a:xfrm>
          <a:prstGeom prst="line">
            <a:avLst/>
          </a:prstGeom>
          <a:solidFill>
            <a:srgbClr val="00B8FF"/>
          </a:solidFill>
          <a:ln w="38100" cap="flat" cmpd="sng" algn="ctr">
            <a:solidFill>
              <a:schemeClr val="bg1"/>
            </a:solidFill>
            <a:prstDash val="solid"/>
            <a:round/>
            <a:headEnd type="none" w="med" len="med"/>
            <a:tailEnd type="none" w="med" len="med"/>
          </a:ln>
          <a:effectLst>
            <a:glow rad="101600">
              <a:schemeClr val="tx1"/>
            </a:glow>
          </a:effectLst>
        </p:spPr>
      </p:cxnSp>
      <p:cxnSp>
        <p:nvCxnSpPr>
          <p:cNvPr id="37" name="Straight Connector 36"/>
          <p:cNvCxnSpPr>
            <a:endCxn id="11" idx="0"/>
          </p:cNvCxnSpPr>
          <p:nvPr/>
        </p:nvCxnSpPr>
        <p:spPr bwMode="auto">
          <a:xfrm flipH="1">
            <a:off x="3263854" y="2852936"/>
            <a:ext cx="1092122" cy="866417"/>
          </a:xfrm>
          <a:prstGeom prst="line">
            <a:avLst/>
          </a:prstGeom>
          <a:solidFill>
            <a:srgbClr val="00B8FF"/>
          </a:solidFill>
          <a:ln w="38100" cap="flat" cmpd="sng" algn="ctr">
            <a:solidFill>
              <a:schemeClr val="bg1"/>
            </a:solidFill>
            <a:prstDash val="solid"/>
            <a:round/>
            <a:headEnd type="none" w="med" len="med"/>
            <a:tailEnd type="none" w="med" len="med"/>
          </a:ln>
          <a:effectLst>
            <a:glow rad="101600">
              <a:schemeClr val="tx1">
                <a:alpha val="75000"/>
              </a:schemeClr>
            </a:glow>
          </a:effectLst>
        </p:spPr>
      </p:cxnSp>
      <p:cxnSp>
        <p:nvCxnSpPr>
          <p:cNvPr id="39" name="Straight Connector 38"/>
          <p:cNvCxnSpPr>
            <a:stCxn id="21" idx="2"/>
          </p:cNvCxnSpPr>
          <p:nvPr/>
        </p:nvCxnSpPr>
        <p:spPr bwMode="auto">
          <a:xfrm flipH="1">
            <a:off x="4139952" y="2851774"/>
            <a:ext cx="252028" cy="867579"/>
          </a:xfrm>
          <a:prstGeom prst="line">
            <a:avLst/>
          </a:prstGeom>
          <a:solidFill>
            <a:srgbClr val="00B8FF"/>
          </a:solidFill>
          <a:ln w="38100" cap="flat" cmpd="sng" algn="ctr">
            <a:solidFill>
              <a:schemeClr val="bg1"/>
            </a:solidFill>
            <a:prstDash val="solid"/>
            <a:round/>
            <a:headEnd type="none" w="med" len="med"/>
            <a:tailEnd type="none" w="med" len="med"/>
          </a:ln>
          <a:effectLst>
            <a:glow rad="101600">
              <a:schemeClr val="tx1">
                <a:alpha val="75000"/>
              </a:schemeClr>
            </a:glow>
          </a:effectLst>
        </p:spPr>
      </p:cxnSp>
      <p:cxnSp>
        <p:nvCxnSpPr>
          <p:cNvPr id="41" name="Straight Connector 40"/>
          <p:cNvCxnSpPr>
            <a:endCxn id="19" idx="0"/>
          </p:cNvCxnSpPr>
          <p:nvPr/>
        </p:nvCxnSpPr>
        <p:spPr bwMode="auto">
          <a:xfrm>
            <a:off x="4391980" y="2852936"/>
            <a:ext cx="804090" cy="864095"/>
          </a:xfrm>
          <a:prstGeom prst="line">
            <a:avLst/>
          </a:prstGeom>
          <a:solidFill>
            <a:srgbClr val="00B8FF"/>
          </a:solidFill>
          <a:ln w="38100" cap="flat" cmpd="sng" algn="ctr">
            <a:solidFill>
              <a:schemeClr val="bg1"/>
            </a:solidFill>
            <a:prstDash val="solid"/>
            <a:round/>
            <a:headEnd type="none" w="med" len="med"/>
            <a:tailEnd type="none" w="med" len="med"/>
          </a:ln>
          <a:effectLst>
            <a:glow rad="101600">
              <a:schemeClr val="tx1">
                <a:alpha val="75000"/>
              </a:schemeClr>
            </a:glow>
          </a:effectLst>
        </p:spPr>
      </p:cxnSp>
      <p:grpSp>
        <p:nvGrpSpPr>
          <p:cNvPr id="97" name="Group 96"/>
          <p:cNvGrpSpPr/>
          <p:nvPr/>
        </p:nvGrpSpPr>
        <p:grpSpPr>
          <a:xfrm>
            <a:off x="3263854" y="2851774"/>
            <a:ext cx="3056722" cy="1658506"/>
            <a:chOff x="3416254" y="3004174"/>
            <a:chExt cx="3056722" cy="1658506"/>
          </a:xfrm>
        </p:grpSpPr>
        <p:cxnSp>
          <p:nvCxnSpPr>
            <p:cNvPr id="98" name="Straight Connector 97"/>
            <p:cNvCxnSpPr/>
            <p:nvPr/>
          </p:nvCxnSpPr>
          <p:spPr bwMode="auto">
            <a:xfrm>
              <a:off x="4580384" y="3005336"/>
              <a:ext cx="1892592" cy="1657344"/>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99" name="Straight Connector 98"/>
            <p:cNvCxnSpPr/>
            <p:nvPr/>
          </p:nvCxnSpPr>
          <p:spPr bwMode="auto">
            <a:xfrm>
              <a:off x="4544380" y="3004174"/>
              <a:ext cx="836475" cy="1658506"/>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100" name="Straight Connector 99"/>
            <p:cNvCxnSpPr/>
            <p:nvPr/>
          </p:nvCxnSpPr>
          <p:spPr bwMode="auto">
            <a:xfrm flipH="1">
              <a:off x="4444752" y="3005336"/>
              <a:ext cx="135632" cy="1657344"/>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101" name="Straight Connector 100"/>
            <p:cNvCxnSpPr/>
            <p:nvPr/>
          </p:nvCxnSpPr>
          <p:spPr bwMode="auto">
            <a:xfrm flipH="1">
              <a:off x="3416254" y="3005336"/>
              <a:ext cx="1092122" cy="866417"/>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102" name="Straight Connector 101"/>
            <p:cNvCxnSpPr/>
            <p:nvPr/>
          </p:nvCxnSpPr>
          <p:spPr bwMode="auto">
            <a:xfrm flipH="1">
              <a:off x="4292352" y="3004174"/>
              <a:ext cx="252028" cy="867579"/>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103" name="Straight Connector 102"/>
            <p:cNvCxnSpPr/>
            <p:nvPr/>
          </p:nvCxnSpPr>
          <p:spPr bwMode="auto">
            <a:xfrm>
              <a:off x="4544380" y="3005336"/>
              <a:ext cx="804090" cy="864095"/>
            </a:xfrm>
            <a:prstGeom prst="line">
              <a:avLst/>
            </a:prstGeom>
            <a:solidFill>
              <a:srgbClr val="00B8FF"/>
            </a:solidFill>
            <a:ln w="38100" cap="flat" cmpd="sng" algn="ctr">
              <a:solidFill>
                <a:schemeClr val="bg1"/>
              </a:solidFill>
              <a:prstDash val="solid"/>
              <a:round/>
              <a:headEnd type="none" w="med" len="med"/>
              <a:tailEnd type="none" w="med" len="med"/>
            </a:ln>
            <a:effectLst/>
          </p:spPr>
        </p:cxnSp>
      </p:grpSp>
      <p:grpSp>
        <p:nvGrpSpPr>
          <p:cNvPr id="108" name="Group 107"/>
          <p:cNvGrpSpPr/>
          <p:nvPr/>
        </p:nvGrpSpPr>
        <p:grpSpPr>
          <a:xfrm>
            <a:off x="5004048" y="4149080"/>
            <a:ext cx="648072" cy="576064"/>
            <a:chOff x="4067944" y="4941168"/>
            <a:chExt cx="648072" cy="576064"/>
          </a:xfrm>
        </p:grpSpPr>
        <p:cxnSp>
          <p:nvCxnSpPr>
            <p:cNvPr id="109" name="Straight Connector 108"/>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110" name="Straight Connector 109"/>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111" name="Straight Connector 110"/>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112" name="Group 111"/>
          <p:cNvGrpSpPr/>
          <p:nvPr/>
        </p:nvGrpSpPr>
        <p:grpSpPr>
          <a:xfrm>
            <a:off x="4046207" y="4134785"/>
            <a:ext cx="648072" cy="576064"/>
            <a:chOff x="4067944" y="4941168"/>
            <a:chExt cx="648072" cy="576064"/>
          </a:xfrm>
        </p:grpSpPr>
        <p:cxnSp>
          <p:nvCxnSpPr>
            <p:cNvPr id="113" name="Straight Connector 112"/>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114" name="Straight Connector 113"/>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115" name="Straight Connector 114"/>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93" name="Group 92"/>
          <p:cNvGrpSpPr/>
          <p:nvPr/>
        </p:nvGrpSpPr>
        <p:grpSpPr>
          <a:xfrm>
            <a:off x="899592" y="4149080"/>
            <a:ext cx="648072" cy="576064"/>
            <a:chOff x="4067944" y="4941168"/>
            <a:chExt cx="648072" cy="576064"/>
          </a:xfrm>
        </p:grpSpPr>
        <p:cxnSp>
          <p:nvCxnSpPr>
            <p:cNvPr id="94" name="Straight Connector 93"/>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95" name="Straight Connector 94"/>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96" name="Straight Connector 95"/>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sp>
        <p:nvSpPr>
          <p:cNvPr id="7" name="Text Box 2"/>
          <p:cNvSpPr txBox="1">
            <a:spLocks noChangeArrowheads="1"/>
          </p:cNvSpPr>
          <p:nvPr/>
        </p:nvSpPr>
        <p:spPr bwMode="auto">
          <a:xfrm>
            <a:off x="971600" y="836712"/>
            <a:ext cx="6705600" cy="433068"/>
          </a:xfrm>
          <a:prstGeom prst="rect">
            <a:avLst/>
          </a:prstGeom>
          <a:noFill/>
          <a:ln w="9525">
            <a:noFill/>
            <a:round/>
            <a:headEnd/>
            <a:tailEnd/>
          </a:ln>
          <a:effectLst/>
        </p:spPr>
        <p:txBody>
          <a:bodyPr wrap="square" lIns="90000" tIns="46800" rIns="90000" bIns="46800">
            <a:prstTxWarp prst="textNoShape">
              <a:avLst/>
            </a:prstTxWarp>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rPr>
              <a:t>Move it from there to here</a:t>
            </a:r>
          </a:p>
        </p:txBody>
      </p:sp>
      <p:sp>
        <p:nvSpPr>
          <p:cNvPr id="3" name="Rectangle 2"/>
          <p:cNvSpPr/>
          <p:nvPr/>
        </p:nvSpPr>
        <p:spPr>
          <a:xfrm>
            <a:off x="827584" y="3719353"/>
            <a:ext cx="936104" cy="430887"/>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reach</a:t>
            </a:r>
            <a:endParaRPr lang="en-US" i="0" dirty="0">
              <a:effectLst>
                <a:glow rad="101600">
                  <a:srgbClr val="000000"/>
                </a:glow>
              </a:effectLst>
              <a:ea typeface="Arial" charset="0"/>
              <a:cs typeface="Arial" charset="0"/>
            </a:endParaRPr>
          </a:p>
        </p:txBody>
      </p:sp>
      <p:sp>
        <p:nvSpPr>
          <p:cNvPr id="10" name="Rectangle 9"/>
          <p:cNvSpPr/>
          <p:nvPr/>
        </p:nvSpPr>
        <p:spPr>
          <a:xfrm>
            <a:off x="1811693" y="3719353"/>
            <a:ext cx="936104" cy="430887"/>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grasp</a:t>
            </a:r>
            <a:endParaRPr lang="en-US" i="0" dirty="0">
              <a:effectLst>
                <a:glow rad="101600">
                  <a:srgbClr val="000000"/>
                </a:glow>
              </a:effectLst>
              <a:ea typeface="Arial" charset="0"/>
              <a:cs typeface="Arial" charset="0"/>
            </a:endParaRPr>
          </a:p>
        </p:txBody>
      </p:sp>
      <p:sp>
        <p:nvSpPr>
          <p:cNvPr id="11" name="Rectangle 10"/>
          <p:cNvSpPr/>
          <p:nvPr/>
        </p:nvSpPr>
        <p:spPr>
          <a:xfrm>
            <a:off x="2795802" y="3719353"/>
            <a:ext cx="936104" cy="430887"/>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move</a:t>
            </a:r>
            <a:endParaRPr lang="en-US" i="0" dirty="0">
              <a:effectLst>
                <a:glow rad="101600">
                  <a:srgbClr val="000000"/>
                </a:glow>
              </a:effectLst>
              <a:ea typeface="Arial" charset="0"/>
              <a:cs typeface="Arial" charset="0"/>
            </a:endParaRPr>
          </a:p>
        </p:txBody>
      </p:sp>
      <p:sp>
        <p:nvSpPr>
          <p:cNvPr id="12" name="Rectangle 11"/>
          <p:cNvSpPr/>
          <p:nvPr/>
        </p:nvSpPr>
        <p:spPr>
          <a:xfrm>
            <a:off x="3635896" y="3718192"/>
            <a:ext cx="1152128"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arrive</a:t>
            </a:r>
            <a:endParaRPr lang="en-US" i="0" dirty="0">
              <a:effectLst>
                <a:glow rad="101600">
                  <a:srgbClr val="000000"/>
                </a:glow>
              </a:effectLst>
              <a:ea typeface="Arial" charset="0"/>
              <a:cs typeface="Arial" charset="0"/>
            </a:endParaRPr>
          </a:p>
        </p:txBody>
      </p:sp>
      <p:sp>
        <p:nvSpPr>
          <p:cNvPr id="13" name="Rectangle 12"/>
          <p:cNvSpPr/>
          <p:nvPr/>
        </p:nvSpPr>
        <p:spPr>
          <a:xfrm>
            <a:off x="4652391" y="4510280"/>
            <a:ext cx="1152128"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grasp</a:t>
            </a:r>
            <a:endParaRPr lang="en-US" i="0" dirty="0">
              <a:effectLst>
                <a:glow rad="101600">
                  <a:srgbClr val="000000"/>
                </a:glow>
              </a:effectLst>
              <a:ea typeface="Arial" charset="0"/>
              <a:cs typeface="Arial" charset="0"/>
            </a:endParaRPr>
          </a:p>
        </p:txBody>
      </p:sp>
      <p:sp>
        <p:nvSpPr>
          <p:cNvPr id="14" name="Rectangle 13"/>
          <p:cNvSpPr/>
          <p:nvPr/>
        </p:nvSpPr>
        <p:spPr>
          <a:xfrm>
            <a:off x="5852524" y="4510280"/>
            <a:ext cx="936104" cy="430887"/>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move</a:t>
            </a:r>
            <a:endParaRPr lang="en-US" i="0" dirty="0">
              <a:effectLst>
                <a:glow rad="101600">
                  <a:srgbClr val="000000"/>
                </a:glow>
              </a:effectLst>
              <a:ea typeface="Arial" charset="0"/>
              <a:cs typeface="Arial" charset="0"/>
            </a:endParaRPr>
          </a:p>
        </p:txBody>
      </p:sp>
      <p:sp>
        <p:nvSpPr>
          <p:cNvPr id="15" name="Rectangle 14"/>
          <p:cNvSpPr/>
          <p:nvPr/>
        </p:nvSpPr>
        <p:spPr>
          <a:xfrm>
            <a:off x="6836633" y="4510280"/>
            <a:ext cx="936104" cy="430887"/>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place</a:t>
            </a:r>
            <a:endParaRPr lang="en-US" i="0" dirty="0">
              <a:effectLst>
                <a:glow rad="101600">
                  <a:srgbClr val="000000"/>
                </a:glow>
              </a:effectLst>
              <a:ea typeface="Arial" charset="0"/>
              <a:cs typeface="Arial" charset="0"/>
            </a:endParaRPr>
          </a:p>
        </p:txBody>
      </p:sp>
      <p:sp>
        <p:nvSpPr>
          <p:cNvPr id="16" name="Rectangle 15"/>
          <p:cNvSpPr/>
          <p:nvPr/>
        </p:nvSpPr>
        <p:spPr>
          <a:xfrm>
            <a:off x="7820744" y="4510280"/>
            <a:ext cx="1143744" cy="430887"/>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release</a:t>
            </a:r>
            <a:endParaRPr lang="en-US" i="0" dirty="0">
              <a:effectLst>
                <a:glow rad="101600">
                  <a:srgbClr val="000000"/>
                </a:glow>
              </a:effectLst>
              <a:ea typeface="Arial" charset="0"/>
              <a:cs typeface="Arial" charset="0"/>
            </a:endParaRPr>
          </a:p>
        </p:txBody>
      </p:sp>
      <p:sp>
        <p:nvSpPr>
          <p:cNvPr id="17" name="Rectangle 16"/>
          <p:cNvSpPr/>
          <p:nvPr/>
        </p:nvSpPr>
        <p:spPr>
          <a:xfrm>
            <a:off x="3716288" y="4510280"/>
            <a:ext cx="1152128"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reach</a:t>
            </a:r>
            <a:endParaRPr lang="en-US" i="0" dirty="0">
              <a:effectLst>
                <a:glow rad="101600">
                  <a:srgbClr val="000000"/>
                </a:glow>
              </a:effectLst>
              <a:ea typeface="Arial" charset="0"/>
              <a:cs typeface="Arial" charset="0"/>
            </a:endParaRPr>
          </a:p>
        </p:txBody>
      </p:sp>
      <p:sp>
        <p:nvSpPr>
          <p:cNvPr id="19" name="Rectangle 18"/>
          <p:cNvSpPr/>
          <p:nvPr/>
        </p:nvSpPr>
        <p:spPr>
          <a:xfrm>
            <a:off x="4620006" y="3717031"/>
            <a:ext cx="1152128"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release</a:t>
            </a:r>
            <a:endParaRPr lang="en-US" i="0" dirty="0">
              <a:effectLst>
                <a:glow rad="101600">
                  <a:srgbClr val="000000"/>
                </a:glow>
              </a:effectLst>
              <a:ea typeface="Arial" charset="0"/>
              <a:cs typeface="Arial" charset="0"/>
            </a:endParaRPr>
          </a:p>
        </p:txBody>
      </p:sp>
      <p:sp>
        <p:nvSpPr>
          <p:cNvPr id="20" name="Rectangle 19"/>
          <p:cNvSpPr/>
          <p:nvPr/>
        </p:nvSpPr>
        <p:spPr>
          <a:xfrm>
            <a:off x="1763688" y="2420887"/>
            <a:ext cx="1224136"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get it</a:t>
            </a:r>
            <a:endParaRPr lang="en-US" i="0" dirty="0">
              <a:effectLst>
                <a:glow rad="101600">
                  <a:srgbClr val="000000"/>
                </a:glow>
              </a:effectLst>
              <a:ea typeface="Arial" charset="0"/>
              <a:cs typeface="Arial" charset="0"/>
            </a:endParaRPr>
          </a:p>
        </p:txBody>
      </p:sp>
      <p:sp>
        <p:nvSpPr>
          <p:cNvPr id="21" name="Rectangle 20"/>
          <p:cNvSpPr/>
          <p:nvPr/>
        </p:nvSpPr>
        <p:spPr>
          <a:xfrm>
            <a:off x="3527884" y="2420887"/>
            <a:ext cx="1728192"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move it</a:t>
            </a:r>
            <a:endParaRPr lang="en-US" i="0" dirty="0">
              <a:effectLst>
                <a:glow rad="101600">
                  <a:srgbClr val="000000"/>
                </a:glow>
              </a:effectLst>
              <a:ea typeface="Arial" charset="0"/>
              <a:cs typeface="Arial" charset="0"/>
            </a:endParaRPr>
          </a:p>
        </p:txBody>
      </p:sp>
      <p:sp>
        <p:nvSpPr>
          <p:cNvPr id="22" name="Rectangle 21"/>
          <p:cNvSpPr/>
          <p:nvPr/>
        </p:nvSpPr>
        <p:spPr>
          <a:xfrm>
            <a:off x="5724128" y="2420887"/>
            <a:ext cx="1944216"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position it</a:t>
            </a:r>
            <a:endParaRPr lang="en-US" i="0" dirty="0">
              <a:effectLst>
                <a:glow rad="101600">
                  <a:srgbClr val="000000"/>
                </a:glow>
              </a:effectLst>
              <a:ea typeface="Arial" charset="0"/>
              <a:cs typeface="Arial" charset="0"/>
            </a:endParaRPr>
          </a:p>
        </p:txBody>
      </p:sp>
      <p:sp>
        <p:nvSpPr>
          <p:cNvPr id="23" name="Rectangle 22"/>
          <p:cNvSpPr/>
          <p:nvPr/>
        </p:nvSpPr>
        <p:spPr>
          <a:xfrm rot="16200000">
            <a:off x="-37092" y="3717611"/>
            <a:ext cx="1152128" cy="430887"/>
          </a:xfrm>
          <a:prstGeom prst="rect">
            <a:avLst/>
          </a:prstGeom>
          <a:solidFill>
            <a:schemeClr val="bg1"/>
          </a:solidFill>
          <a:effectLst>
            <a:glow rad="101600">
              <a:schemeClr val="tx1">
                <a:alpha val="75000"/>
              </a:schemeClr>
            </a:glow>
          </a:effectLst>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rgbClr val="000000"/>
                </a:solidFill>
                <a:effectLst>
                  <a:glow rad="101600">
                    <a:srgbClr val="FFFFFF"/>
                  </a:glow>
                </a:effectLst>
                <a:ea typeface="Arial" charset="0"/>
                <a:cs typeface="Arial" charset="0"/>
              </a:rPr>
              <a:t>hand-1</a:t>
            </a:r>
            <a:endParaRPr lang="en-US" i="0" dirty="0">
              <a:solidFill>
                <a:srgbClr val="000000"/>
              </a:solidFill>
              <a:effectLst>
                <a:glow rad="101600">
                  <a:srgbClr val="FFFFFF"/>
                </a:glow>
              </a:effectLst>
              <a:ea typeface="Arial" charset="0"/>
              <a:cs typeface="Arial" charset="0"/>
            </a:endParaRPr>
          </a:p>
        </p:txBody>
      </p:sp>
      <p:sp>
        <p:nvSpPr>
          <p:cNvPr id="24" name="Rectangle 23"/>
          <p:cNvSpPr/>
          <p:nvPr/>
        </p:nvSpPr>
        <p:spPr>
          <a:xfrm rot="16200000">
            <a:off x="322948" y="4581708"/>
            <a:ext cx="1152128" cy="430887"/>
          </a:xfrm>
          <a:prstGeom prst="rect">
            <a:avLst/>
          </a:prstGeom>
          <a:solidFill>
            <a:schemeClr val="bg1"/>
          </a:solidFill>
          <a:effectLst>
            <a:glow rad="101600">
              <a:schemeClr val="tx1">
                <a:alpha val="75000"/>
              </a:schemeClr>
            </a:glow>
          </a:effectLst>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rgbClr val="000000"/>
                </a:solidFill>
                <a:effectLst>
                  <a:glow rad="101600">
                    <a:srgbClr val="FFFFFF"/>
                  </a:glow>
                </a:effectLst>
                <a:ea typeface="Arial" charset="0"/>
                <a:cs typeface="Arial" charset="0"/>
              </a:rPr>
              <a:t>hand-2</a:t>
            </a:r>
            <a:endParaRPr lang="en-US" i="0" dirty="0">
              <a:solidFill>
                <a:srgbClr val="000000"/>
              </a:solidFill>
              <a:effectLst>
                <a:glow rad="101600">
                  <a:srgbClr val="FFFFFF"/>
                </a:glow>
              </a:effectLst>
              <a:ea typeface="Arial" charset="0"/>
              <a:cs typeface="Arial" charset="0"/>
            </a:endParaRPr>
          </a:p>
        </p:txBody>
      </p:sp>
      <p:cxnSp>
        <p:nvCxnSpPr>
          <p:cNvPr id="25" name="Straight Connector 24"/>
          <p:cNvCxnSpPr>
            <a:endCxn id="21" idx="0"/>
          </p:cNvCxnSpPr>
          <p:nvPr/>
        </p:nvCxnSpPr>
        <p:spPr bwMode="auto">
          <a:xfrm>
            <a:off x="4283968" y="1484784"/>
            <a:ext cx="108012" cy="936103"/>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27" name="Straight Connector 26"/>
          <p:cNvCxnSpPr/>
          <p:nvPr/>
        </p:nvCxnSpPr>
        <p:spPr bwMode="auto">
          <a:xfrm>
            <a:off x="4283968" y="1484784"/>
            <a:ext cx="2412268" cy="936103"/>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29" name="Straight Connector 28"/>
          <p:cNvCxnSpPr>
            <a:endCxn id="20" idx="0"/>
          </p:cNvCxnSpPr>
          <p:nvPr/>
        </p:nvCxnSpPr>
        <p:spPr bwMode="auto">
          <a:xfrm flipH="1">
            <a:off x="2375756" y="1484784"/>
            <a:ext cx="1908212" cy="936103"/>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33" name="Straight Connector 32"/>
          <p:cNvCxnSpPr>
            <a:stCxn id="20" idx="2"/>
          </p:cNvCxnSpPr>
          <p:nvPr/>
        </p:nvCxnSpPr>
        <p:spPr bwMode="auto">
          <a:xfrm flipH="1">
            <a:off x="1331640" y="2851774"/>
            <a:ext cx="1044116" cy="865257"/>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35" name="Straight Connector 34"/>
          <p:cNvCxnSpPr/>
          <p:nvPr/>
        </p:nvCxnSpPr>
        <p:spPr bwMode="auto">
          <a:xfrm>
            <a:off x="2375756" y="2852936"/>
            <a:ext cx="36004" cy="864096"/>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50" name="Straight Connector 49"/>
          <p:cNvCxnSpPr>
            <a:stCxn id="22" idx="2"/>
          </p:cNvCxnSpPr>
          <p:nvPr/>
        </p:nvCxnSpPr>
        <p:spPr bwMode="auto">
          <a:xfrm>
            <a:off x="6696236" y="2851774"/>
            <a:ext cx="1712572" cy="1658506"/>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52" name="Straight Connector 51"/>
          <p:cNvCxnSpPr/>
          <p:nvPr/>
        </p:nvCxnSpPr>
        <p:spPr bwMode="auto">
          <a:xfrm>
            <a:off x="6684892" y="2852936"/>
            <a:ext cx="572445" cy="1657344"/>
          </a:xfrm>
          <a:prstGeom prst="line">
            <a:avLst/>
          </a:prstGeom>
          <a:solidFill>
            <a:srgbClr val="00B8FF"/>
          </a:solidFill>
          <a:ln w="38100" cap="flat" cmpd="sng" algn="ctr">
            <a:solidFill>
              <a:schemeClr val="bg1"/>
            </a:solidFill>
            <a:prstDash val="solid"/>
            <a:round/>
            <a:headEnd type="none" w="med" len="med"/>
            <a:tailEnd type="none" w="med" len="med"/>
          </a:ln>
          <a:effectLst/>
        </p:spPr>
      </p:cxnSp>
      <p:grpSp>
        <p:nvGrpSpPr>
          <p:cNvPr id="68" name="Group 67"/>
          <p:cNvGrpSpPr/>
          <p:nvPr/>
        </p:nvGrpSpPr>
        <p:grpSpPr>
          <a:xfrm>
            <a:off x="4067944" y="4941168"/>
            <a:ext cx="648072" cy="576064"/>
            <a:chOff x="4067944" y="4941168"/>
            <a:chExt cx="648072" cy="576064"/>
          </a:xfrm>
        </p:grpSpPr>
        <p:cxnSp>
          <p:nvCxnSpPr>
            <p:cNvPr id="54" name="Straight Connector 53"/>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55" name="Straight Connector 54"/>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56" name="Straight Connector 55"/>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69" name="Group 68"/>
          <p:cNvGrpSpPr/>
          <p:nvPr/>
        </p:nvGrpSpPr>
        <p:grpSpPr>
          <a:xfrm>
            <a:off x="4932040" y="4941168"/>
            <a:ext cx="648072" cy="576064"/>
            <a:chOff x="4067944" y="4941168"/>
            <a:chExt cx="648072" cy="576064"/>
          </a:xfrm>
        </p:grpSpPr>
        <p:cxnSp>
          <p:nvCxnSpPr>
            <p:cNvPr id="70" name="Straight Connector 69"/>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71" name="Straight Connector 70"/>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72" name="Straight Connector 71"/>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73" name="Group 72"/>
          <p:cNvGrpSpPr/>
          <p:nvPr/>
        </p:nvGrpSpPr>
        <p:grpSpPr>
          <a:xfrm>
            <a:off x="6012160" y="4941168"/>
            <a:ext cx="648072" cy="576064"/>
            <a:chOff x="4067944" y="4941168"/>
            <a:chExt cx="648072" cy="576064"/>
          </a:xfrm>
        </p:grpSpPr>
        <p:cxnSp>
          <p:nvCxnSpPr>
            <p:cNvPr id="74" name="Straight Connector 73"/>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75" name="Straight Connector 74"/>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76" name="Straight Connector 75"/>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77" name="Group 76"/>
          <p:cNvGrpSpPr/>
          <p:nvPr/>
        </p:nvGrpSpPr>
        <p:grpSpPr>
          <a:xfrm>
            <a:off x="6957533" y="4957949"/>
            <a:ext cx="648072" cy="576064"/>
            <a:chOff x="4067944" y="4941168"/>
            <a:chExt cx="648072" cy="576064"/>
          </a:xfrm>
        </p:grpSpPr>
        <p:cxnSp>
          <p:nvCxnSpPr>
            <p:cNvPr id="78" name="Straight Connector 77"/>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79" name="Straight Connector 78"/>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80" name="Straight Connector 79"/>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81" name="Group 80"/>
          <p:cNvGrpSpPr/>
          <p:nvPr/>
        </p:nvGrpSpPr>
        <p:grpSpPr>
          <a:xfrm>
            <a:off x="8100392" y="4941168"/>
            <a:ext cx="648072" cy="576064"/>
            <a:chOff x="4067944" y="4941168"/>
            <a:chExt cx="648072" cy="576064"/>
          </a:xfrm>
        </p:grpSpPr>
        <p:cxnSp>
          <p:nvCxnSpPr>
            <p:cNvPr id="82" name="Straight Connector 81"/>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83" name="Straight Connector 82"/>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84" name="Straight Connector 83"/>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85" name="Group 84"/>
          <p:cNvGrpSpPr/>
          <p:nvPr/>
        </p:nvGrpSpPr>
        <p:grpSpPr>
          <a:xfrm>
            <a:off x="2937553" y="4163375"/>
            <a:ext cx="648072" cy="576064"/>
            <a:chOff x="4067944" y="4941168"/>
            <a:chExt cx="648072" cy="576064"/>
          </a:xfrm>
        </p:grpSpPr>
        <p:cxnSp>
          <p:nvCxnSpPr>
            <p:cNvPr id="86" name="Straight Connector 85"/>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87" name="Straight Connector 86"/>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88" name="Straight Connector 87"/>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89" name="Group 88"/>
          <p:cNvGrpSpPr/>
          <p:nvPr/>
        </p:nvGrpSpPr>
        <p:grpSpPr>
          <a:xfrm>
            <a:off x="1979712" y="4149080"/>
            <a:ext cx="648072" cy="576064"/>
            <a:chOff x="4067944" y="4941168"/>
            <a:chExt cx="648072" cy="576064"/>
          </a:xfrm>
        </p:grpSpPr>
        <p:cxnSp>
          <p:nvCxnSpPr>
            <p:cNvPr id="90" name="Straight Connector 89"/>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91" name="Straight Connector 90"/>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92" name="Straight Connector 91"/>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spTree>
    <p:extLst>
      <p:ext uri="{BB962C8B-B14F-4D97-AF65-F5344CB8AC3E}">
        <p14:creationId xmlns:p14="http://schemas.microsoft.com/office/powerpoint/2010/main" val="328915284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3419872" y="0"/>
            <a:ext cx="2520280" cy="6858000"/>
          </a:xfrm>
          <a:prstGeom prst="rect">
            <a:avLst/>
          </a:prstGeom>
          <a:gradFill flip="none" rotWithShape="1">
            <a:gsLst>
              <a:gs pos="0">
                <a:schemeClr val="tx1">
                  <a:alpha val="0"/>
                </a:schemeClr>
              </a:gs>
              <a:gs pos="100000">
                <a:schemeClr val="bg1">
                  <a:alpha val="0"/>
                </a:schemeClr>
              </a:gs>
              <a:gs pos="48000">
                <a:srgbClr val="FFFFFF"/>
              </a:gs>
              <a:gs pos="60000">
                <a:srgbClr val="FFFFFF"/>
              </a:gs>
              <a:gs pos="37000">
                <a:schemeClr val="bg1">
                  <a:alpha val="34000"/>
                </a:schemeClr>
              </a:gs>
              <a:gs pos="71000">
                <a:schemeClr val="bg1">
                  <a:alpha val="34000"/>
                </a:schemeClr>
              </a:gs>
            </a:gsLst>
            <a:lin ang="0" scaled="1"/>
            <a:tileRect/>
          </a:gra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cxnSp>
        <p:nvCxnSpPr>
          <p:cNvPr id="48" name="Straight Connector 47"/>
          <p:cNvCxnSpPr>
            <a:endCxn id="14" idx="0"/>
          </p:cNvCxnSpPr>
          <p:nvPr/>
        </p:nvCxnSpPr>
        <p:spPr bwMode="auto">
          <a:xfrm>
            <a:off x="4427984" y="2852936"/>
            <a:ext cx="1892592" cy="1657344"/>
          </a:xfrm>
          <a:prstGeom prst="line">
            <a:avLst/>
          </a:prstGeom>
          <a:solidFill>
            <a:srgbClr val="00B8FF"/>
          </a:solidFill>
          <a:ln w="38100" cap="flat" cmpd="sng" algn="ctr">
            <a:solidFill>
              <a:schemeClr val="bg1"/>
            </a:solidFill>
            <a:prstDash val="solid"/>
            <a:round/>
            <a:headEnd type="none" w="med" len="med"/>
            <a:tailEnd type="none" w="med" len="med"/>
          </a:ln>
          <a:effectLst>
            <a:glow rad="101600">
              <a:schemeClr val="tx1"/>
            </a:glow>
          </a:effectLst>
        </p:spPr>
      </p:cxnSp>
      <p:cxnSp>
        <p:nvCxnSpPr>
          <p:cNvPr id="45" name="Straight Connector 44"/>
          <p:cNvCxnSpPr>
            <a:stCxn id="21" idx="2"/>
            <a:endCxn id="13" idx="0"/>
          </p:cNvCxnSpPr>
          <p:nvPr/>
        </p:nvCxnSpPr>
        <p:spPr bwMode="auto">
          <a:xfrm>
            <a:off x="4391980" y="2851774"/>
            <a:ext cx="836475" cy="1658506"/>
          </a:xfrm>
          <a:prstGeom prst="line">
            <a:avLst/>
          </a:prstGeom>
          <a:solidFill>
            <a:srgbClr val="00B8FF"/>
          </a:solidFill>
          <a:ln w="38100" cap="flat" cmpd="sng" algn="ctr">
            <a:solidFill>
              <a:schemeClr val="bg1"/>
            </a:solidFill>
            <a:prstDash val="solid"/>
            <a:round/>
            <a:headEnd type="none" w="med" len="med"/>
            <a:tailEnd type="none" w="med" len="med"/>
          </a:ln>
          <a:effectLst>
            <a:glow rad="101600">
              <a:schemeClr val="tx1"/>
            </a:glow>
          </a:effectLst>
        </p:spPr>
      </p:cxnSp>
      <p:cxnSp>
        <p:nvCxnSpPr>
          <p:cNvPr id="43" name="Straight Connector 42"/>
          <p:cNvCxnSpPr>
            <a:endCxn id="17" idx="0"/>
          </p:cNvCxnSpPr>
          <p:nvPr/>
        </p:nvCxnSpPr>
        <p:spPr bwMode="auto">
          <a:xfrm flipH="1">
            <a:off x="4292352" y="2852936"/>
            <a:ext cx="135632" cy="1657344"/>
          </a:xfrm>
          <a:prstGeom prst="line">
            <a:avLst/>
          </a:prstGeom>
          <a:solidFill>
            <a:srgbClr val="00B8FF"/>
          </a:solidFill>
          <a:ln w="38100" cap="flat" cmpd="sng" algn="ctr">
            <a:solidFill>
              <a:schemeClr val="bg1"/>
            </a:solidFill>
            <a:prstDash val="solid"/>
            <a:round/>
            <a:headEnd type="none" w="med" len="med"/>
            <a:tailEnd type="none" w="med" len="med"/>
          </a:ln>
          <a:effectLst>
            <a:glow rad="101600">
              <a:schemeClr val="tx1"/>
            </a:glow>
          </a:effectLst>
        </p:spPr>
      </p:cxnSp>
      <p:cxnSp>
        <p:nvCxnSpPr>
          <p:cNvPr id="103" name="Straight Connector 102"/>
          <p:cNvCxnSpPr/>
          <p:nvPr/>
        </p:nvCxnSpPr>
        <p:spPr bwMode="auto">
          <a:xfrm flipH="1">
            <a:off x="3263854" y="2852936"/>
            <a:ext cx="1092122" cy="866417"/>
          </a:xfrm>
          <a:prstGeom prst="line">
            <a:avLst/>
          </a:prstGeom>
          <a:solidFill>
            <a:srgbClr val="00B8FF"/>
          </a:solidFill>
          <a:ln w="38100" cap="flat" cmpd="sng" algn="ctr">
            <a:solidFill>
              <a:schemeClr val="bg1"/>
            </a:solidFill>
            <a:prstDash val="solid"/>
            <a:round/>
            <a:headEnd type="none" w="med" len="med"/>
            <a:tailEnd type="none" w="med" len="med"/>
          </a:ln>
          <a:effectLst>
            <a:glow rad="101600">
              <a:schemeClr val="tx1">
                <a:alpha val="75000"/>
              </a:schemeClr>
            </a:glow>
          </a:effectLst>
        </p:spPr>
      </p:cxnSp>
      <p:cxnSp>
        <p:nvCxnSpPr>
          <p:cNvPr id="104" name="Straight Connector 103"/>
          <p:cNvCxnSpPr/>
          <p:nvPr/>
        </p:nvCxnSpPr>
        <p:spPr bwMode="auto">
          <a:xfrm flipH="1">
            <a:off x="4139952" y="2851774"/>
            <a:ext cx="252028" cy="867579"/>
          </a:xfrm>
          <a:prstGeom prst="line">
            <a:avLst/>
          </a:prstGeom>
          <a:solidFill>
            <a:srgbClr val="00B8FF"/>
          </a:solidFill>
          <a:ln w="38100" cap="flat" cmpd="sng" algn="ctr">
            <a:solidFill>
              <a:schemeClr val="bg1"/>
            </a:solidFill>
            <a:prstDash val="solid"/>
            <a:round/>
            <a:headEnd type="none" w="med" len="med"/>
            <a:tailEnd type="none" w="med" len="med"/>
          </a:ln>
          <a:effectLst>
            <a:glow rad="101600">
              <a:schemeClr val="tx1">
                <a:alpha val="75000"/>
              </a:schemeClr>
            </a:glow>
          </a:effectLst>
        </p:spPr>
      </p:cxnSp>
      <p:cxnSp>
        <p:nvCxnSpPr>
          <p:cNvPr id="105" name="Straight Connector 104"/>
          <p:cNvCxnSpPr/>
          <p:nvPr/>
        </p:nvCxnSpPr>
        <p:spPr bwMode="auto">
          <a:xfrm>
            <a:off x="4391980" y="2852936"/>
            <a:ext cx="804090" cy="864095"/>
          </a:xfrm>
          <a:prstGeom prst="line">
            <a:avLst/>
          </a:prstGeom>
          <a:solidFill>
            <a:srgbClr val="00B8FF"/>
          </a:solidFill>
          <a:ln w="38100" cap="flat" cmpd="sng" algn="ctr">
            <a:solidFill>
              <a:schemeClr val="bg1"/>
            </a:solidFill>
            <a:prstDash val="solid"/>
            <a:round/>
            <a:headEnd type="none" w="med" len="med"/>
            <a:tailEnd type="none" w="med" len="med"/>
          </a:ln>
          <a:effectLst>
            <a:glow rad="101600">
              <a:schemeClr val="tx1">
                <a:alpha val="75000"/>
              </a:schemeClr>
            </a:glow>
          </a:effectLst>
        </p:spPr>
      </p:cxnSp>
      <p:grpSp>
        <p:nvGrpSpPr>
          <p:cNvPr id="106" name="Group 105"/>
          <p:cNvGrpSpPr/>
          <p:nvPr/>
        </p:nvGrpSpPr>
        <p:grpSpPr>
          <a:xfrm>
            <a:off x="3263854" y="2851774"/>
            <a:ext cx="3056722" cy="1658506"/>
            <a:chOff x="3416254" y="3004174"/>
            <a:chExt cx="3056722" cy="1658506"/>
          </a:xfrm>
        </p:grpSpPr>
        <p:cxnSp>
          <p:nvCxnSpPr>
            <p:cNvPr id="107" name="Straight Connector 106"/>
            <p:cNvCxnSpPr/>
            <p:nvPr/>
          </p:nvCxnSpPr>
          <p:spPr bwMode="auto">
            <a:xfrm>
              <a:off x="4580384" y="3005336"/>
              <a:ext cx="1892592" cy="1657344"/>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116" name="Straight Connector 115"/>
            <p:cNvCxnSpPr/>
            <p:nvPr/>
          </p:nvCxnSpPr>
          <p:spPr bwMode="auto">
            <a:xfrm>
              <a:off x="4544380" y="3004174"/>
              <a:ext cx="836475" cy="1658506"/>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117" name="Straight Connector 116"/>
            <p:cNvCxnSpPr/>
            <p:nvPr/>
          </p:nvCxnSpPr>
          <p:spPr bwMode="auto">
            <a:xfrm flipH="1">
              <a:off x="4444752" y="3005336"/>
              <a:ext cx="135632" cy="1657344"/>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118" name="Straight Connector 117"/>
            <p:cNvCxnSpPr/>
            <p:nvPr/>
          </p:nvCxnSpPr>
          <p:spPr bwMode="auto">
            <a:xfrm flipH="1">
              <a:off x="3416254" y="3005336"/>
              <a:ext cx="1092122" cy="866417"/>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119" name="Straight Connector 118"/>
            <p:cNvCxnSpPr/>
            <p:nvPr/>
          </p:nvCxnSpPr>
          <p:spPr bwMode="auto">
            <a:xfrm flipH="1">
              <a:off x="4292352" y="3004174"/>
              <a:ext cx="252028" cy="867579"/>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120" name="Straight Connector 119"/>
            <p:cNvCxnSpPr/>
            <p:nvPr/>
          </p:nvCxnSpPr>
          <p:spPr bwMode="auto">
            <a:xfrm>
              <a:off x="4544380" y="3005336"/>
              <a:ext cx="804090" cy="864095"/>
            </a:xfrm>
            <a:prstGeom prst="line">
              <a:avLst/>
            </a:prstGeom>
            <a:solidFill>
              <a:srgbClr val="00B8FF"/>
            </a:solidFill>
            <a:ln w="38100" cap="flat" cmpd="sng" algn="ctr">
              <a:solidFill>
                <a:schemeClr val="bg1"/>
              </a:solidFill>
              <a:prstDash val="solid"/>
              <a:round/>
              <a:headEnd type="none" w="med" len="med"/>
              <a:tailEnd type="none" w="med" len="med"/>
            </a:ln>
            <a:effectLst/>
          </p:spPr>
        </p:cxnSp>
      </p:grpSp>
      <p:grpSp>
        <p:nvGrpSpPr>
          <p:cNvPr id="108" name="Group 107"/>
          <p:cNvGrpSpPr/>
          <p:nvPr/>
        </p:nvGrpSpPr>
        <p:grpSpPr>
          <a:xfrm>
            <a:off x="5004048" y="4149080"/>
            <a:ext cx="648072" cy="576064"/>
            <a:chOff x="4067944" y="4941168"/>
            <a:chExt cx="648072" cy="576064"/>
          </a:xfrm>
        </p:grpSpPr>
        <p:cxnSp>
          <p:nvCxnSpPr>
            <p:cNvPr id="109" name="Straight Connector 108"/>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110" name="Straight Connector 109"/>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111" name="Straight Connector 110"/>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112" name="Group 111"/>
          <p:cNvGrpSpPr/>
          <p:nvPr/>
        </p:nvGrpSpPr>
        <p:grpSpPr>
          <a:xfrm>
            <a:off x="4046207" y="4134785"/>
            <a:ext cx="648072" cy="576064"/>
            <a:chOff x="4067944" y="4941168"/>
            <a:chExt cx="648072" cy="576064"/>
          </a:xfrm>
        </p:grpSpPr>
        <p:cxnSp>
          <p:nvCxnSpPr>
            <p:cNvPr id="113" name="Straight Connector 112"/>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114" name="Straight Connector 113"/>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115" name="Straight Connector 114"/>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93" name="Group 92"/>
          <p:cNvGrpSpPr/>
          <p:nvPr/>
        </p:nvGrpSpPr>
        <p:grpSpPr>
          <a:xfrm>
            <a:off x="899592" y="4149080"/>
            <a:ext cx="648072" cy="576064"/>
            <a:chOff x="4067944" y="4941168"/>
            <a:chExt cx="648072" cy="576064"/>
          </a:xfrm>
        </p:grpSpPr>
        <p:cxnSp>
          <p:nvCxnSpPr>
            <p:cNvPr id="94" name="Straight Connector 93"/>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95" name="Straight Connector 94"/>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96" name="Straight Connector 95"/>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sp>
        <p:nvSpPr>
          <p:cNvPr id="7" name="Text Box 2"/>
          <p:cNvSpPr txBox="1">
            <a:spLocks noChangeArrowheads="1"/>
          </p:cNvSpPr>
          <p:nvPr/>
        </p:nvSpPr>
        <p:spPr bwMode="auto">
          <a:xfrm>
            <a:off x="971600" y="836712"/>
            <a:ext cx="6705600" cy="433068"/>
          </a:xfrm>
          <a:prstGeom prst="rect">
            <a:avLst/>
          </a:prstGeom>
          <a:noFill/>
          <a:ln w="9525">
            <a:noFill/>
            <a:round/>
            <a:headEnd/>
            <a:tailEnd/>
          </a:ln>
          <a:effectLst/>
        </p:spPr>
        <p:txBody>
          <a:bodyPr wrap="square" lIns="90000" tIns="46800" rIns="90000" bIns="46800">
            <a:prstTxWarp prst="textNoShape">
              <a:avLst/>
            </a:prstTxWarp>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rPr>
              <a:t>Move it from there to here</a:t>
            </a:r>
          </a:p>
        </p:txBody>
      </p:sp>
      <p:sp>
        <p:nvSpPr>
          <p:cNvPr id="3" name="Rectangle 2"/>
          <p:cNvSpPr/>
          <p:nvPr/>
        </p:nvSpPr>
        <p:spPr>
          <a:xfrm>
            <a:off x="827584" y="3719353"/>
            <a:ext cx="936104" cy="430887"/>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reach</a:t>
            </a:r>
            <a:endParaRPr lang="en-US" i="0" dirty="0">
              <a:effectLst>
                <a:glow rad="101600">
                  <a:srgbClr val="000000"/>
                </a:glow>
              </a:effectLst>
              <a:ea typeface="Arial" charset="0"/>
              <a:cs typeface="Arial" charset="0"/>
            </a:endParaRPr>
          </a:p>
        </p:txBody>
      </p:sp>
      <p:sp>
        <p:nvSpPr>
          <p:cNvPr id="10" name="Rectangle 9"/>
          <p:cNvSpPr/>
          <p:nvPr/>
        </p:nvSpPr>
        <p:spPr>
          <a:xfrm>
            <a:off x="1811693" y="3719353"/>
            <a:ext cx="936104" cy="430887"/>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grasp</a:t>
            </a:r>
            <a:endParaRPr lang="en-US" i="0" dirty="0">
              <a:effectLst>
                <a:glow rad="101600">
                  <a:srgbClr val="000000"/>
                </a:glow>
              </a:effectLst>
              <a:ea typeface="Arial" charset="0"/>
              <a:cs typeface="Arial" charset="0"/>
            </a:endParaRPr>
          </a:p>
        </p:txBody>
      </p:sp>
      <p:sp>
        <p:nvSpPr>
          <p:cNvPr id="11" name="Rectangle 10"/>
          <p:cNvSpPr/>
          <p:nvPr/>
        </p:nvSpPr>
        <p:spPr>
          <a:xfrm>
            <a:off x="2795802" y="3719353"/>
            <a:ext cx="936104" cy="430887"/>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move</a:t>
            </a:r>
            <a:endParaRPr lang="en-US" i="0" dirty="0">
              <a:effectLst>
                <a:glow rad="101600">
                  <a:srgbClr val="000000"/>
                </a:glow>
              </a:effectLst>
              <a:ea typeface="Arial" charset="0"/>
              <a:cs typeface="Arial" charset="0"/>
            </a:endParaRPr>
          </a:p>
        </p:txBody>
      </p:sp>
      <p:sp>
        <p:nvSpPr>
          <p:cNvPr id="12" name="Rectangle 11"/>
          <p:cNvSpPr/>
          <p:nvPr/>
        </p:nvSpPr>
        <p:spPr>
          <a:xfrm>
            <a:off x="3635896" y="3718192"/>
            <a:ext cx="1152128"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arrive</a:t>
            </a:r>
            <a:endParaRPr lang="en-US" i="0" dirty="0">
              <a:effectLst>
                <a:glow rad="101600">
                  <a:srgbClr val="000000"/>
                </a:glow>
              </a:effectLst>
              <a:ea typeface="Arial" charset="0"/>
              <a:cs typeface="Arial" charset="0"/>
            </a:endParaRPr>
          </a:p>
        </p:txBody>
      </p:sp>
      <p:sp>
        <p:nvSpPr>
          <p:cNvPr id="13" name="Rectangle 12"/>
          <p:cNvSpPr/>
          <p:nvPr/>
        </p:nvSpPr>
        <p:spPr>
          <a:xfrm>
            <a:off x="4652391" y="4510280"/>
            <a:ext cx="1152128"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grasp</a:t>
            </a:r>
            <a:endParaRPr lang="en-US" i="0" dirty="0">
              <a:effectLst>
                <a:glow rad="101600">
                  <a:srgbClr val="000000"/>
                </a:glow>
              </a:effectLst>
              <a:ea typeface="Arial" charset="0"/>
              <a:cs typeface="Arial" charset="0"/>
            </a:endParaRPr>
          </a:p>
        </p:txBody>
      </p:sp>
      <p:sp>
        <p:nvSpPr>
          <p:cNvPr id="14" name="Rectangle 13"/>
          <p:cNvSpPr/>
          <p:nvPr/>
        </p:nvSpPr>
        <p:spPr>
          <a:xfrm>
            <a:off x="5852524" y="4510280"/>
            <a:ext cx="936104" cy="430887"/>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move</a:t>
            </a:r>
            <a:endParaRPr lang="en-US" i="0" dirty="0">
              <a:effectLst>
                <a:glow rad="101600">
                  <a:srgbClr val="000000"/>
                </a:glow>
              </a:effectLst>
              <a:ea typeface="Arial" charset="0"/>
              <a:cs typeface="Arial" charset="0"/>
            </a:endParaRPr>
          </a:p>
        </p:txBody>
      </p:sp>
      <p:sp>
        <p:nvSpPr>
          <p:cNvPr id="15" name="Rectangle 14"/>
          <p:cNvSpPr/>
          <p:nvPr/>
        </p:nvSpPr>
        <p:spPr>
          <a:xfrm>
            <a:off x="6836633" y="4510280"/>
            <a:ext cx="936104" cy="430887"/>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place</a:t>
            </a:r>
            <a:endParaRPr lang="en-US" i="0" dirty="0">
              <a:effectLst>
                <a:glow rad="101600">
                  <a:srgbClr val="000000"/>
                </a:glow>
              </a:effectLst>
              <a:ea typeface="Arial" charset="0"/>
              <a:cs typeface="Arial" charset="0"/>
            </a:endParaRPr>
          </a:p>
        </p:txBody>
      </p:sp>
      <p:sp>
        <p:nvSpPr>
          <p:cNvPr id="16" name="Rectangle 15"/>
          <p:cNvSpPr/>
          <p:nvPr/>
        </p:nvSpPr>
        <p:spPr>
          <a:xfrm>
            <a:off x="7820744" y="4510280"/>
            <a:ext cx="1143744" cy="430887"/>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release</a:t>
            </a:r>
            <a:endParaRPr lang="en-US" i="0" dirty="0">
              <a:effectLst>
                <a:glow rad="101600">
                  <a:srgbClr val="000000"/>
                </a:glow>
              </a:effectLst>
              <a:ea typeface="Arial" charset="0"/>
              <a:cs typeface="Arial" charset="0"/>
            </a:endParaRPr>
          </a:p>
        </p:txBody>
      </p:sp>
      <p:sp>
        <p:nvSpPr>
          <p:cNvPr id="17" name="Rectangle 16"/>
          <p:cNvSpPr/>
          <p:nvPr/>
        </p:nvSpPr>
        <p:spPr>
          <a:xfrm>
            <a:off x="3716288" y="4510280"/>
            <a:ext cx="1152128"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reach</a:t>
            </a:r>
            <a:endParaRPr lang="en-US" i="0" dirty="0">
              <a:effectLst>
                <a:glow rad="101600">
                  <a:srgbClr val="000000"/>
                </a:glow>
              </a:effectLst>
              <a:ea typeface="Arial" charset="0"/>
              <a:cs typeface="Arial" charset="0"/>
            </a:endParaRPr>
          </a:p>
        </p:txBody>
      </p:sp>
      <p:sp>
        <p:nvSpPr>
          <p:cNvPr id="19" name="Rectangle 18"/>
          <p:cNvSpPr/>
          <p:nvPr/>
        </p:nvSpPr>
        <p:spPr>
          <a:xfrm>
            <a:off x="4620006" y="3717031"/>
            <a:ext cx="1152128"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release</a:t>
            </a:r>
            <a:endParaRPr lang="en-US" i="0" dirty="0">
              <a:effectLst>
                <a:glow rad="101600">
                  <a:srgbClr val="000000"/>
                </a:glow>
              </a:effectLst>
              <a:ea typeface="Arial" charset="0"/>
              <a:cs typeface="Arial" charset="0"/>
            </a:endParaRPr>
          </a:p>
        </p:txBody>
      </p:sp>
      <p:sp>
        <p:nvSpPr>
          <p:cNvPr id="20" name="Rectangle 19"/>
          <p:cNvSpPr/>
          <p:nvPr/>
        </p:nvSpPr>
        <p:spPr>
          <a:xfrm>
            <a:off x="1763688" y="2420887"/>
            <a:ext cx="1224136"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get it</a:t>
            </a:r>
            <a:endParaRPr lang="en-US" i="0" dirty="0">
              <a:effectLst>
                <a:glow rad="101600">
                  <a:srgbClr val="000000"/>
                </a:glow>
              </a:effectLst>
              <a:ea typeface="Arial" charset="0"/>
              <a:cs typeface="Arial" charset="0"/>
            </a:endParaRPr>
          </a:p>
        </p:txBody>
      </p:sp>
      <p:sp>
        <p:nvSpPr>
          <p:cNvPr id="21" name="Rectangle 20"/>
          <p:cNvSpPr/>
          <p:nvPr/>
        </p:nvSpPr>
        <p:spPr>
          <a:xfrm>
            <a:off x="3527884" y="2420887"/>
            <a:ext cx="1728192"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move it</a:t>
            </a:r>
            <a:endParaRPr lang="en-US" i="0" dirty="0">
              <a:effectLst>
                <a:glow rad="101600">
                  <a:srgbClr val="000000"/>
                </a:glow>
              </a:effectLst>
              <a:ea typeface="Arial" charset="0"/>
              <a:cs typeface="Arial" charset="0"/>
            </a:endParaRPr>
          </a:p>
        </p:txBody>
      </p:sp>
      <p:sp>
        <p:nvSpPr>
          <p:cNvPr id="22" name="Rectangle 21"/>
          <p:cNvSpPr/>
          <p:nvPr/>
        </p:nvSpPr>
        <p:spPr>
          <a:xfrm>
            <a:off x="5724128" y="2420887"/>
            <a:ext cx="1944216"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position it</a:t>
            </a:r>
            <a:endParaRPr lang="en-US" i="0" dirty="0">
              <a:effectLst>
                <a:glow rad="101600">
                  <a:srgbClr val="000000"/>
                </a:glow>
              </a:effectLst>
              <a:ea typeface="Arial" charset="0"/>
              <a:cs typeface="Arial" charset="0"/>
            </a:endParaRPr>
          </a:p>
        </p:txBody>
      </p:sp>
      <p:sp>
        <p:nvSpPr>
          <p:cNvPr id="23" name="Rectangle 22"/>
          <p:cNvSpPr/>
          <p:nvPr/>
        </p:nvSpPr>
        <p:spPr>
          <a:xfrm rot="16200000">
            <a:off x="-37092" y="3717611"/>
            <a:ext cx="1152128" cy="430887"/>
          </a:xfrm>
          <a:prstGeom prst="rect">
            <a:avLst/>
          </a:prstGeom>
          <a:solidFill>
            <a:schemeClr val="bg1"/>
          </a:solidFill>
          <a:effectLst>
            <a:glow rad="101600">
              <a:schemeClr val="tx1">
                <a:alpha val="75000"/>
              </a:schemeClr>
            </a:glow>
          </a:effectLst>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rgbClr val="000000"/>
                </a:solidFill>
                <a:effectLst>
                  <a:glow rad="101600">
                    <a:srgbClr val="FFFFFF"/>
                  </a:glow>
                </a:effectLst>
                <a:ea typeface="Arial" charset="0"/>
                <a:cs typeface="Arial" charset="0"/>
              </a:rPr>
              <a:t>hand-1</a:t>
            </a:r>
            <a:endParaRPr lang="en-US" i="0" dirty="0">
              <a:solidFill>
                <a:srgbClr val="000000"/>
              </a:solidFill>
              <a:effectLst>
                <a:glow rad="101600">
                  <a:srgbClr val="FFFFFF"/>
                </a:glow>
              </a:effectLst>
              <a:ea typeface="Arial" charset="0"/>
              <a:cs typeface="Arial" charset="0"/>
            </a:endParaRPr>
          </a:p>
        </p:txBody>
      </p:sp>
      <p:sp>
        <p:nvSpPr>
          <p:cNvPr id="24" name="Rectangle 23"/>
          <p:cNvSpPr/>
          <p:nvPr/>
        </p:nvSpPr>
        <p:spPr>
          <a:xfrm rot="16200000">
            <a:off x="322948" y="4581708"/>
            <a:ext cx="1152128" cy="430887"/>
          </a:xfrm>
          <a:prstGeom prst="rect">
            <a:avLst/>
          </a:prstGeom>
          <a:solidFill>
            <a:schemeClr val="bg1"/>
          </a:solidFill>
          <a:effectLst>
            <a:glow rad="101600">
              <a:schemeClr val="tx1">
                <a:alpha val="75000"/>
              </a:schemeClr>
            </a:glow>
          </a:effectLst>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rgbClr val="000000"/>
                </a:solidFill>
                <a:effectLst>
                  <a:glow rad="101600">
                    <a:srgbClr val="FFFFFF"/>
                  </a:glow>
                </a:effectLst>
                <a:ea typeface="Arial" charset="0"/>
                <a:cs typeface="Arial" charset="0"/>
              </a:rPr>
              <a:t>hand-2</a:t>
            </a:r>
            <a:endParaRPr lang="en-US" i="0" dirty="0">
              <a:solidFill>
                <a:srgbClr val="000000"/>
              </a:solidFill>
              <a:effectLst>
                <a:glow rad="101600">
                  <a:srgbClr val="FFFFFF"/>
                </a:glow>
              </a:effectLst>
              <a:ea typeface="Arial" charset="0"/>
              <a:cs typeface="Arial" charset="0"/>
            </a:endParaRPr>
          </a:p>
        </p:txBody>
      </p:sp>
      <p:cxnSp>
        <p:nvCxnSpPr>
          <p:cNvPr id="25" name="Straight Connector 24"/>
          <p:cNvCxnSpPr>
            <a:endCxn id="21" idx="0"/>
          </p:cNvCxnSpPr>
          <p:nvPr/>
        </p:nvCxnSpPr>
        <p:spPr bwMode="auto">
          <a:xfrm>
            <a:off x="4283968" y="1484784"/>
            <a:ext cx="108012" cy="936103"/>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27" name="Straight Connector 26"/>
          <p:cNvCxnSpPr/>
          <p:nvPr/>
        </p:nvCxnSpPr>
        <p:spPr bwMode="auto">
          <a:xfrm>
            <a:off x="4283968" y="1484784"/>
            <a:ext cx="2412268" cy="936103"/>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29" name="Straight Connector 28"/>
          <p:cNvCxnSpPr>
            <a:endCxn id="20" idx="0"/>
          </p:cNvCxnSpPr>
          <p:nvPr/>
        </p:nvCxnSpPr>
        <p:spPr bwMode="auto">
          <a:xfrm flipH="1">
            <a:off x="2375756" y="1484784"/>
            <a:ext cx="1908212" cy="936103"/>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33" name="Straight Connector 32"/>
          <p:cNvCxnSpPr>
            <a:stCxn id="20" idx="2"/>
          </p:cNvCxnSpPr>
          <p:nvPr/>
        </p:nvCxnSpPr>
        <p:spPr bwMode="auto">
          <a:xfrm flipH="1">
            <a:off x="1331640" y="2851774"/>
            <a:ext cx="1044116" cy="865257"/>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35" name="Straight Connector 34"/>
          <p:cNvCxnSpPr/>
          <p:nvPr/>
        </p:nvCxnSpPr>
        <p:spPr bwMode="auto">
          <a:xfrm>
            <a:off x="2375756" y="2852936"/>
            <a:ext cx="36004" cy="864096"/>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50" name="Straight Connector 49"/>
          <p:cNvCxnSpPr>
            <a:stCxn id="22" idx="2"/>
          </p:cNvCxnSpPr>
          <p:nvPr/>
        </p:nvCxnSpPr>
        <p:spPr bwMode="auto">
          <a:xfrm>
            <a:off x="6696236" y="2851774"/>
            <a:ext cx="1712572" cy="1658506"/>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52" name="Straight Connector 51"/>
          <p:cNvCxnSpPr/>
          <p:nvPr/>
        </p:nvCxnSpPr>
        <p:spPr bwMode="auto">
          <a:xfrm>
            <a:off x="6684892" y="2852936"/>
            <a:ext cx="572445" cy="1657344"/>
          </a:xfrm>
          <a:prstGeom prst="line">
            <a:avLst/>
          </a:prstGeom>
          <a:solidFill>
            <a:srgbClr val="00B8FF"/>
          </a:solidFill>
          <a:ln w="38100" cap="flat" cmpd="sng" algn="ctr">
            <a:solidFill>
              <a:schemeClr val="bg1"/>
            </a:solidFill>
            <a:prstDash val="solid"/>
            <a:round/>
            <a:headEnd type="none" w="med" len="med"/>
            <a:tailEnd type="none" w="med" len="med"/>
          </a:ln>
          <a:effectLst/>
        </p:spPr>
      </p:cxnSp>
      <p:grpSp>
        <p:nvGrpSpPr>
          <p:cNvPr id="68" name="Group 67"/>
          <p:cNvGrpSpPr/>
          <p:nvPr/>
        </p:nvGrpSpPr>
        <p:grpSpPr>
          <a:xfrm>
            <a:off x="4067944" y="4941168"/>
            <a:ext cx="648072" cy="576064"/>
            <a:chOff x="4067944" y="4941168"/>
            <a:chExt cx="648072" cy="576064"/>
          </a:xfrm>
        </p:grpSpPr>
        <p:cxnSp>
          <p:nvCxnSpPr>
            <p:cNvPr id="54" name="Straight Connector 53"/>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55" name="Straight Connector 54"/>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56" name="Straight Connector 55"/>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69" name="Group 68"/>
          <p:cNvGrpSpPr/>
          <p:nvPr/>
        </p:nvGrpSpPr>
        <p:grpSpPr>
          <a:xfrm>
            <a:off x="4932040" y="4941168"/>
            <a:ext cx="648072" cy="576064"/>
            <a:chOff x="4067944" y="4941168"/>
            <a:chExt cx="648072" cy="576064"/>
          </a:xfrm>
        </p:grpSpPr>
        <p:cxnSp>
          <p:nvCxnSpPr>
            <p:cNvPr id="70" name="Straight Connector 69"/>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71" name="Straight Connector 70"/>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72" name="Straight Connector 71"/>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73" name="Group 72"/>
          <p:cNvGrpSpPr/>
          <p:nvPr/>
        </p:nvGrpSpPr>
        <p:grpSpPr>
          <a:xfrm>
            <a:off x="6012160" y="4941168"/>
            <a:ext cx="648072" cy="576064"/>
            <a:chOff x="4067944" y="4941168"/>
            <a:chExt cx="648072" cy="576064"/>
          </a:xfrm>
        </p:grpSpPr>
        <p:cxnSp>
          <p:nvCxnSpPr>
            <p:cNvPr id="74" name="Straight Connector 73"/>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75" name="Straight Connector 74"/>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76" name="Straight Connector 75"/>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77" name="Group 76"/>
          <p:cNvGrpSpPr/>
          <p:nvPr/>
        </p:nvGrpSpPr>
        <p:grpSpPr>
          <a:xfrm>
            <a:off x="6957533" y="4957949"/>
            <a:ext cx="648072" cy="576064"/>
            <a:chOff x="4067944" y="4941168"/>
            <a:chExt cx="648072" cy="576064"/>
          </a:xfrm>
        </p:grpSpPr>
        <p:cxnSp>
          <p:nvCxnSpPr>
            <p:cNvPr id="78" name="Straight Connector 77"/>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79" name="Straight Connector 78"/>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80" name="Straight Connector 79"/>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81" name="Group 80"/>
          <p:cNvGrpSpPr/>
          <p:nvPr/>
        </p:nvGrpSpPr>
        <p:grpSpPr>
          <a:xfrm>
            <a:off x="8100392" y="4941168"/>
            <a:ext cx="648072" cy="576064"/>
            <a:chOff x="4067944" y="4941168"/>
            <a:chExt cx="648072" cy="576064"/>
          </a:xfrm>
        </p:grpSpPr>
        <p:cxnSp>
          <p:nvCxnSpPr>
            <p:cNvPr id="82" name="Straight Connector 81"/>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83" name="Straight Connector 82"/>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84" name="Straight Connector 83"/>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85" name="Group 84"/>
          <p:cNvGrpSpPr/>
          <p:nvPr/>
        </p:nvGrpSpPr>
        <p:grpSpPr>
          <a:xfrm>
            <a:off x="2937553" y="4163375"/>
            <a:ext cx="648072" cy="576064"/>
            <a:chOff x="4067944" y="4941168"/>
            <a:chExt cx="648072" cy="576064"/>
          </a:xfrm>
        </p:grpSpPr>
        <p:cxnSp>
          <p:nvCxnSpPr>
            <p:cNvPr id="86" name="Straight Connector 85"/>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87" name="Straight Connector 86"/>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88" name="Straight Connector 87"/>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89" name="Group 88"/>
          <p:cNvGrpSpPr/>
          <p:nvPr/>
        </p:nvGrpSpPr>
        <p:grpSpPr>
          <a:xfrm>
            <a:off x="1979712" y="4149080"/>
            <a:ext cx="648072" cy="576064"/>
            <a:chOff x="4067944" y="4941168"/>
            <a:chExt cx="648072" cy="576064"/>
          </a:xfrm>
        </p:grpSpPr>
        <p:cxnSp>
          <p:nvCxnSpPr>
            <p:cNvPr id="90" name="Straight Connector 89"/>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91" name="Straight Connector 90"/>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92" name="Straight Connector 91"/>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sp>
        <p:nvSpPr>
          <p:cNvPr id="5" name="Rounded Rectangle 4"/>
          <p:cNvSpPr/>
          <p:nvPr/>
        </p:nvSpPr>
        <p:spPr bwMode="auto">
          <a:xfrm rot="1205104">
            <a:off x="6533460" y="712225"/>
            <a:ext cx="1944216" cy="864096"/>
          </a:xfrm>
          <a:prstGeom prst="roundRect">
            <a:avLst/>
          </a:prstGeom>
          <a:solidFill>
            <a:srgbClr val="FFFFFF"/>
          </a:solidFill>
          <a:ln w="9525" cap="flat" cmpd="sng" algn="ctr">
            <a:solidFill>
              <a:schemeClr val="tx1"/>
            </a:solidFill>
            <a:prstDash val="solid"/>
            <a:round/>
            <a:headEnd type="none" w="med" len="med"/>
            <a:tailEnd type="none" w="med" len="med"/>
          </a:ln>
          <a:effectLst>
            <a:glow rad="101600">
              <a:schemeClr val="tx1">
                <a:alpha val="75000"/>
              </a:schemeClr>
            </a:glow>
          </a:effectLst>
        </p:spPr>
        <p:txBody>
          <a:bodyPr vert="horz" wrap="square" lIns="91440" tIns="45720" rIns="91440" bIns="45720" numCol="1" rtlCol="0" anchor="t" anchorCtr="0" compatLnSpc="1">
            <a:prstTxWarp prst="textNoShape">
              <a:avLst/>
            </a:prstTxWarp>
          </a:bodyPr>
          <a:lstStyle/>
          <a:p>
            <a:pPr algn="ctr"/>
            <a:r>
              <a:rPr lang="en-US" i="0" dirty="0">
                <a:solidFill>
                  <a:srgbClr val="000000"/>
                </a:solidFill>
                <a:effectLst>
                  <a:glow rad="101600">
                    <a:srgbClr val="FFFFFF"/>
                  </a:glow>
                </a:effectLst>
                <a:ea typeface="Arial" charset="0"/>
                <a:cs typeface="Arial" charset="0"/>
              </a:rPr>
              <a:t>joint action: same goal</a:t>
            </a:r>
          </a:p>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dirty="0">
              <a:ln>
                <a:noFill/>
              </a:ln>
              <a:solidFill>
                <a:schemeClr val="bg1"/>
              </a:solidFill>
              <a:effectLst/>
              <a:latin typeface="Myriad Web" charset="0"/>
            </a:endParaRPr>
          </a:p>
        </p:txBody>
      </p:sp>
    </p:spTree>
    <p:extLst>
      <p:ext uri="{BB962C8B-B14F-4D97-AF65-F5344CB8AC3E}">
        <p14:creationId xmlns:p14="http://schemas.microsoft.com/office/powerpoint/2010/main" val="79160977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3419872" y="0"/>
            <a:ext cx="2520280" cy="6858000"/>
          </a:xfrm>
          <a:prstGeom prst="rect">
            <a:avLst/>
          </a:prstGeom>
          <a:gradFill flip="none" rotWithShape="1">
            <a:gsLst>
              <a:gs pos="0">
                <a:schemeClr val="tx1">
                  <a:alpha val="0"/>
                </a:schemeClr>
              </a:gs>
              <a:gs pos="100000">
                <a:schemeClr val="bg1">
                  <a:alpha val="0"/>
                </a:schemeClr>
              </a:gs>
              <a:gs pos="48000">
                <a:srgbClr val="FFFFFF"/>
              </a:gs>
              <a:gs pos="60000">
                <a:srgbClr val="FFFFFF"/>
              </a:gs>
              <a:gs pos="37000">
                <a:schemeClr val="bg1">
                  <a:alpha val="34000"/>
                </a:schemeClr>
              </a:gs>
              <a:gs pos="71000">
                <a:schemeClr val="bg1">
                  <a:alpha val="34000"/>
                </a:schemeClr>
              </a:gs>
            </a:gsLst>
            <a:lin ang="0" scaled="1"/>
            <a:tileRect/>
          </a:gra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grpSp>
        <p:nvGrpSpPr>
          <p:cNvPr id="4" name="Group 3"/>
          <p:cNvGrpSpPr/>
          <p:nvPr/>
        </p:nvGrpSpPr>
        <p:grpSpPr>
          <a:xfrm>
            <a:off x="3263854" y="2851774"/>
            <a:ext cx="3056722" cy="1658506"/>
            <a:chOff x="3263854" y="2851774"/>
            <a:chExt cx="3056722" cy="1658506"/>
          </a:xfrm>
        </p:grpSpPr>
        <p:cxnSp>
          <p:nvCxnSpPr>
            <p:cNvPr id="48" name="Straight Connector 47"/>
            <p:cNvCxnSpPr>
              <a:endCxn id="14" idx="0"/>
            </p:cNvCxnSpPr>
            <p:nvPr/>
          </p:nvCxnSpPr>
          <p:spPr bwMode="auto">
            <a:xfrm>
              <a:off x="4427984" y="2852936"/>
              <a:ext cx="1892592" cy="1657344"/>
            </a:xfrm>
            <a:prstGeom prst="line">
              <a:avLst/>
            </a:prstGeom>
            <a:solidFill>
              <a:srgbClr val="00B8FF"/>
            </a:solidFill>
            <a:ln w="38100" cap="flat" cmpd="sng" algn="ctr">
              <a:solidFill>
                <a:schemeClr val="bg1"/>
              </a:solidFill>
              <a:prstDash val="solid"/>
              <a:round/>
              <a:headEnd type="none" w="med" len="med"/>
              <a:tailEnd type="none" w="med" len="med"/>
            </a:ln>
            <a:effectLst>
              <a:glow rad="101600">
                <a:schemeClr val="tx1"/>
              </a:glow>
            </a:effectLst>
          </p:spPr>
        </p:cxnSp>
        <p:cxnSp>
          <p:nvCxnSpPr>
            <p:cNvPr id="45" name="Straight Connector 44"/>
            <p:cNvCxnSpPr>
              <a:stCxn id="21" idx="2"/>
              <a:endCxn id="13" idx="0"/>
            </p:cNvCxnSpPr>
            <p:nvPr/>
          </p:nvCxnSpPr>
          <p:spPr bwMode="auto">
            <a:xfrm>
              <a:off x="4391980" y="2851774"/>
              <a:ext cx="836475" cy="1658506"/>
            </a:xfrm>
            <a:prstGeom prst="line">
              <a:avLst/>
            </a:prstGeom>
            <a:solidFill>
              <a:srgbClr val="00B8FF"/>
            </a:solidFill>
            <a:ln w="38100" cap="flat" cmpd="sng" algn="ctr">
              <a:solidFill>
                <a:schemeClr val="bg1"/>
              </a:solidFill>
              <a:prstDash val="solid"/>
              <a:round/>
              <a:headEnd type="none" w="med" len="med"/>
              <a:tailEnd type="none" w="med" len="med"/>
            </a:ln>
            <a:effectLst>
              <a:glow rad="101600">
                <a:schemeClr val="tx1"/>
              </a:glow>
            </a:effectLst>
          </p:spPr>
        </p:cxnSp>
        <p:cxnSp>
          <p:nvCxnSpPr>
            <p:cNvPr id="43" name="Straight Connector 42"/>
            <p:cNvCxnSpPr>
              <a:endCxn id="17" idx="0"/>
            </p:cNvCxnSpPr>
            <p:nvPr/>
          </p:nvCxnSpPr>
          <p:spPr bwMode="auto">
            <a:xfrm flipH="1">
              <a:off x="4292352" y="2852936"/>
              <a:ext cx="135632" cy="1657344"/>
            </a:xfrm>
            <a:prstGeom prst="line">
              <a:avLst/>
            </a:prstGeom>
            <a:solidFill>
              <a:srgbClr val="00B8FF"/>
            </a:solidFill>
            <a:ln w="38100" cap="flat" cmpd="sng" algn="ctr">
              <a:solidFill>
                <a:schemeClr val="bg1"/>
              </a:solidFill>
              <a:prstDash val="solid"/>
              <a:round/>
              <a:headEnd type="none" w="med" len="med"/>
              <a:tailEnd type="none" w="med" len="med"/>
            </a:ln>
            <a:effectLst>
              <a:glow rad="101600">
                <a:schemeClr val="tx1"/>
              </a:glow>
            </a:effectLst>
          </p:spPr>
        </p:cxnSp>
        <p:cxnSp>
          <p:nvCxnSpPr>
            <p:cNvPr id="97" name="Straight Connector 96"/>
            <p:cNvCxnSpPr/>
            <p:nvPr/>
          </p:nvCxnSpPr>
          <p:spPr bwMode="auto">
            <a:xfrm flipH="1">
              <a:off x="3263854" y="2852936"/>
              <a:ext cx="1092122" cy="866417"/>
            </a:xfrm>
            <a:prstGeom prst="line">
              <a:avLst/>
            </a:prstGeom>
            <a:solidFill>
              <a:srgbClr val="00B8FF"/>
            </a:solidFill>
            <a:ln w="38100" cap="flat" cmpd="sng" algn="ctr">
              <a:solidFill>
                <a:schemeClr val="bg1"/>
              </a:solidFill>
              <a:prstDash val="solid"/>
              <a:round/>
              <a:headEnd type="none" w="med" len="med"/>
              <a:tailEnd type="none" w="med" len="med"/>
            </a:ln>
            <a:effectLst>
              <a:glow rad="101600">
                <a:schemeClr val="tx1">
                  <a:alpha val="75000"/>
                </a:schemeClr>
              </a:glow>
            </a:effectLst>
          </p:spPr>
        </p:cxnSp>
        <p:cxnSp>
          <p:nvCxnSpPr>
            <p:cNvPr id="100" name="Straight Connector 99"/>
            <p:cNvCxnSpPr/>
            <p:nvPr/>
          </p:nvCxnSpPr>
          <p:spPr bwMode="auto">
            <a:xfrm flipH="1">
              <a:off x="4139952" y="2851774"/>
              <a:ext cx="252028" cy="867579"/>
            </a:xfrm>
            <a:prstGeom prst="line">
              <a:avLst/>
            </a:prstGeom>
            <a:solidFill>
              <a:srgbClr val="00B8FF"/>
            </a:solidFill>
            <a:ln w="38100" cap="flat" cmpd="sng" algn="ctr">
              <a:solidFill>
                <a:schemeClr val="bg1"/>
              </a:solidFill>
              <a:prstDash val="solid"/>
              <a:round/>
              <a:headEnd type="none" w="med" len="med"/>
              <a:tailEnd type="none" w="med" len="med"/>
            </a:ln>
            <a:effectLst>
              <a:glow rad="101600">
                <a:schemeClr val="tx1">
                  <a:alpha val="75000"/>
                </a:schemeClr>
              </a:glow>
            </a:effectLst>
          </p:spPr>
        </p:cxnSp>
        <p:cxnSp>
          <p:nvCxnSpPr>
            <p:cNvPr id="101" name="Straight Connector 100"/>
            <p:cNvCxnSpPr/>
            <p:nvPr/>
          </p:nvCxnSpPr>
          <p:spPr bwMode="auto">
            <a:xfrm>
              <a:off x="4391980" y="2852936"/>
              <a:ext cx="804090" cy="864095"/>
            </a:xfrm>
            <a:prstGeom prst="line">
              <a:avLst/>
            </a:prstGeom>
            <a:solidFill>
              <a:srgbClr val="00B8FF"/>
            </a:solidFill>
            <a:ln w="38100" cap="flat" cmpd="sng" algn="ctr">
              <a:solidFill>
                <a:schemeClr val="bg1"/>
              </a:solidFill>
              <a:prstDash val="solid"/>
              <a:round/>
              <a:headEnd type="none" w="med" len="med"/>
              <a:tailEnd type="none" w="med" len="med"/>
            </a:ln>
            <a:effectLst>
              <a:glow rad="101600">
                <a:schemeClr val="tx1">
                  <a:alpha val="75000"/>
                </a:schemeClr>
              </a:glow>
            </a:effectLst>
          </p:spPr>
        </p:cxnSp>
      </p:grpSp>
      <p:grpSp>
        <p:nvGrpSpPr>
          <p:cNvPr id="102" name="Group 101"/>
          <p:cNvGrpSpPr/>
          <p:nvPr/>
        </p:nvGrpSpPr>
        <p:grpSpPr>
          <a:xfrm>
            <a:off x="3263854" y="2851774"/>
            <a:ext cx="3056722" cy="1658506"/>
            <a:chOff x="3416254" y="3004174"/>
            <a:chExt cx="3056722" cy="1658506"/>
          </a:xfrm>
        </p:grpSpPr>
        <p:cxnSp>
          <p:nvCxnSpPr>
            <p:cNvPr id="103" name="Straight Connector 102"/>
            <p:cNvCxnSpPr/>
            <p:nvPr/>
          </p:nvCxnSpPr>
          <p:spPr bwMode="auto">
            <a:xfrm>
              <a:off x="4580384" y="3005336"/>
              <a:ext cx="1892592" cy="1657344"/>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104" name="Straight Connector 103"/>
            <p:cNvCxnSpPr/>
            <p:nvPr/>
          </p:nvCxnSpPr>
          <p:spPr bwMode="auto">
            <a:xfrm>
              <a:off x="4544380" y="3004174"/>
              <a:ext cx="836475" cy="1658506"/>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105" name="Straight Connector 104"/>
            <p:cNvCxnSpPr/>
            <p:nvPr/>
          </p:nvCxnSpPr>
          <p:spPr bwMode="auto">
            <a:xfrm flipH="1">
              <a:off x="4444752" y="3005336"/>
              <a:ext cx="135632" cy="1657344"/>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106" name="Straight Connector 105"/>
            <p:cNvCxnSpPr/>
            <p:nvPr/>
          </p:nvCxnSpPr>
          <p:spPr bwMode="auto">
            <a:xfrm flipH="1">
              <a:off x="3416254" y="3005336"/>
              <a:ext cx="1092122" cy="866417"/>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107" name="Straight Connector 106"/>
            <p:cNvCxnSpPr/>
            <p:nvPr/>
          </p:nvCxnSpPr>
          <p:spPr bwMode="auto">
            <a:xfrm flipH="1">
              <a:off x="4292352" y="3004174"/>
              <a:ext cx="252028" cy="867579"/>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116" name="Straight Connector 115"/>
            <p:cNvCxnSpPr/>
            <p:nvPr/>
          </p:nvCxnSpPr>
          <p:spPr bwMode="auto">
            <a:xfrm>
              <a:off x="4544380" y="3005336"/>
              <a:ext cx="804090" cy="864095"/>
            </a:xfrm>
            <a:prstGeom prst="line">
              <a:avLst/>
            </a:prstGeom>
            <a:solidFill>
              <a:srgbClr val="00B8FF"/>
            </a:solidFill>
            <a:ln w="38100" cap="flat" cmpd="sng" algn="ctr">
              <a:solidFill>
                <a:schemeClr val="bg1"/>
              </a:solidFill>
              <a:prstDash val="solid"/>
              <a:round/>
              <a:headEnd type="none" w="med" len="med"/>
              <a:tailEnd type="none" w="med" len="med"/>
            </a:ln>
            <a:effectLst/>
          </p:spPr>
        </p:cxnSp>
      </p:grpSp>
      <p:grpSp>
        <p:nvGrpSpPr>
          <p:cNvPr id="108" name="Group 107"/>
          <p:cNvGrpSpPr/>
          <p:nvPr/>
        </p:nvGrpSpPr>
        <p:grpSpPr>
          <a:xfrm>
            <a:off x="5004048" y="4149080"/>
            <a:ext cx="648072" cy="576064"/>
            <a:chOff x="4067944" y="4941168"/>
            <a:chExt cx="648072" cy="576064"/>
          </a:xfrm>
        </p:grpSpPr>
        <p:cxnSp>
          <p:nvCxnSpPr>
            <p:cNvPr id="109" name="Straight Connector 108"/>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110" name="Straight Connector 109"/>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111" name="Straight Connector 110"/>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112" name="Group 111"/>
          <p:cNvGrpSpPr/>
          <p:nvPr/>
        </p:nvGrpSpPr>
        <p:grpSpPr>
          <a:xfrm>
            <a:off x="4046207" y="4134785"/>
            <a:ext cx="648072" cy="576064"/>
            <a:chOff x="4067944" y="4941168"/>
            <a:chExt cx="648072" cy="576064"/>
          </a:xfrm>
        </p:grpSpPr>
        <p:cxnSp>
          <p:nvCxnSpPr>
            <p:cNvPr id="113" name="Straight Connector 112"/>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114" name="Straight Connector 113"/>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115" name="Straight Connector 114"/>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93" name="Group 92"/>
          <p:cNvGrpSpPr/>
          <p:nvPr/>
        </p:nvGrpSpPr>
        <p:grpSpPr>
          <a:xfrm>
            <a:off x="899592" y="4149080"/>
            <a:ext cx="648072" cy="576064"/>
            <a:chOff x="4067944" y="4941168"/>
            <a:chExt cx="648072" cy="576064"/>
          </a:xfrm>
        </p:grpSpPr>
        <p:cxnSp>
          <p:nvCxnSpPr>
            <p:cNvPr id="94" name="Straight Connector 93"/>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95" name="Straight Connector 94"/>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96" name="Straight Connector 95"/>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sp>
        <p:nvSpPr>
          <p:cNvPr id="7" name="Text Box 2"/>
          <p:cNvSpPr txBox="1">
            <a:spLocks noChangeArrowheads="1"/>
          </p:cNvSpPr>
          <p:nvPr/>
        </p:nvSpPr>
        <p:spPr bwMode="auto">
          <a:xfrm>
            <a:off x="971600" y="836712"/>
            <a:ext cx="6705600" cy="433068"/>
          </a:xfrm>
          <a:prstGeom prst="rect">
            <a:avLst/>
          </a:prstGeom>
          <a:noFill/>
          <a:ln w="9525">
            <a:noFill/>
            <a:round/>
            <a:headEnd/>
            <a:tailEnd/>
          </a:ln>
          <a:effectLst/>
        </p:spPr>
        <p:txBody>
          <a:bodyPr wrap="square" lIns="90000" tIns="46800" rIns="90000" bIns="46800">
            <a:prstTxWarp prst="textNoShape">
              <a:avLst/>
            </a:prstTxWarp>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rPr>
              <a:t>Move it from there to here</a:t>
            </a:r>
          </a:p>
        </p:txBody>
      </p:sp>
      <p:sp>
        <p:nvSpPr>
          <p:cNvPr id="3" name="Rectangle 2"/>
          <p:cNvSpPr/>
          <p:nvPr/>
        </p:nvSpPr>
        <p:spPr>
          <a:xfrm>
            <a:off x="827584" y="3719353"/>
            <a:ext cx="936104" cy="430887"/>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reach</a:t>
            </a:r>
            <a:endParaRPr lang="en-US" i="0" dirty="0">
              <a:effectLst>
                <a:glow rad="101600">
                  <a:srgbClr val="000000"/>
                </a:glow>
              </a:effectLst>
              <a:ea typeface="Arial" charset="0"/>
              <a:cs typeface="Arial" charset="0"/>
            </a:endParaRPr>
          </a:p>
        </p:txBody>
      </p:sp>
      <p:sp>
        <p:nvSpPr>
          <p:cNvPr id="10" name="Rectangle 9"/>
          <p:cNvSpPr/>
          <p:nvPr/>
        </p:nvSpPr>
        <p:spPr>
          <a:xfrm>
            <a:off x="1811693" y="3719353"/>
            <a:ext cx="936104" cy="430887"/>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grasp</a:t>
            </a:r>
            <a:endParaRPr lang="en-US" i="0" dirty="0">
              <a:effectLst>
                <a:glow rad="101600">
                  <a:srgbClr val="000000"/>
                </a:glow>
              </a:effectLst>
              <a:ea typeface="Arial" charset="0"/>
              <a:cs typeface="Arial" charset="0"/>
            </a:endParaRPr>
          </a:p>
        </p:txBody>
      </p:sp>
      <p:sp>
        <p:nvSpPr>
          <p:cNvPr id="11" name="Rectangle 10"/>
          <p:cNvSpPr/>
          <p:nvPr/>
        </p:nvSpPr>
        <p:spPr>
          <a:xfrm>
            <a:off x="2795802" y="3719353"/>
            <a:ext cx="936104" cy="430887"/>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move</a:t>
            </a:r>
            <a:endParaRPr lang="en-US" i="0" dirty="0">
              <a:effectLst>
                <a:glow rad="101600">
                  <a:srgbClr val="000000"/>
                </a:glow>
              </a:effectLst>
              <a:ea typeface="Arial" charset="0"/>
              <a:cs typeface="Arial" charset="0"/>
            </a:endParaRPr>
          </a:p>
        </p:txBody>
      </p:sp>
      <p:sp>
        <p:nvSpPr>
          <p:cNvPr id="12" name="Rectangle 11"/>
          <p:cNvSpPr/>
          <p:nvPr/>
        </p:nvSpPr>
        <p:spPr>
          <a:xfrm>
            <a:off x="3635896" y="3718192"/>
            <a:ext cx="1152128"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arrive</a:t>
            </a:r>
            <a:endParaRPr lang="en-US" i="0" dirty="0">
              <a:effectLst>
                <a:glow rad="101600">
                  <a:srgbClr val="000000"/>
                </a:glow>
              </a:effectLst>
              <a:ea typeface="Arial" charset="0"/>
              <a:cs typeface="Arial" charset="0"/>
            </a:endParaRPr>
          </a:p>
        </p:txBody>
      </p:sp>
      <p:sp>
        <p:nvSpPr>
          <p:cNvPr id="13" name="Rectangle 12"/>
          <p:cNvSpPr/>
          <p:nvPr/>
        </p:nvSpPr>
        <p:spPr>
          <a:xfrm>
            <a:off x="4652391" y="4510280"/>
            <a:ext cx="1152128"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grasp</a:t>
            </a:r>
            <a:endParaRPr lang="en-US" i="0" dirty="0">
              <a:effectLst>
                <a:glow rad="101600">
                  <a:srgbClr val="000000"/>
                </a:glow>
              </a:effectLst>
              <a:ea typeface="Arial" charset="0"/>
              <a:cs typeface="Arial" charset="0"/>
            </a:endParaRPr>
          </a:p>
        </p:txBody>
      </p:sp>
      <p:sp>
        <p:nvSpPr>
          <p:cNvPr id="14" name="Rectangle 13"/>
          <p:cNvSpPr/>
          <p:nvPr/>
        </p:nvSpPr>
        <p:spPr>
          <a:xfrm>
            <a:off x="5852524" y="4510280"/>
            <a:ext cx="936104" cy="430887"/>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move</a:t>
            </a:r>
            <a:endParaRPr lang="en-US" i="0" dirty="0">
              <a:effectLst>
                <a:glow rad="101600">
                  <a:srgbClr val="000000"/>
                </a:glow>
              </a:effectLst>
              <a:ea typeface="Arial" charset="0"/>
              <a:cs typeface="Arial" charset="0"/>
            </a:endParaRPr>
          </a:p>
        </p:txBody>
      </p:sp>
      <p:sp>
        <p:nvSpPr>
          <p:cNvPr id="15" name="Rectangle 14"/>
          <p:cNvSpPr/>
          <p:nvPr/>
        </p:nvSpPr>
        <p:spPr>
          <a:xfrm>
            <a:off x="6836633" y="4510280"/>
            <a:ext cx="936104" cy="430887"/>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place</a:t>
            </a:r>
            <a:endParaRPr lang="en-US" i="0" dirty="0">
              <a:effectLst>
                <a:glow rad="101600">
                  <a:srgbClr val="000000"/>
                </a:glow>
              </a:effectLst>
              <a:ea typeface="Arial" charset="0"/>
              <a:cs typeface="Arial" charset="0"/>
            </a:endParaRPr>
          </a:p>
        </p:txBody>
      </p:sp>
      <p:sp>
        <p:nvSpPr>
          <p:cNvPr id="16" name="Rectangle 15"/>
          <p:cNvSpPr/>
          <p:nvPr/>
        </p:nvSpPr>
        <p:spPr>
          <a:xfrm>
            <a:off x="7820744" y="4510280"/>
            <a:ext cx="1143744" cy="430887"/>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release</a:t>
            </a:r>
            <a:endParaRPr lang="en-US" i="0" dirty="0">
              <a:effectLst>
                <a:glow rad="101600">
                  <a:srgbClr val="000000"/>
                </a:glow>
              </a:effectLst>
              <a:ea typeface="Arial" charset="0"/>
              <a:cs typeface="Arial" charset="0"/>
            </a:endParaRPr>
          </a:p>
        </p:txBody>
      </p:sp>
      <p:sp>
        <p:nvSpPr>
          <p:cNvPr id="17" name="Rectangle 16"/>
          <p:cNvSpPr/>
          <p:nvPr/>
        </p:nvSpPr>
        <p:spPr>
          <a:xfrm>
            <a:off x="3716288" y="4510280"/>
            <a:ext cx="1152128"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reach</a:t>
            </a:r>
            <a:endParaRPr lang="en-US" i="0" dirty="0">
              <a:effectLst>
                <a:glow rad="101600">
                  <a:srgbClr val="000000"/>
                </a:glow>
              </a:effectLst>
              <a:ea typeface="Arial" charset="0"/>
              <a:cs typeface="Arial" charset="0"/>
            </a:endParaRPr>
          </a:p>
        </p:txBody>
      </p:sp>
      <p:sp>
        <p:nvSpPr>
          <p:cNvPr id="19" name="Rectangle 18"/>
          <p:cNvSpPr/>
          <p:nvPr/>
        </p:nvSpPr>
        <p:spPr>
          <a:xfrm>
            <a:off x="4620006" y="3717031"/>
            <a:ext cx="1152128"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release</a:t>
            </a:r>
            <a:endParaRPr lang="en-US" i="0" dirty="0">
              <a:effectLst>
                <a:glow rad="101600">
                  <a:srgbClr val="000000"/>
                </a:glow>
              </a:effectLst>
              <a:ea typeface="Arial" charset="0"/>
              <a:cs typeface="Arial" charset="0"/>
            </a:endParaRPr>
          </a:p>
        </p:txBody>
      </p:sp>
      <p:sp>
        <p:nvSpPr>
          <p:cNvPr id="20" name="Rectangle 19"/>
          <p:cNvSpPr/>
          <p:nvPr/>
        </p:nvSpPr>
        <p:spPr>
          <a:xfrm>
            <a:off x="1763688" y="2420887"/>
            <a:ext cx="1224136"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get it</a:t>
            </a:r>
            <a:endParaRPr lang="en-US" i="0" dirty="0">
              <a:effectLst>
                <a:glow rad="101600">
                  <a:srgbClr val="000000"/>
                </a:glow>
              </a:effectLst>
              <a:ea typeface="Arial" charset="0"/>
              <a:cs typeface="Arial" charset="0"/>
            </a:endParaRPr>
          </a:p>
        </p:txBody>
      </p:sp>
      <p:sp>
        <p:nvSpPr>
          <p:cNvPr id="21" name="Rectangle 20"/>
          <p:cNvSpPr/>
          <p:nvPr/>
        </p:nvSpPr>
        <p:spPr>
          <a:xfrm>
            <a:off x="3527884" y="2420887"/>
            <a:ext cx="1728192"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move it</a:t>
            </a:r>
            <a:endParaRPr lang="en-US" i="0" dirty="0">
              <a:effectLst>
                <a:glow rad="101600">
                  <a:srgbClr val="000000"/>
                </a:glow>
              </a:effectLst>
              <a:ea typeface="Arial" charset="0"/>
              <a:cs typeface="Arial" charset="0"/>
            </a:endParaRPr>
          </a:p>
        </p:txBody>
      </p:sp>
      <p:sp>
        <p:nvSpPr>
          <p:cNvPr id="22" name="Rectangle 21"/>
          <p:cNvSpPr/>
          <p:nvPr/>
        </p:nvSpPr>
        <p:spPr>
          <a:xfrm>
            <a:off x="5724128" y="2420887"/>
            <a:ext cx="1944216"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position it</a:t>
            </a:r>
            <a:endParaRPr lang="en-US" i="0" dirty="0">
              <a:effectLst>
                <a:glow rad="101600">
                  <a:srgbClr val="000000"/>
                </a:glow>
              </a:effectLst>
              <a:ea typeface="Arial" charset="0"/>
              <a:cs typeface="Arial" charset="0"/>
            </a:endParaRPr>
          </a:p>
        </p:txBody>
      </p:sp>
      <p:sp>
        <p:nvSpPr>
          <p:cNvPr id="23" name="Rectangle 22"/>
          <p:cNvSpPr/>
          <p:nvPr/>
        </p:nvSpPr>
        <p:spPr>
          <a:xfrm rot="16200000">
            <a:off x="-37092" y="3717611"/>
            <a:ext cx="1152128" cy="430887"/>
          </a:xfrm>
          <a:prstGeom prst="rect">
            <a:avLst/>
          </a:prstGeom>
          <a:solidFill>
            <a:schemeClr val="bg1"/>
          </a:solidFill>
          <a:effectLst>
            <a:glow rad="101600">
              <a:schemeClr val="tx1">
                <a:alpha val="75000"/>
              </a:schemeClr>
            </a:glow>
          </a:effectLst>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rgbClr val="000000"/>
                </a:solidFill>
                <a:effectLst>
                  <a:glow rad="101600">
                    <a:srgbClr val="FFFFFF"/>
                  </a:glow>
                </a:effectLst>
                <a:ea typeface="Arial" charset="0"/>
                <a:cs typeface="Arial" charset="0"/>
              </a:rPr>
              <a:t>hand-1</a:t>
            </a:r>
            <a:endParaRPr lang="en-US" i="0" dirty="0">
              <a:solidFill>
                <a:srgbClr val="000000"/>
              </a:solidFill>
              <a:effectLst>
                <a:glow rad="101600">
                  <a:srgbClr val="FFFFFF"/>
                </a:glow>
              </a:effectLst>
              <a:ea typeface="Arial" charset="0"/>
              <a:cs typeface="Arial" charset="0"/>
            </a:endParaRPr>
          </a:p>
        </p:txBody>
      </p:sp>
      <p:sp>
        <p:nvSpPr>
          <p:cNvPr id="24" name="Rectangle 23"/>
          <p:cNvSpPr/>
          <p:nvPr/>
        </p:nvSpPr>
        <p:spPr>
          <a:xfrm rot="16200000">
            <a:off x="322948" y="4581708"/>
            <a:ext cx="1152128" cy="430887"/>
          </a:xfrm>
          <a:prstGeom prst="rect">
            <a:avLst/>
          </a:prstGeom>
          <a:solidFill>
            <a:schemeClr val="bg1"/>
          </a:solidFill>
          <a:effectLst>
            <a:glow rad="101600">
              <a:schemeClr val="tx1">
                <a:alpha val="75000"/>
              </a:schemeClr>
            </a:glow>
          </a:effectLst>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rgbClr val="000000"/>
                </a:solidFill>
                <a:effectLst>
                  <a:glow rad="101600">
                    <a:srgbClr val="FFFFFF"/>
                  </a:glow>
                </a:effectLst>
                <a:ea typeface="Arial" charset="0"/>
                <a:cs typeface="Arial" charset="0"/>
              </a:rPr>
              <a:t>hand-2</a:t>
            </a:r>
            <a:endParaRPr lang="en-US" i="0" dirty="0">
              <a:solidFill>
                <a:srgbClr val="000000"/>
              </a:solidFill>
              <a:effectLst>
                <a:glow rad="101600">
                  <a:srgbClr val="FFFFFF"/>
                </a:glow>
              </a:effectLst>
              <a:ea typeface="Arial" charset="0"/>
              <a:cs typeface="Arial" charset="0"/>
            </a:endParaRPr>
          </a:p>
        </p:txBody>
      </p:sp>
      <p:cxnSp>
        <p:nvCxnSpPr>
          <p:cNvPr id="25" name="Straight Connector 24"/>
          <p:cNvCxnSpPr>
            <a:endCxn id="21" idx="0"/>
          </p:cNvCxnSpPr>
          <p:nvPr/>
        </p:nvCxnSpPr>
        <p:spPr bwMode="auto">
          <a:xfrm>
            <a:off x="4283968" y="1484784"/>
            <a:ext cx="108012" cy="936103"/>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27" name="Straight Connector 26"/>
          <p:cNvCxnSpPr/>
          <p:nvPr/>
        </p:nvCxnSpPr>
        <p:spPr bwMode="auto">
          <a:xfrm>
            <a:off x="4283968" y="1484784"/>
            <a:ext cx="2412268" cy="936103"/>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29" name="Straight Connector 28"/>
          <p:cNvCxnSpPr>
            <a:endCxn id="20" idx="0"/>
          </p:cNvCxnSpPr>
          <p:nvPr/>
        </p:nvCxnSpPr>
        <p:spPr bwMode="auto">
          <a:xfrm flipH="1">
            <a:off x="2375756" y="1484784"/>
            <a:ext cx="1908212" cy="936103"/>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33" name="Straight Connector 32"/>
          <p:cNvCxnSpPr>
            <a:stCxn id="20" idx="2"/>
          </p:cNvCxnSpPr>
          <p:nvPr/>
        </p:nvCxnSpPr>
        <p:spPr bwMode="auto">
          <a:xfrm flipH="1">
            <a:off x="1331640" y="2851774"/>
            <a:ext cx="1044116" cy="865257"/>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35" name="Straight Connector 34"/>
          <p:cNvCxnSpPr/>
          <p:nvPr/>
        </p:nvCxnSpPr>
        <p:spPr bwMode="auto">
          <a:xfrm>
            <a:off x="2375756" y="2852936"/>
            <a:ext cx="36004" cy="864096"/>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50" name="Straight Connector 49"/>
          <p:cNvCxnSpPr>
            <a:stCxn id="22" idx="2"/>
          </p:cNvCxnSpPr>
          <p:nvPr/>
        </p:nvCxnSpPr>
        <p:spPr bwMode="auto">
          <a:xfrm>
            <a:off x="6696236" y="2851774"/>
            <a:ext cx="1712572" cy="1658506"/>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52" name="Straight Connector 51"/>
          <p:cNvCxnSpPr/>
          <p:nvPr/>
        </p:nvCxnSpPr>
        <p:spPr bwMode="auto">
          <a:xfrm>
            <a:off x="6684892" y="2852936"/>
            <a:ext cx="572445" cy="1657344"/>
          </a:xfrm>
          <a:prstGeom prst="line">
            <a:avLst/>
          </a:prstGeom>
          <a:solidFill>
            <a:srgbClr val="00B8FF"/>
          </a:solidFill>
          <a:ln w="38100" cap="flat" cmpd="sng" algn="ctr">
            <a:solidFill>
              <a:schemeClr val="bg1"/>
            </a:solidFill>
            <a:prstDash val="solid"/>
            <a:round/>
            <a:headEnd type="none" w="med" len="med"/>
            <a:tailEnd type="none" w="med" len="med"/>
          </a:ln>
          <a:effectLst/>
        </p:spPr>
      </p:cxnSp>
      <p:grpSp>
        <p:nvGrpSpPr>
          <p:cNvPr id="68" name="Group 67"/>
          <p:cNvGrpSpPr/>
          <p:nvPr/>
        </p:nvGrpSpPr>
        <p:grpSpPr>
          <a:xfrm>
            <a:off x="4067944" y="4941168"/>
            <a:ext cx="648072" cy="576064"/>
            <a:chOff x="4067944" y="4941168"/>
            <a:chExt cx="648072" cy="576064"/>
          </a:xfrm>
        </p:grpSpPr>
        <p:cxnSp>
          <p:nvCxnSpPr>
            <p:cNvPr id="54" name="Straight Connector 53"/>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55" name="Straight Connector 54"/>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56" name="Straight Connector 55"/>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69" name="Group 68"/>
          <p:cNvGrpSpPr/>
          <p:nvPr/>
        </p:nvGrpSpPr>
        <p:grpSpPr>
          <a:xfrm>
            <a:off x="4932040" y="4941168"/>
            <a:ext cx="648072" cy="576064"/>
            <a:chOff x="4067944" y="4941168"/>
            <a:chExt cx="648072" cy="576064"/>
          </a:xfrm>
        </p:grpSpPr>
        <p:cxnSp>
          <p:nvCxnSpPr>
            <p:cNvPr id="70" name="Straight Connector 69"/>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71" name="Straight Connector 70"/>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72" name="Straight Connector 71"/>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73" name="Group 72"/>
          <p:cNvGrpSpPr/>
          <p:nvPr/>
        </p:nvGrpSpPr>
        <p:grpSpPr>
          <a:xfrm>
            <a:off x="6012160" y="4941168"/>
            <a:ext cx="648072" cy="576064"/>
            <a:chOff x="4067944" y="4941168"/>
            <a:chExt cx="648072" cy="576064"/>
          </a:xfrm>
        </p:grpSpPr>
        <p:cxnSp>
          <p:nvCxnSpPr>
            <p:cNvPr id="74" name="Straight Connector 73"/>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75" name="Straight Connector 74"/>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76" name="Straight Connector 75"/>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77" name="Group 76"/>
          <p:cNvGrpSpPr/>
          <p:nvPr/>
        </p:nvGrpSpPr>
        <p:grpSpPr>
          <a:xfrm>
            <a:off x="6957533" y="4957949"/>
            <a:ext cx="648072" cy="576064"/>
            <a:chOff x="4067944" y="4941168"/>
            <a:chExt cx="648072" cy="576064"/>
          </a:xfrm>
        </p:grpSpPr>
        <p:cxnSp>
          <p:nvCxnSpPr>
            <p:cNvPr id="78" name="Straight Connector 77"/>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79" name="Straight Connector 78"/>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80" name="Straight Connector 79"/>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81" name="Group 80"/>
          <p:cNvGrpSpPr/>
          <p:nvPr/>
        </p:nvGrpSpPr>
        <p:grpSpPr>
          <a:xfrm>
            <a:off x="8100392" y="4941168"/>
            <a:ext cx="648072" cy="576064"/>
            <a:chOff x="4067944" y="4941168"/>
            <a:chExt cx="648072" cy="576064"/>
          </a:xfrm>
        </p:grpSpPr>
        <p:cxnSp>
          <p:nvCxnSpPr>
            <p:cNvPr id="82" name="Straight Connector 81"/>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83" name="Straight Connector 82"/>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84" name="Straight Connector 83"/>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85" name="Group 84"/>
          <p:cNvGrpSpPr/>
          <p:nvPr/>
        </p:nvGrpSpPr>
        <p:grpSpPr>
          <a:xfrm>
            <a:off x="2937553" y="4163375"/>
            <a:ext cx="648072" cy="576064"/>
            <a:chOff x="4067944" y="4941168"/>
            <a:chExt cx="648072" cy="576064"/>
          </a:xfrm>
        </p:grpSpPr>
        <p:cxnSp>
          <p:nvCxnSpPr>
            <p:cNvPr id="86" name="Straight Connector 85"/>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87" name="Straight Connector 86"/>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88" name="Straight Connector 87"/>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89" name="Group 88"/>
          <p:cNvGrpSpPr/>
          <p:nvPr/>
        </p:nvGrpSpPr>
        <p:grpSpPr>
          <a:xfrm>
            <a:off x="1979712" y="4149080"/>
            <a:ext cx="648072" cy="576064"/>
            <a:chOff x="4067944" y="4941168"/>
            <a:chExt cx="648072" cy="576064"/>
          </a:xfrm>
        </p:grpSpPr>
        <p:cxnSp>
          <p:nvCxnSpPr>
            <p:cNvPr id="90" name="Straight Connector 89"/>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91" name="Straight Connector 90"/>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92" name="Straight Connector 91"/>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sp>
        <p:nvSpPr>
          <p:cNvPr id="5" name="Rounded Rectangle 4"/>
          <p:cNvSpPr/>
          <p:nvPr/>
        </p:nvSpPr>
        <p:spPr bwMode="auto">
          <a:xfrm rot="1205104">
            <a:off x="6533460" y="712225"/>
            <a:ext cx="1944216" cy="864096"/>
          </a:xfrm>
          <a:prstGeom prst="roundRect">
            <a:avLst/>
          </a:prstGeom>
          <a:solidFill>
            <a:srgbClr val="FFFFFF"/>
          </a:solidFill>
          <a:ln w="9525" cap="flat" cmpd="sng" algn="ctr">
            <a:solidFill>
              <a:schemeClr val="tx1"/>
            </a:solidFill>
            <a:prstDash val="solid"/>
            <a:round/>
            <a:headEnd type="none" w="med" len="med"/>
            <a:tailEnd type="none" w="med" len="med"/>
          </a:ln>
          <a:effectLst>
            <a:glow rad="101600">
              <a:schemeClr val="tx1">
                <a:alpha val="75000"/>
              </a:schemeClr>
            </a:glow>
          </a:effectLst>
        </p:spPr>
        <p:txBody>
          <a:bodyPr vert="horz" wrap="square" lIns="91440" tIns="45720" rIns="91440" bIns="45720" numCol="1" rtlCol="0" anchor="t" anchorCtr="0" compatLnSpc="1">
            <a:prstTxWarp prst="textNoShape">
              <a:avLst/>
            </a:prstTxWarp>
          </a:bodyPr>
          <a:lstStyle/>
          <a:p>
            <a:pPr algn="ctr"/>
            <a:r>
              <a:rPr lang="en-US" i="0" dirty="0">
                <a:solidFill>
                  <a:srgbClr val="000000"/>
                </a:solidFill>
                <a:effectLst>
                  <a:glow rad="101600">
                    <a:srgbClr val="FFFFFF"/>
                  </a:glow>
                </a:effectLst>
                <a:ea typeface="Arial" charset="0"/>
                <a:cs typeface="Arial" charset="0"/>
              </a:rPr>
              <a:t>joint action: same goal</a:t>
            </a:r>
          </a:p>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dirty="0">
              <a:ln>
                <a:noFill/>
              </a:ln>
              <a:solidFill>
                <a:schemeClr val="bg1"/>
              </a:solidFill>
              <a:effectLst/>
              <a:latin typeface="Myriad Web" charset="0"/>
            </a:endParaRPr>
          </a:p>
        </p:txBody>
      </p:sp>
      <p:sp>
        <p:nvSpPr>
          <p:cNvPr id="98" name="Rounded Rectangle 97"/>
          <p:cNvSpPr/>
          <p:nvPr/>
        </p:nvSpPr>
        <p:spPr bwMode="auto">
          <a:xfrm rot="21362563">
            <a:off x="3869164" y="5686650"/>
            <a:ext cx="1944216" cy="864096"/>
          </a:xfrm>
          <a:prstGeom prst="roundRect">
            <a:avLst/>
          </a:prstGeom>
          <a:solidFill>
            <a:srgbClr val="FFFFFF"/>
          </a:solidFill>
          <a:ln w="9525" cap="flat" cmpd="sng" algn="ctr">
            <a:solidFill>
              <a:schemeClr val="tx1"/>
            </a:solidFill>
            <a:prstDash val="solid"/>
            <a:round/>
            <a:headEnd type="none" w="med" len="med"/>
            <a:tailEnd type="none" w="med" len="med"/>
          </a:ln>
          <a:effectLst>
            <a:glow rad="101600">
              <a:schemeClr val="tx1">
                <a:alpha val="75000"/>
              </a:schemeClr>
            </a:glow>
          </a:effectLst>
        </p:spPr>
        <p:txBody>
          <a:bodyPr vert="horz" wrap="square" lIns="91440" tIns="45720" rIns="91440" bIns="45720" numCol="1" rtlCol="0" anchor="t" anchorCtr="0" compatLnSpc="1">
            <a:prstTxWarp prst="textNoShape">
              <a:avLst/>
            </a:prstTxWarp>
          </a:bodyPr>
          <a:lstStyle/>
          <a:p>
            <a:pPr algn="ctr"/>
            <a:r>
              <a:rPr lang="en-US" i="0" dirty="0" smtClean="0">
                <a:solidFill>
                  <a:srgbClr val="000000"/>
                </a:solidFill>
                <a:effectLst>
                  <a:glow rad="101600">
                    <a:srgbClr val="FFFFFF"/>
                  </a:glow>
                </a:effectLst>
                <a:ea typeface="Arial" charset="0"/>
                <a:cs typeface="Arial" charset="0"/>
              </a:rPr>
              <a:t>similar timing problem</a:t>
            </a:r>
            <a:endParaRPr kumimoji="0" lang="en-US" sz="2200" b="0" i="1" u="none" strike="noStrike" cap="none" normalizeH="0" baseline="0" dirty="0">
              <a:ln>
                <a:noFill/>
              </a:ln>
              <a:solidFill>
                <a:schemeClr val="bg1"/>
              </a:solidFill>
              <a:effectLst/>
              <a:latin typeface="Myriad Web" charset="0"/>
            </a:endParaRPr>
          </a:p>
        </p:txBody>
      </p:sp>
    </p:spTree>
    <p:extLst>
      <p:ext uri="{BB962C8B-B14F-4D97-AF65-F5344CB8AC3E}">
        <p14:creationId xmlns:p14="http://schemas.microsoft.com/office/powerpoint/2010/main" val="38546399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3419872" y="0"/>
            <a:ext cx="2520280" cy="6858000"/>
          </a:xfrm>
          <a:prstGeom prst="rect">
            <a:avLst/>
          </a:prstGeom>
          <a:gradFill flip="none" rotWithShape="1">
            <a:gsLst>
              <a:gs pos="0">
                <a:schemeClr val="tx1">
                  <a:alpha val="0"/>
                </a:schemeClr>
              </a:gs>
              <a:gs pos="100000">
                <a:schemeClr val="bg1">
                  <a:alpha val="0"/>
                </a:schemeClr>
              </a:gs>
              <a:gs pos="48000">
                <a:srgbClr val="FFFFFF"/>
              </a:gs>
              <a:gs pos="60000">
                <a:srgbClr val="FFFFFF"/>
              </a:gs>
              <a:gs pos="37000">
                <a:schemeClr val="bg1">
                  <a:alpha val="34000"/>
                </a:schemeClr>
              </a:gs>
              <a:gs pos="71000">
                <a:schemeClr val="bg1">
                  <a:alpha val="34000"/>
                </a:schemeClr>
              </a:gs>
            </a:gsLst>
            <a:lin ang="0" scaled="1"/>
            <a:tileRect/>
          </a:gra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grpSp>
        <p:nvGrpSpPr>
          <p:cNvPr id="134" name="Group 133"/>
          <p:cNvGrpSpPr/>
          <p:nvPr/>
        </p:nvGrpSpPr>
        <p:grpSpPr>
          <a:xfrm>
            <a:off x="3263854" y="2851774"/>
            <a:ext cx="3056722" cy="1658506"/>
            <a:chOff x="3263854" y="2851774"/>
            <a:chExt cx="3056722" cy="1658506"/>
          </a:xfrm>
        </p:grpSpPr>
        <p:cxnSp>
          <p:nvCxnSpPr>
            <p:cNvPr id="135" name="Straight Connector 134"/>
            <p:cNvCxnSpPr/>
            <p:nvPr/>
          </p:nvCxnSpPr>
          <p:spPr bwMode="auto">
            <a:xfrm>
              <a:off x="4427984" y="2852936"/>
              <a:ext cx="1892592" cy="1657344"/>
            </a:xfrm>
            <a:prstGeom prst="line">
              <a:avLst/>
            </a:prstGeom>
            <a:solidFill>
              <a:srgbClr val="00B8FF"/>
            </a:solidFill>
            <a:ln w="38100" cap="flat" cmpd="sng" algn="ctr">
              <a:solidFill>
                <a:schemeClr val="bg1"/>
              </a:solidFill>
              <a:prstDash val="solid"/>
              <a:round/>
              <a:headEnd type="none" w="med" len="med"/>
              <a:tailEnd type="none" w="med" len="med"/>
            </a:ln>
            <a:effectLst>
              <a:glow rad="101600">
                <a:schemeClr val="tx1"/>
              </a:glow>
            </a:effectLst>
          </p:spPr>
        </p:cxnSp>
        <p:cxnSp>
          <p:nvCxnSpPr>
            <p:cNvPr id="136" name="Straight Connector 135"/>
            <p:cNvCxnSpPr/>
            <p:nvPr/>
          </p:nvCxnSpPr>
          <p:spPr bwMode="auto">
            <a:xfrm>
              <a:off x="4391980" y="2851774"/>
              <a:ext cx="836475" cy="1658506"/>
            </a:xfrm>
            <a:prstGeom prst="line">
              <a:avLst/>
            </a:prstGeom>
            <a:solidFill>
              <a:srgbClr val="00B8FF"/>
            </a:solidFill>
            <a:ln w="38100" cap="flat" cmpd="sng" algn="ctr">
              <a:solidFill>
                <a:schemeClr val="bg1"/>
              </a:solidFill>
              <a:prstDash val="solid"/>
              <a:round/>
              <a:headEnd type="none" w="med" len="med"/>
              <a:tailEnd type="none" w="med" len="med"/>
            </a:ln>
            <a:effectLst>
              <a:glow rad="101600">
                <a:schemeClr val="tx1"/>
              </a:glow>
            </a:effectLst>
          </p:spPr>
        </p:cxnSp>
        <p:cxnSp>
          <p:nvCxnSpPr>
            <p:cNvPr id="137" name="Straight Connector 136"/>
            <p:cNvCxnSpPr/>
            <p:nvPr/>
          </p:nvCxnSpPr>
          <p:spPr bwMode="auto">
            <a:xfrm flipH="1">
              <a:off x="4292352" y="2852936"/>
              <a:ext cx="135632" cy="1657344"/>
            </a:xfrm>
            <a:prstGeom prst="line">
              <a:avLst/>
            </a:prstGeom>
            <a:solidFill>
              <a:srgbClr val="00B8FF"/>
            </a:solidFill>
            <a:ln w="38100" cap="flat" cmpd="sng" algn="ctr">
              <a:solidFill>
                <a:schemeClr val="bg1"/>
              </a:solidFill>
              <a:prstDash val="solid"/>
              <a:round/>
              <a:headEnd type="none" w="med" len="med"/>
              <a:tailEnd type="none" w="med" len="med"/>
            </a:ln>
            <a:effectLst>
              <a:glow rad="101600">
                <a:schemeClr val="tx1"/>
              </a:glow>
            </a:effectLst>
          </p:spPr>
        </p:cxnSp>
        <p:cxnSp>
          <p:nvCxnSpPr>
            <p:cNvPr id="138" name="Straight Connector 137"/>
            <p:cNvCxnSpPr/>
            <p:nvPr/>
          </p:nvCxnSpPr>
          <p:spPr bwMode="auto">
            <a:xfrm flipH="1">
              <a:off x="3263854" y="2852936"/>
              <a:ext cx="1092122" cy="866417"/>
            </a:xfrm>
            <a:prstGeom prst="line">
              <a:avLst/>
            </a:prstGeom>
            <a:solidFill>
              <a:srgbClr val="00B8FF"/>
            </a:solidFill>
            <a:ln w="38100" cap="flat" cmpd="sng" algn="ctr">
              <a:solidFill>
                <a:schemeClr val="bg1"/>
              </a:solidFill>
              <a:prstDash val="solid"/>
              <a:round/>
              <a:headEnd type="none" w="med" len="med"/>
              <a:tailEnd type="none" w="med" len="med"/>
            </a:ln>
            <a:effectLst>
              <a:glow rad="101600">
                <a:schemeClr val="tx1">
                  <a:alpha val="75000"/>
                </a:schemeClr>
              </a:glow>
            </a:effectLst>
          </p:spPr>
        </p:cxnSp>
        <p:cxnSp>
          <p:nvCxnSpPr>
            <p:cNvPr id="139" name="Straight Connector 138"/>
            <p:cNvCxnSpPr/>
            <p:nvPr/>
          </p:nvCxnSpPr>
          <p:spPr bwMode="auto">
            <a:xfrm flipH="1">
              <a:off x="4139952" y="2851774"/>
              <a:ext cx="252028" cy="867579"/>
            </a:xfrm>
            <a:prstGeom prst="line">
              <a:avLst/>
            </a:prstGeom>
            <a:solidFill>
              <a:srgbClr val="00B8FF"/>
            </a:solidFill>
            <a:ln w="38100" cap="flat" cmpd="sng" algn="ctr">
              <a:solidFill>
                <a:schemeClr val="bg1"/>
              </a:solidFill>
              <a:prstDash val="solid"/>
              <a:round/>
              <a:headEnd type="none" w="med" len="med"/>
              <a:tailEnd type="none" w="med" len="med"/>
            </a:ln>
            <a:effectLst>
              <a:glow rad="101600">
                <a:schemeClr val="tx1">
                  <a:alpha val="75000"/>
                </a:schemeClr>
              </a:glow>
            </a:effectLst>
          </p:spPr>
        </p:cxnSp>
        <p:cxnSp>
          <p:nvCxnSpPr>
            <p:cNvPr id="140" name="Straight Connector 139"/>
            <p:cNvCxnSpPr/>
            <p:nvPr/>
          </p:nvCxnSpPr>
          <p:spPr bwMode="auto">
            <a:xfrm>
              <a:off x="4391980" y="2852936"/>
              <a:ext cx="804090" cy="864095"/>
            </a:xfrm>
            <a:prstGeom prst="line">
              <a:avLst/>
            </a:prstGeom>
            <a:solidFill>
              <a:srgbClr val="00B8FF"/>
            </a:solidFill>
            <a:ln w="38100" cap="flat" cmpd="sng" algn="ctr">
              <a:solidFill>
                <a:schemeClr val="bg1"/>
              </a:solidFill>
              <a:prstDash val="solid"/>
              <a:round/>
              <a:headEnd type="none" w="med" len="med"/>
              <a:tailEnd type="none" w="med" len="med"/>
            </a:ln>
            <a:effectLst>
              <a:glow rad="101600">
                <a:schemeClr val="tx1">
                  <a:alpha val="75000"/>
                </a:schemeClr>
              </a:glow>
            </a:effectLst>
          </p:spPr>
        </p:cxnSp>
      </p:grpSp>
      <p:grpSp>
        <p:nvGrpSpPr>
          <p:cNvPr id="149" name="Group 148"/>
          <p:cNvGrpSpPr/>
          <p:nvPr/>
        </p:nvGrpSpPr>
        <p:grpSpPr>
          <a:xfrm>
            <a:off x="3263854" y="2851774"/>
            <a:ext cx="3056722" cy="1658506"/>
            <a:chOff x="3416254" y="3004174"/>
            <a:chExt cx="3056722" cy="1658506"/>
          </a:xfrm>
        </p:grpSpPr>
        <p:cxnSp>
          <p:nvCxnSpPr>
            <p:cNvPr id="150" name="Straight Connector 149"/>
            <p:cNvCxnSpPr/>
            <p:nvPr/>
          </p:nvCxnSpPr>
          <p:spPr bwMode="auto">
            <a:xfrm>
              <a:off x="4580384" y="3005336"/>
              <a:ext cx="1892592" cy="1657344"/>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151" name="Straight Connector 150"/>
            <p:cNvCxnSpPr/>
            <p:nvPr/>
          </p:nvCxnSpPr>
          <p:spPr bwMode="auto">
            <a:xfrm>
              <a:off x="4544380" y="3004174"/>
              <a:ext cx="836475" cy="1658506"/>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152" name="Straight Connector 151"/>
            <p:cNvCxnSpPr/>
            <p:nvPr/>
          </p:nvCxnSpPr>
          <p:spPr bwMode="auto">
            <a:xfrm flipH="1">
              <a:off x="4444752" y="3005336"/>
              <a:ext cx="135632" cy="1657344"/>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153" name="Straight Connector 152"/>
            <p:cNvCxnSpPr/>
            <p:nvPr/>
          </p:nvCxnSpPr>
          <p:spPr bwMode="auto">
            <a:xfrm flipH="1">
              <a:off x="3416254" y="3005336"/>
              <a:ext cx="1092122" cy="866417"/>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154" name="Straight Connector 153"/>
            <p:cNvCxnSpPr/>
            <p:nvPr/>
          </p:nvCxnSpPr>
          <p:spPr bwMode="auto">
            <a:xfrm flipH="1">
              <a:off x="4292352" y="3004174"/>
              <a:ext cx="252028" cy="867579"/>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155" name="Straight Connector 154"/>
            <p:cNvCxnSpPr/>
            <p:nvPr/>
          </p:nvCxnSpPr>
          <p:spPr bwMode="auto">
            <a:xfrm>
              <a:off x="4544380" y="3005336"/>
              <a:ext cx="804090" cy="864095"/>
            </a:xfrm>
            <a:prstGeom prst="line">
              <a:avLst/>
            </a:prstGeom>
            <a:solidFill>
              <a:srgbClr val="00B8FF"/>
            </a:solidFill>
            <a:ln w="38100" cap="flat" cmpd="sng" algn="ctr">
              <a:solidFill>
                <a:schemeClr val="bg1"/>
              </a:solidFill>
              <a:prstDash val="solid"/>
              <a:round/>
              <a:headEnd type="none" w="med" len="med"/>
              <a:tailEnd type="none" w="med" len="med"/>
            </a:ln>
            <a:effectLst/>
          </p:spPr>
        </p:cxnSp>
      </p:grpSp>
      <p:sp>
        <p:nvSpPr>
          <p:cNvPr id="141" name="Rounded Rectangle 140"/>
          <p:cNvSpPr/>
          <p:nvPr/>
        </p:nvSpPr>
        <p:spPr bwMode="auto">
          <a:xfrm rot="21362563">
            <a:off x="3869164" y="5686650"/>
            <a:ext cx="1944216" cy="864096"/>
          </a:xfrm>
          <a:prstGeom prst="roundRect">
            <a:avLst/>
          </a:prstGeom>
          <a:solidFill>
            <a:srgbClr val="FFFFFF"/>
          </a:solidFill>
          <a:ln w="9525" cap="flat" cmpd="sng" algn="ctr">
            <a:solidFill>
              <a:schemeClr val="tx1"/>
            </a:solidFill>
            <a:prstDash val="solid"/>
            <a:round/>
            <a:headEnd type="none" w="med" len="med"/>
            <a:tailEnd type="none" w="med" len="med"/>
          </a:ln>
          <a:effectLst>
            <a:glow rad="101600">
              <a:schemeClr val="tx1">
                <a:alpha val="75000"/>
              </a:schemeClr>
            </a:glow>
          </a:effectLst>
        </p:spPr>
        <p:txBody>
          <a:bodyPr vert="horz" wrap="square" lIns="91440" tIns="45720" rIns="91440" bIns="45720" numCol="1" rtlCol="0" anchor="t" anchorCtr="0" compatLnSpc="1">
            <a:prstTxWarp prst="textNoShape">
              <a:avLst/>
            </a:prstTxWarp>
          </a:bodyPr>
          <a:lstStyle/>
          <a:p>
            <a:pPr algn="ctr"/>
            <a:r>
              <a:rPr lang="en-US" i="0" dirty="0" smtClean="0">
                <a:solidFill>
                  <a:srgbClr val="000000"/>
                </a:solidFill>
                <a:effectLst>
                  <a:glow rad="101600">
                    <a:srgbClr val="FFFFFF"/>
                  </a:glow>
                </a:effectLst>
                <a:ea typeface="Arial" charset="0"/>
                <a:cs typeface="Arial" charset="0"/>
              </a:rPr>
              <a:t>similar timing problem</a:t>
            </a:r>
            <a:endParaRPr kumimoji="0" lang="en-US" sz="2200" b="0" i="1" u="none" strike="noStrike" cap="none" normalizeH="0" baseline="0" dirty="0">
              <a:ln>
                <a:noFill/>
              </a:ln>
              <a:solidFill>
                <a:schemeClr val="bg1"/>
              </a:solidFill>
              <a:effectLst/>
              <a:latin typeface="Myriad Web" charset="0"/>
            </a:endParaRPr>
          </a:p>
        </p:txBody>
      </p:sp>
      <p:grpSp>
        <p:nvGrpSpPr>
          <p:cNvPr id="108" name="Group 107"/>
          <p:cNvGrpSpPr/>
          <p:nvPr/>
        </p:nvGrpSpPr>
        <p:grpSpPr>
          <a:xfrm>
            <a:off x="5004048" y="4149080"/>
            <a:ext cx="648072" cy="576064"/>
            <a:chOff x="4067944" y="4941168"/>
            <a:chExt cx="648072" cy="576064"/>
          </a:xfrm>
        </p:grpSpPr>
        <p:cxnSp>
          <p:nvCxnSpPr>
            <p:cNvPr id="109" name="Straight Connector 108"/>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110" name="Straight Connector 109"/>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111" name="Straight Connector 110"/>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112" name="Group 111"/>
          <p:cNvGrpSpPr/>
          <p:nvPr/>
        </p:nvGrpSpPr>
        <p:grpSpPr>
          <a:xfrm>
            <a:off x="4046207" y="4134785"/>
            <a:ext cx="648072" cy="576064"/>
            <a:chOff x="4067944" y="4941168"/>
            <a:chExt cx="648072" cy="576064"/>
          </a:xfrm>
        </p:grpSpPr>
        <p:cxnSp>
          <p:nvCxnSpPr>
            <p:cNvPr id="113" name="Straight Connector 112"/>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114" name="Straight Connector 113"/>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115" name="Straight Connector 114"/>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93" name="Group 92"/>
          <p:cNvGrpSpPr/>
          <p:nvPr/>
        </p:nvGrpSpPr>
        <p:grpSpPr>
          <a:xfrm>
            <a:off x="899592" y="4149080"/>
            <a:ext cx="648072" cy="576064"/>
            <a:chOff x="4067944" y="4941168"/>
            <a:chExt cx="648072" cy="576064"/>
          </a:xfrm>
        </p:grpSpPr>
        <p:cxnSp>
          <p:nvCxnSpPr>
            <p:cNvPr id="94" name="Straight Connector 93"/>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95" name="Straight Connector 94"/>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96" name="Straight Connector 95"/>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sp>
        <p:nvSpPr>
          <p:cNvPr id="7" name="Text Box 2"/>
          <p:cNvSpPr txBox="1">
            <a:spLocks noChangeArrowheads="1"/>
          </p:cNvSpPr>
          <p:nvPr/>
        </p:nvSpPr>
        <p:spPr bwMode="auto">
          <a:xfrm>
            <a:off x="971600" y="836712"/>
            <a:ext cx="6705600" cy="433068"/>
          </a:xfrm>
          <a:prstGeom prst="rect">
            <a:avLst/>
          </a:prstGeom>
          <a:noFill/>
          <a:ln w="9525">
            <a:noFill/>
            <a:round/>
            <a:headEnd/>
            <a:tailEnd/>
          </a:ln>
          <a:effectLst/>
        </p:spPr>
        <p:txBody>
          <a:bodyPr wrap="square" lIns="90000" tIns="46800" rIns="90000" bIns="46800">
            <a:prstTxWarp prst="textNoShape">
              <a:avLst/>
            </a:prstTxWarp>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rPr>
              <a:t>Move it from there to here</a:t>
            </a:r>
          </a:p>
        </p:txBody>
      </p:sp>
      <p:sp>
        <p:nvSpPr>
          <p:cNvPr id="3" name="Rectangle 2"/>
          <p:cNvSpPr/>
          <p:nvPr/>
        </p:nvSpPr>
        <p:spPr>
          <a:xfrm>
            <a:off x="827584" y="3719353"/>
            <a:ext cx="936104" cy="430887"/>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reach</a:t>
            </a:r>
            <a:endParaRPr lang="en-US" i="0" dirty="0">
              <a:effectLst>
                <a:glow rad="101600">
                  <a:srgbClr val="000000"/>
                </a:glow>
              </a:effectLst>
              <a:ea typeface="Arial" charset="0"/>
              <a:cs typeface="Arial" charset="0"/>
            </a:endParaRPr>
          </a:p>
        </p:txBody>
      </p:sp>
      <p:sp>
        <p:nvSpPr>
          <p:cNvPr id="10" name="Rectangle 9"/>
          <p:cNvSpPr/>
          <p:nvPr/>
        </p:nvSpPr>
        <p:spPr>
          <a:xfrm>
            <a:off x="1811693" y="3719353"/>
            <a:ext cx="936104" cy="430887"/>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grasp</a:t>
            </a:r>
            <a:endParaRPr lang="en-US" i="0" dirty="0">
              <a:effectLst>
                <a:glow rad="101600">
                  <a:srgbClr val="000000"/>
                </a:glow>
              </a:effectLst>
              <a:ea typeface="Arial" charset="0"/>
              <a:cs typeface="Arial" charset="0"/>
            </a:endParaRPr>
          </a:p>
        </p:txBody>
      </p:sp>
      <p:sp>
        <p:nvSpPr>
          <p:cNvPr id="11" name="Rectangle 10"/>
          <p:cNvSpPr/>
          <p:nvPr/>
        </p:nvSpPr>
        <p:spPr>
          <a:xfrm>
            <a:off x="2795802" y="3719353"/>
            <a:ext cx="936104" cy="430887"/>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move</a:t>
            </a:r>
            <a:endParaRPr lang="en-US" i="0" dirty="0">
              <a:effectLst>
                <a:glow rad="101600">
                  <a:srgbClr val="000000"/>
                </a:glow>
              </a:effectLst>
              <a:ea typeface="Arial" charset="0"/>
              <a:cs typeface="Arial" charset="0"/>
            </a:endParaRPr>
          </a:p>
        </p:txBody>
      </p:sp>
      <p:sp>
        <p:nvSpPr>
          <p:cNvPr id="12" name="Rectangle 11"/>
          <p:cNvSpPr/>
          <p:nvPr/>
        </p:nvSpPr>
        <p:spPr>
          <a:xfrm>
            <a:off x="3635896" y="3718192"/>
            <a:ext cx="1152128"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arrive</a:t>
            </a:r>
            <a:endParaRPr lang="en-US" i="0" dirty="0">
              <a:effectLst>
                <a:glow rad="101600">
                  <a:srgbClr val="000000"/>
                </a:glow>
              </a:effectLst>
              <a:ea typeface="Arial" charset="0"/>
              <a:cs typeface="Arial" charset="0"/>
            </a:endParaRPr>
          </a:p>
        </p:txBody>
      </p:sp>
      <p:sp>
        <p:nvSpPr>
          <p:cNvPr id="13" name="Rectangle 12"/>
          <p:cNvSpPr/>
          <p:nvPr/>
        </p:nvSpPr>
        <p:spPr>
          <a:xfrm>
            <a:off x="4652391" y="4510280"/>
            <a:ext cx="1152128"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grasp</a:t>
            </a:r>
            <a:endParaRPr lang="en-US" i="0" dirty="0">
              <a:effectLst>
                <a:glow rad="101600">
                  <a:srgbClr val="000000"/>
                </a:glow>
              </a:effectLst>
              <a:ea typeface="Arial" charset="0"/>
              <a:cs typeface="Arial" charset="0"/>
            </a:endParaRPr>
          </a:p>
        </p:txBody>
      </p:sp>
      <p:sp>
        <p:nvSpPr>
          <p:cNvPr id="14" name="Rectangle 13"/>
          <p:cNvSpPr/>
          <p:nvPr/>
        </p:nvSpPr>
        <p:spPr>
          <a:xfrm>
            <a:off x="5852524" y="4510280"/>
            <a:ext cx="936104" cy="430887"/>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move</a:t>
            </a:r>
            <a:endParaRPr lang="en-US" i="0" dirty="0">
              <a:effectLst>
                <a:glow rad="101600">
                  <a:srgbClr val="000000"/>
                </a:glow>
              </a:effectLst>
              <a:ea typeface="Arial" charset="0"/>
              <a:cs typeface="Arial" charset="0"/>
            </a:endParaRPr>
          </a:p>
        </p:txBody>
      </p:sp>
      <p:sp>
        <p:nvSpPr>
          <p:cNvPr id="15" name="Rectangle 14"/>
          <p:cNvSpPr/>
          <p:nvPr/>
        </p:nvSpPr>
        <p:spPr>
          <a:xfrm>
            <a:off x="6836633" y="4510280"/>
            <a:ext cx="936104" cy="430887"/>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place</a:t>
            </a:r>
            <a:endParaRPr lang="en-US" i="0" dirty="0">
              <a:effectLst>
                <a:glow rad="101600">
                  <a:srgbClr val="000000"/>
                </a:glow>
              </a:effectLst>
              <a:ea typeface="Arial" charset="0"/>
              <a:cs typeface="Arial" charset="0"/>
            </a:endParaRPr>
          </a:p>
        </p:txBody>
      </p:sp>
      <p:sp>
        <p:nvSpPr>
          <p:cNvPr id="16" name="Rectangle 15"/>
          <p:cNvSpPr/>
          <p:nvPr/>
        </p:nvSpPr>
        <p:spPr>
          <a:xfrm>
            <a:off x="7820744" y="4510280"/>
            <a:ext cx="1143744" cy="430887"/>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release</a:t>
            </a:r>
            <a:endParaRPr lang="en-US" i="0" dirty="0">
              <a:effectLst>
                <a:glow rad="101600">
                  <a:srgbClr val="000000"/>
                </a:glow>
              </a:effectLst>
              <a:ea typeface="Arial" charset="0"/>
              <a:cs typeface="Arial" charset="0"/>
            </a:endParaRPr>
          </a:p>
        </p:txBody>
      </p:sp>
      <p:sp>
        <p:nvSpPr>
          <p:cNvPr id="17" name="Rectangle 16"/>
          <p:cNvSpPr/>
          <p:nvPr/>
        </p:nvSpPr>
        <p:spPr>
          <a:xfrm>
            <a:off x="3716288" y="4510280"/>
            <a:ext cx="1152128"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reach</a:t>
            </a:r>
            <a:endParaRPr lang="en-US" i="0" dirty="0">
              <a:effectLst>
                <a:glow rad="101600">
                  <a:srgbClr val="000000"/>
                </a:glow>
              </a:effectLst>
              <a:ea typeface="Arial" charset="0"/>
              <a:cs typeface="Arial" charset="0"/>
            </a:endParaRPr>
          </a:p>
        </p:txBody>
      </p:sp>
      <p:sp>
        <p:nvSpPr>
          <p:cNvPr id="19" name="Rectangle 18"/>
          <p:cNvSpPr/>
          <p:nvPr/>
        </p:nvSpPr>
        <p:spPr>
          <a:xfrm>
            <a:off x="4620006" y="3717031"/>
            <a:ext cx="1152128"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release</a:t>
            </a:r>
            <a:endParaRPr lang="en-US" i="0" dirty="0">
              <a:effectLst>
                <a:glow rad="101600">
                  <a:srgbClr val="000000"/>
                </a:glow>
              </a:effectLst>
              <a:ea typeface="Arial" charset="0"/>
              <a:cs typeface="Arial" charset="0"/>
            </a:endParaRPr>
          </a:p>
        </p:txBody>
      </p:sp>
      <p:sp>
        <p:nvSpPr>
          <p:cNvPr id="20" name="Rectangle 19"/>
          <p:cNvSpPr/>
          <p:nvPr/>
        </p:nvSpPr>
        <p:spPr>
          <a:xfrm>
            <a:off x="1763688" y="2420887"/>
            <a:ext cx="1224136"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get it</a:t>
            </a:r>
            <a:endParaRPr lang="en-US" i="0" dirty="0">
              <a:effectLst>
                <a:glow rad="101600">
                  <a:srgbClr val="000000"/>
                </a:glow>
              </a:effectLst>
              <a:ea typeface="Arial" charset="0"/>
              <a:cs typeface="Arial" charset="0"/>
            </a:endParaRPr>
          </a:p>
        </p:txBody>
      </p:sp>
      <p:sp>
        <p:nvSpPr>
          <p:cNvPr id="21" name="Rectangle 20"/>
          <p:cNvSpPr/>
          <p:nvPr/>
        </p:nvSpPr>
        <p:spPr>
          <a:xfrm>
            <a:off x="3527884" y="2420887"/>
            <a:ext cx="1728192"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move it</a:t>
            </a:r>
            <a:endParaRPr lang="en-US" i="0" dirty="0">
              <a:effectLst>
                <a:glow rad="101600">
                  <a:srgbClr val="000000"/>
                </a:glow>
              </a:effectLst>
              <a:ea typeface="Arial" charset="0"/>
              <a:cs typeface="Arial" charset="0"/>
            </a:endParaRPr>
          </a:p>
        </p:txBody>
      </p:sp>
      <p:sp>
        <p:nvSpPr>
          <p:cNvPr id="22" name="Rectangle 21"/>
          <p:cNvSpPr/>
          <p:nvPr/>
        </p:nvSpPr>
        <p:spPr>
          <a:xfrm>
            <a:off x="5724128" y="2420887"/>
            <a:ext cx="1944216"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position it</a:t>
            </a:r>
            <a:endParaRPr lang="en-US" i="0" dirty="0">
              <a:effectLst>
                <a:glow rad="101600">
                  <a:srgbClr val="000000"/>
                </a:glow>
              </a:effectLst>
              <a:ea typeface="Arial" charset="0"/>
              <a:cs typeface="Arial" charset="0"/>
            </a:endParaRPr>
          </a:p>
        </p:txBody>
      </p:sp>
      <p:sp>
        <p:nvSpPr>
          <p:cNvPr id="23" name="Rectangle 22"/>
          <p:cNvSpPr/>
          <p:nvPr/>
        </p:nvSpPr>
        <p:spPr>
          <a:xfrm rot="16200000">
            <a:off x="-37092" y="3717611"/>
            <a:ext cx="1152128" cy="430887"/>
          </a:xfrm>
          <a:prstGeom prst="rect">
            <a:avLst/>
          </a:prstGeom>
          <a:solidFill>
            <a:schemeClr val="bg1"/>
          </a:solidFill>
          <a:effectLst>
            <a:glow rad="101600">
              <a:schemeClr val="tx1">
                <a:alpha val="75000"/>
              </a:schemeClr>
            </a:glow>
          </a:effectLst>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rgbClr val="000000"/>
                </a:solidFill>
                <a:effectLst>
                  <a:glow rad="101600">
                    <a:srgbClr val="FFFFFF"/>
                  </a:glow>
                </a:effectLst>
                <a:ea typeface="Arial" charset="0"/>
                <a:cs typeface="Arial" charset="0"/>
              </a:rPr>
              <a:t>hand-1</a:t>
            </a:r>
            <a:endParaRPr lang="en-US" i="0" dirty="0">
              <a:solidFill>
                <a:srgbClr val="000000"/>
              </a:solidFill>
              <a:effectLst>
                <a:glow rad="101600">
                  <a:srgbClr val="FFFFFF"/>
                </a:glow>
              </a:effectLst>
              <a:ea typeface="Arial" charset="0"/>
              <a:cs typeface="Arial" charset="0"/>
            </a:endParaRPr>
          </a:p>
        </p:txBody>
      </p:sp>
      <p:sp>
        <p:nvSpPr>
          <p:cNvPr id="24" name="Rectangle 23"/>
          <p:cNvSpPr/>
          <p:nvPr/>
        </p:nvSpPr>
        <p:spPr>
          <a:xfrm rot="16200000">
            <a:off x="322948" y="4581708"/>
            <a:ext cx="1152128" cy="430887"/>
          </a:xfrm>
          <a:prstGeom prst="rect">
            <a:avLst/>
          </a:prstGeom>
          <a:solidFill>
            <a:schemeClr val="bg1"/>
          </a:solidFill>
          <a:effectLst>
            <a:glow rad="101600">
              <a:schemeClr val="tx1">
                <a:alpha val="75000"/>
              </a:schemeClr>
            </a:glow>
          </a:effectLst>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rgbClr val="000000"/>
                </a:solidFill>
                <a:effectLst>
                  <a:glow rad="101600">
                    <a:srgbClr val="FFFFFF"/>
                  </a:glow>
                </a:effectLst>
                <a:ea typeface="Arial" charset="0"/>
                <a:cs typeface="Arial" charset="0"/>
              </a:rPr>
              <a:t>hand-2</a:t>
            </a:r>
            <a:endParaRPr lang="en-US" i="0" dirty="0">
              <a:solidFill>
                <a:srgbClr val="000000"/>
              </a:solidFill>
              <a:effectLst>
                <a:glow rad="101600">
                  <a:srgbClr val="FFFFFF"/>
                </a:glow>
              </a:effectLst>
              <a:ea typeface="Arial" charset="0"/>
              <a:cs typeface="Arial" charset="0"/>
            </a:endParaRPr>
          </a:p>
        </p:txBody>
      </p:sp>
      <p:cxnSp>
        <p:nvCxnSpPr>
          <p:cNvPr id="25" name="Straight Connector 24"/>
          <p:cNvCxnSpPr>
            <a:endCxn id="21" idx="0"/>
          </p:cNvCxnSpPr>
          <p:nvPr/>
        </p:nvCxnSpPr>
        <p:spPr bwMode="auto">
          <a:xfrm>
            <a:off x="4283968" y="1484784"/>
            <a:ext cx="108012" cy="936103"/>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27" name="Straight Connector 26"/>
          <p:cNvCxnSpPr/>
          <p:nvPr/>
        </p:nvCxnSpPr>
        <p:spPr bwMode="auto">
          <a:xfrm>
            <a:off x="4283968" y="1484784"/>
            <a:ext cx="2412268" cy="936103"/>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29" name="Straight Connector 28"/>
          <p:cNvCxnSpPr>
            <a:endCxn id="20" idx="0"/>
          </p:cNvCxnSpPr>
          <p:nvPr/>
        </p:nvCxnSpPr>
        <p:spPr bwMode="auto">
          <a:xfrm flipH="1">
            <a:off x="2375756" y="1484784"/>
            <a:ext cx="1908212" cy="936103"/>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33" name="Straight Connector 32"/>
          <p:cNvCxnSpPr>
            <a:stCxn id="20" idx="2"/>
          </p:cNvCxnSpPr>
          <p:nvPr/>
        </p:nvCxnSpPr>
        <p:spPr bwMode="auto">
          <a:xfrm flipH="1">
            <a:off x="1331640" y="2851774"/>
            <a:ext cx="1044116" cy="865257"/>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35" name="Straight Connector 34"/>
          <p:cNvCxnSpPr/>
          <p:nvPr/>
        </p:nvCxnSpPr>
        <p:spPr bwMode="auto">
          <a:xfrm>
            <a:off x="2375756" y="2852936"/>
            <a:ext cx="36004" cy="864096"/>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50" name="Straight Connector 49"/>
          <p:cNvCxnSpPr>
            <a:stCxn id="22" idx="2"/>
          </p:cNvCxnSpPr>
          <p:nvPr/>
        </p:nvCxnSpPr>
        <p:spPr bwMode="auto">
          <a:xfrm>
            <a:off x="6696236" y="2851774"/>
            <a:ext cx="1712572" cy="1658506"/>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52" name="Straight Connector 51"/>
          <p:cNvCxnSpPr/>
          <p:nvPr/>
        </p:nvCxnSpPr>
        <p:spPr bwMode="auto">
          <a:xfrm>
            <a:off x="6684892" y="2852936"/>
            <a:ext cx="572445" cy="1657344"/>
          </a:xfrm>
          <a:prstGeom prst="line">
            <a:avLst/>
          </a:prstGeom>
          <a:solidFill>
            <a:srgbClr val="00B8FF"/>
          </a:solidFill>
          <a:ln w="38100" cap="flat" cmpd="sng" algn="ctr">
            <a:solidFill>
              <a:schemeClr val="bg1"/>
            </a:solidFill>
            <a:prstDash val="solid"/>
            <a:round/>
            <a:headEnd type="none" w="med" len="med"/>
            <a:tailEnd type="none" w="med" len="med"/>
          </a:ln>
          <a:effectLst/>
        </p:spPr>
      </p:cxnSp>
      <p:grpSp>
        <p:nvGrpSpPr>
          <p:cNvPr id="68" name="Group 67"/>
          <p:cNvGrpSpPr/>
          <p:nvPr/>
        </p:nvGrpSpPr>
        <p:grpSpPr>
          <a:xfrm>
            <a:off x="4067944" y="4941168"/>
            <a:ext cx="648072" cy="576064"/>
            <a:chOff x="4067944" y="4941168"/>
            <a:chExt cx="648072" cy="576064"/>
          </a:xfrm>
        </p:grpSpPr>
        <p:cxnSp>
          <p:nvCxnSpPr>
            <p:cNvPr id="54" name="Straight Connector 53"/>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55" name="Straight Connector 54"/>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56" name="Straight Connector 55"/>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69" name="Group 68"/>
          <p:cNvGrpSpPr/>
          <p:nvPr/>
        </p:nvGrpSpPr>
        <p:grpSpPr>
          <a:xfrm>
            <a:off x="4932040" y="4941168"/>
            <a:ext cx="648072" cy="576064"/>
            <a:chOff x="4067944" y="4941168"/>
            <a:chExt cx="648072" cy="576064"/>
          </a:xfrm>
        </p:grpSpPr>
        <p:cxnSp>
          <p:nvCxnSpPr>
            <p:cNvPr id="70" name="Straight Connector 69"/>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71" name="Straight Connector 70"/>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72" name="Straight Connector 71"/>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73" name="Group 72"/>
          <p:cNvGrpSpPr/>
          <p:nvPr/>
        </p:nvGrpSpPr>
        <p:grpSpPr>
          <a:xfrm>
            <a:off x="6012160" y="4941168"/>
            <a:ext cx="648072" cy="576064"/>
            <a:chOff x="4067944" y="4941168"/>
            <a:chExt cx="648072" cy="576064"/>
          </a:xfrm>
        </p:grpSpPr>
        <p:cxnSp>
          <p:nvCxnSpPr>
            <p:cNvPr id="74" name="Straight Connector 73"/>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75" name="Straight Connector 74"/>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76" name="Straight Connector 75"/>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77" name="Group 76"/>
          <p:cNvGrpSpPr/>
          <p:nvPr/>
        </p:nvGrpSpPr>
        <p:grpSpPr>
          <a:xfrm>
            <a:off x="6957533" y="4957949"/>
            <a:ext cx="648072" cy="576064"/>
            <a:chOff x="4067944" y="4941168"/>
            <a:chExt cx="648072" cy="576064"/>
          </a:xfrm>
        </p:grpSpPr>
        <p:cxnSp>
          <p:nvCxnSpPr>
            <p:cNvPr id="78" name="Straight Connector 77"/>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79" name="Straight Connector 78"/>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80" name="Straight Connector 79"/>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81" name="Group 80"/>
          <p:cNvGrpSpPr/>
          <p:nvPr/>
        </p:nvGrpSpPr>
        <p:grpSpPr>
          <a:xfrm>
            <a:off x="8100392" y="4941168"/>
            <a:ext cx="648072" cy="576064"/>
            <a:chOff x="4067944" y="4941168"/>
            <a:chExt cx="648072" cy="576064"/>
          </a:xfrm>
        </p:grpSpPr>
        <p:cxnSp>
          <p:nvCxnSpPr>
            <p:cNvPr id="82" name="Straight Connector 81"/>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83" name="Straight Connector 82"/>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84" name="Straight Connector 83"/>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85" name="Group 84"/>
          <p:cNvGrpSpPr/>
          <p:nvPr/>
        </p:nvGrpSpPr>
        <p:grpSpPr>
          <a:xfrm>
            <a:off x="2937553" y="4163375"/>
            <a:ext cx="648072" cy="576064"/>
            <a:chOff x="4067944" y="4941168"/>
            <a:chExt cx="648072" cy="576064"/>
          </a:xfrm>
        </p:grpSpPr>
        <p:cxnSp>
          <p:nvCxnSpPr>
            <p:cNvPr id="86" name="Straight Connector 85"/>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87" name="Straight Connector 86"/>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88" name="Straight Connector 87"/>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89" name="Group 88"/>
          <p:cNvGrpSpPr/>
          <p:nvPr/>
        </p:nvGrpSpPr>
        <p:grpSpPr>
          <a:xfrm>
            <a:off x="1979712" y="4149080"/>
            <a:ext cx="648072" cy="576064"/>
            <a:chOff x="4067944" y="4941168"/>
            <a:chExt cx="648072" cy="576064"/>
          </a:xfrm>
        </p:grpSpPr>
        <p:cxnSp>
          <p:nvCxnSpPr>
            <p:cNvPr id="90" name="Straight Connector 89"/>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91" name="Straight Connector 90"/>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92" name="Straight Connector 91"/>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sp>
        <p:nvSpPr>
          <p:cNvPr id="5" name="Rounded Rectangle 4"/>
          <p:cNvSpPr/>
          <p:nvPr/>
        </p:nvSpPr>
        <p:spPr bwMode="auto">
          <a:xfrm rot="1205104">
            <a:off x="6533460" y="712225"/>
            <a:ext cx="1944216" cy="864096"/>
          </a:xfrm>
          <a:prstGeom prst="roundRect">
            <a:avLst/>
          </a:prstGeom>
          <a:solidFill>
            <a:srgbClr val="FFFFFF"/>
          </a:solidFill>
          <a:ln w="9525" cap="flat" cmpd="sng" algn="ctr">
            <a:solidFill>
              <a:schemeClr val="tx1"/>
            </a:solidFill>
            <a:prstDash val="solid"/>
            <a:round/>
            <a:headEnd type="none" w="med" len="med"/>
            <a:tailEnd type="none" w="med" len="med"/>
          </a:ln>
          <a:effectLst>
            <a:glow rad="101600">
              <a:schemeClr val="tx1">
                <a:alpha val="75000"/>
              </a:schemeClr>
            </a:glow>
          </a:effectLst>
        </p:spPr>
        <p:txBody>
          <a:bodyPr vert="horz" wrap="square" lIns="91440" tIns="45720" rIns="91440" bIns="45720" numCol="1" rtlCol="0" anchor="t" anchorCtr="0" compatLnSpc="1">
            <a:prstTxWarp prst="textNoShape">
              <a:avLst/>
            </a:prstTxWarp>
          </a:bodyPr>
          <a:lstStyle/>
          <a:p>
            <a:pPr algn="ctr"/>
            <a:r>
              <a:rPr lang="en-US" i="0" dirty="0">
                <a:solidFill>
                  <a:srgbClr val="000000"/>
                </a:solidFill>
                <a:effectLst>
                  <a:glow rad="101600">
                    <a:srgbClr val="FFFFFF"/>
                  </a:glow>
                </a:effectLst>
                <a:ea typeface="Arial" charset="0"/>
                <a:cs typeface="Arial" charset="0"/>
              </a:rPr>
              <a:t>joint action: same goal</a:t>
            </a:r>
          </a:p>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dirty="0">
              <a:ln>
                <a:noFill/>
              </a:ln>
              <a:solidFill>
                <a:schemeClr val="bg1"/>
              </a:solidFill>
              <a:effectLst/>
              <a:latin typeface="Myriad Web" charset="0"/>
            </a:endParaRPr>
          </a:p>
        </p:txBody>
      </p:sp>
      <p:sp>
        <p:nvSpPr>
          <p:cNvPr id="99" name="Rounded Rectangle 98"/>
          <p:cNvSpPr/>
          <p:nvPr/>
        </p:nvSpPr>
        <p:spPr bwMode="auto">
          <a:xfrm rot="856376">
            <a:off x="6975763" y="3063009"/>
            <a:ext cx="1944216" cy="864096"/>
          </a:xfrm>
          <a:prstGeom prst="roundRect">
            <a:avLst/>
          </a:prstGeom>
          <a:solidFill>
            <a:srgbClr val="FFFFFF"/>
          </a:solidFill>
          <a:ln w="9525" cap="flat" cmpd="sng" algn="ctr">
            <a:solidFill>
              <a:schemeClr val="tx1"/>
            </a:solidFill>
            <a:prstDash val="solid"/>
            <a:round/>
            <a:headEnd type="none" w="med" len="med"/>
            <a:tailEnd type="none" w="med" len="med"/>
          </a:ln>
          <a:effectLst>
            <a:glow rad="101600">
              <a:schemeClr val="tx1">
                <a:alpha val="75000"/>
              </a:schemeClr>
            </a:glow>
          </a:effectLst>
        </p:spPr>
        <p:txBody>
          <a:bodyPr vert="horz" wrap="square" lIns="91440" tIns="45720" rIns="91440" bIns="45720" numCol="1" rtlCol="0" anchor="t" anchorCtr="0" compatLnSpc="1">
            <a:prstTxWarp prst="textNoShape">
              <a:avLst/>
            </a:prstTxWarp>
          </a:bodyPr>
          <a:lstStyle/>
          <a:p>
            <a:pPr algn="ctr"/>
            <a:r>
              <a:rPr lang="en-US" i="0" dirty="0" smtClean="0">
                <a:solidFill>
                  <a:srgbClr val="000000"/>
                </a:solidFill>
                <a:effectLst>
                  <a:glow rad="101600">
                    <a:srgbClr val="FFFFFF"/>
                  </a:glow>
                </a:effectLst>
                <a:ea typeface="Arial" charset="0"/>
                <a:cs typeface="Arial" charset="0"/>
              </a:rPr>
              <a:t>same planning</a:t>
            </a:r>
            <a:endParaRPr kumimoji="0" lang="en-US" sz="2200" b="0" i="1" u="none" strike="noStrike" cap="none" normalizeH="0" baseline="0" dirty="0">
              <a:ln>
                <a:noFill/>
              </a:ln>
              <a:solidFill>
                <a:schemeClr val="bg1"/>
              </a:solidFill>
              <a:effectLst/>
              <a:latin typeface="Myriad Web" charset="0"/>
            </a:endParaRPr>
          </a:p>
        </p:txBody>
      </p:sp>
    </p:spTree>
    <p:extLst>
      <p:ext uri="{BB962C8B-B14F-4D97-AF65-F5344CB8AC3E}">
        <p14:creationId xmlns:p14="http://schemas.microsoft.com/office/powerpoint/2010/main" val="156138345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3419872" y="0"/>
            <a:ext cx="2520280" cy="6858000"/>
          </a:xfrm>
          <a:prstGeom prst="rect">
            <a:avLst/>
          </a:prstGeom>
          <a:gradFill flip="none" rotWithShape="1">
            <a:gsLst>
              <a:gs pos="0">
                <a:schemeClr val="tx1">
                  <a:alpha val="0"/>
                </a:schemeClr>
              </a:gs>
              <a:gs pos="100000">
                <a:schemeClr val="bg1">
                  <a:alpha val="0"/>
                </a:schemeClr>
              </a:gs>
              <a:gs pos="48000">
                <a:srgbClr val="FFFFFF"/>
              </a:gs>
              <a:gs pos="60000">
                <a:srgbClr val="FFFFFF"/>
              </a:gs>
              <a:gs pos="37000">
                <a:schemeClr val="bg1">
                  <a:alpha val="34000"/>
                </a:schemeClr>
              </a:gs>
              <a:gs pos="71000">
                <a:schemeClr val="bg1">
                  <a:alpha val="34000"/>
                </a:schemeClr>
              </a:gs>
            </a:gsLst>
            <a:lin ang="0" scaled="1"/>
            <a:tileRect/>
          </a:gra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dirty="0">
              <a:ln>
                <a:noFill/>
              </a:ln>
              <a:solidFill>
                <a:schemeClr val="bg1"/>
              </a:solidFill>
              <a:effectLst/>
              <a:latin typeface="Myriad Web" charset="0"/>
            </a:endParaRPr>
          </a:p>
        </p:txBody>
      </p:sp>
      <p:grpSp>
        <p:nvGrpSpPr>
          <p:cNvPr id="26" name="Group 25"/>
          <p:cNvGrpSpPr/>
          <p:nvPr/>
        </p:nvGrpSpPr>
        <p:grpSpPr>
          <a:xfrm>
            <a:off x="3263854" y="2851774"/>
            <a:ext cx="3056722" cy="1658506"/>
            <a:chOff x="3263854" y="2851774"/>
            <a:chExt cx="3056722" cy="1658506"/>
          </a:xfrm>
        </p:grpSpPr>
        <p:cxnSp>
          <p:nvCxnSpPr>
            <p:cNvPr id="48" name="Straight Connector 47"/>
            <p:cNvCxnSpPr>
              <a:endCxn id="14" idx="0"/>
            </p:cNvCxnSpPr>
            <p:nvPr/>
          </p:nvCxnSpPr>
          <p:spPr bwMode="auto">
            <a:xfrm>
              <a:off x="4427984" y="2852936"/>
              <a:ext cx="1892592" cy="1657344"/>
            </a:xfrm>
            <a:prstGeom prst="line">
              <a:avLst/>
            </a:prstGeom>
            <a:solidFill>
              <a:srgbClr val="00B8FF"/>
            </a:solidFill>
            <a:ln w="38100" cap="flat" cmpd="sng" algn="ctr">
              <a:solidFill>
                <a:schemeClr val="bg1"/>
              </a:solidFill>
              <a:prstDash val="solid"/>
              <a:round/>
              <a:headEnd type="none" w="med" len="med"/>
              <a:tailEnd type="none" w="med" len="med"/>
            </a:ln>
            <a:effectLst>
              <a:glow rad="101600">
                <a:schemeClr val="tx1"/>
              </a:glow>
            </a:effectLst>
          </p:spPr>
        </p:cxnSp>
        <p:cxnSp>
          <p:nvCxnSpPr>
            <p:cNvPr id="45" name="Straight Connector 44"/>
            <p:cNvCxnSpPr>
              <a:stCxn id="21" idx="2"/>
              <a:endCxn id="13" idx="0"/>
            </p:cNvCxnSpPr>
            <p:nvPr/>
          </p:nvCxnSpPr>
          <p:spPr bwMode="auto">
            <a:xfrm>
              <a:off x="4391980" y="2851774"/>
              <a:ext cx="836475" cy="1658506"/>
            </a:xfrm>
            <a:prstGeom prst="line">
              <a:avLst/>
            </a:prstGeom>
            <a:solidFill>
              <a:srgbClr val="00B8FF"/>
            </a:solidFill>
            <a:ln w="38100" cap="flat" cmpd="sng" algn="ctr">
              <a:solidFill>
                <a:schemeClr val="bg1"/>
              </a:solidFill>
              <a:prstDash val="solid"/>
              <a:round/>
              <a:headEnd type="none" w="med" len="med"/>
              <a:tailEnd type="none" w="med" len="med"/>
            </a:ln>
            <a:effectLst>
              <a:glow rad="101600">
                <a:schemeClr val="tx1"/>
              </a:glow>
            </a:effectLst>
          </p:spPr>
        </p:cxnSp>
        <p:cxnSp>
          <p:nvCxnSpPr>
            <p:cNvPr id="43" name="Straight Connector 42"/>
            <p:cNvCxnSpPr>
              <a:endCxn id="17" idx="0"/>
            </p:cNvCxnSpPr>
            <p:nvPr/>
          </p:nvCxnSpPr>
          <p:spPr bwMode="auto">
            <a:xfrm flipH="1">
              <a:off x="4292352" y="2852936"/>
              <a:ext cx="135632" cy="1657344"/>
            </a:xfrm>
            <a:prstGeom prst="line">
              <a:avLst/>
            </a:prstGeom>
            <a:solidFill>
              <a:srgbClr val="00B8FF"/>
            </a:solidFill>
            <a:ln w="38100" cap="flat" cmpd="sng" algn="ctr">
              <a:solidFill>
                <a:schemeClr val="bg1"/>
              </a:solidFill>
              <a:prstDash val="solid"/>
              <a:round/>
              <a:headEnd type="none" w="med" len="med"/>
              <a:tailEnd type="none" w="med" len="med"/>
            </a:ln>
            <a:effectLst>
              <a:glow rad="101600">
                <a:schemeClr val="tx1"/>
              </a:glow>
            </a:effectLst>
          </p:spPr>
        </p:cxnSp>
        <p:cxnSp>
          <p:nvCxnSpPr>
            <p:cNvPr id="97" name="Straight Connector 96"/>
            <p:cNvCxnSpPr/>
            <p:nvPr/>
          </p:nvCxnSpPr>
          <p:spPr bwMode="auto">
            <a:xfrm flipH="1">
              <a:off x="3263854" y="2852936"/>
              <a:ext cx="1092122" cy="866417"/>
            </a:xfrm>
            <a:prstGeom prst="line">
              <a:avLst/>
            </a:prstGeom>
            <a:solidFill>
              <a:srgbClr val="00B8FF"/>
            </a:solidFill>
            <a:ln w="38100" cap="flat" cmpd="sng" algn="ctr">
              <a:solidFill>
                <a:schemeClr val="bg1"/>
              </a:solidFill>
              <a:prstDash val="solid"/>
              <a:round/>
              <a:headEnd type="none" w="med" len="med"/>
              <a:tailEnd type="none" w="med" len="med"/>
            </a:ln>
            <a:effectLst>
              <a:glow rad="101600">
                <a:schemeClr val="tx1">
                  <a:alpha val="75000"/>
                </a:schemeClr>
              </a:glow>
            </a:effectLst>
          </p:spPr>
        </p:cxnSp>
        <p:cxnSp>
          <p:nvCxnSpPr>
            <p:cNvPr id="100" name="Straight Connector 99"/>
            <p:cNvCxnSpPr/>
            <p:nvPr/>
          </p:nvCxnSpPr>
          <p:spPr bwMode="auto">
            <a:xfrm flipH="1">
              <a:off x="4139952" y="2851774"/>
              <a:ext cx="252028" cy="867579"/>
            </a:xfrm>
            <a:prstGeom prst="line">
              <a:avLst/>
            </a:prstGeom>
            <a:solidFill>
              <a:srgbClr val="00B8FF"/>
            </a:solidFill>
            <a:ln w="38100" cap="flat" cmpd="sng" algn="ctr">
              <a:solidFill>
                <a:schemeClr val="bg1"/>
              </a:solidFill>
              <a:prstDash val="solid"/>
              <a:round/>
              <a:headEnd type="none" w="med" len="med"/>
              <a:tailEnd type="none" w="med" len="med"/>
            </a:ln>
            <a:effectLst>
              <a:glow rad="101600">
                <a:schemeClr val="tx1">
                  <a:alpha val="75000"/>
                </a:schemeClr>
              </a:glow>
            </a:effectLst>
          </p:spPr>
        </p:cxnSp>
        <p:cxnSp>
          <p:nvCxnSpPr>
            <p:cNvPr id="101" name="Straight Connector 100"/>
            <p:cNvCxnSpPr/>
            <p:nvPr/>
          </p:nvCxnSpPr>
          <p:spPr bwMode="auto">
            <a:xfrm>
              <a:off x="4391980" y="2852936"/>
              <a:ext cx="804090" cy="864095"/>
            </a:xfrm>
            <a:prstGeom prst="line">
              <a:avLst/>
            </a:prstGeom>
            <a:solidFill>
              <a:srgbClr val="00B8FF"/>
            </a:solidFill>
            <a:ln w="38100" cap="flat" cmpd="sng" algn="ctr">
              <a:solidFill>
                <a:schemeClr val="bg1"/>
              </a:solidFill>
              <a:prstDash val="solid"/>
              <a:round/>
              <a:headEnd type="none" w="med" len="med"/>
              <a:tailEnd type="none" w="med" len="med"/>
            </a:ln>
            <a:effectLst>
              <a:glow rad="101600">
                <a:schemeClr val="tx1">
                  <a:alpha val="75000"/>
                </a:schemeClr>
              </a:glow>
            </a:effectLst>
          </p:spPr>
        </p:cxnSp>
      </p:grpSp>
      <p:grpSp>
        <p:nvGrpSpPr>
          <p:cNvPr id="28" name="Group 27"/>
          <p:cNvGrpSpPr/>
          <p:nvPr/>
        </p:nvGrpSpPr>
        <p:grpSpPr>
          <a:xfrm>
            <a:off x="3263854" y="2851774"/>
            <a:ext cx="3056722" cy="1658506"/>
            <a:chOff x="3416254" y="3004174"/>
            <a:chExt cx="3056722" cy="1658506"/>
          </a:xfrm>
        </p:grpSpPr>
        <p:cxnSp>
          <p:nvCxnSpPr>
            <p:cNvPr id="117" name="Straight Connector 116"/>
            <p:cNvCxnSpPr/>
            <p:nvPr/>
          </p:nvCxnSpPr>
          <p:spPr bwMode="auto">
            <a:xfrm>
              <a:off x="4580384" y="3005336"/>
              <a:ext cx="1892592" cy="1657344"/>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118" name="Straight Connector 117"/>
            <p:cNvCxnSpPr/>
            <p:nvPr/>
          </p:nvCxnSpPr>
          <p:spPr bwMode="auto">
            <a:xfrm>
              <a:off x="4544380" y="3004174"/>
              <a:ext cx="836475" cy="1658506"/>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119" name="Straight Connector 118"/>
            <p:cNvCxnSpPr/>
            <p:nvPr/>
          </p:nvCxnSpPr>
          <p:spPr bwMode="auto">
            <a:xfrm flipH="1">
              <a:off x="4444752" y="3005336"/>
              <a:ext cx="135632" cy="1657344"/>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120" name="Straight Connector 119"/>
            <p:cNvCxnSpPr/>
            <p:nvPr/>
          </p:nvCxnSpPr>
          <p:spPr bwMode="auto">
            <a:xfrm flipH="1">
              <a:off x="3416254" y="3005336"/>
              <a:ext cx="1092122" cy="866417"/>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121" name="Straight Connector 120"/>
            <p:cNvCxnSpPr/>
            <p:nvPr/>
          </p:nvCxnSpPr>
          <p:spPr bwMode="auto">
            <a:xfrm flipH="1">
              <a:off x="4292352" y="3004174"/>
              <a:ext cx="252028" cy="867579"/>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122" name="Straight Connector 121"/>
            <p:cNvCxnSpPr/>
            <p:nvPr/>
          </p:nvCxnSpPr>
          <p:spPr bwMode="auto">
            <a:xfrm>
              <a:off x="4544380" y="3005336"/>
              <a:ext cx="804090" cy="864095"/>
            </a:xfrm>
            <a:prstGeom prst="line">
              <a:avLst/>
            </a:prstGeom>
            <a:solidFill>
              <a:srgbClr val="00B8FF"/>
            </a:solidFill>
            <a:ln w="38100" cap="flat" cmpd="sng" algn="ctr">
              <a:solidFill>
                <a:schemeClr val="bg1"/>
              </a:solidFill>
              <a:prstDash val="solid"/>
              <a:round/>
              <a:headEnd type="none" w="med" len="med"/>
              <a:tailEnd type="none" w="med" len="med"/>
            </a:ln>
            <a:effectLst/>
          </p:spPr>
        </p:cxnSp>
      </p:grpSp>
      <p:grpSp>
        <p:nvGrpSpPr>
          <p:cNvPr id="108" name="Group 107"/>
          <p:cNvGrpSpPr/>
          <p:nvPr/>
        </p:nvGrpSpPr>
        <p:grpSpPr>
          <a:xfrm>
            <a:off x="5004048" y="4149080"/>
            <a:ext cx="648072" cy="576064"/>
            <a:chOff x="4067944" y="4941168"/>
            <a:chExt cx="648072" cy="576064"/>
          </a:xfrm>
        </p:grpSpPr>
        <p:cxnSp>
          <p:nvCxnSpPr>
            <p:cNvPr id="109" name="Straight Connector 108"/>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110" name="Straight Connector 109"/>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111" name="Straight Connector 110"/>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112" name="Group 111"/>
          <p:cNvGrpSpPr/>
          <p:nvPr/>
        </p:nvGrpSpPr>
        <p:grpSpPr>
          <a:xfrm>
            <a:off x="4046207" y="4134785"/>
            <a:ext cx="648072" cy="576064"/>
            <a:chOff x="4067944" y="4941168"/>
            <a:chExt cx="648072" cy="576064"/>
          </a:xfrm>
        </p:grpSpPr>
        <p:cxnSp>
          <p:nvCxnSpPr>
            <p:cNvPr id="113" name="Straight Connector 112"/>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114" name="Straight Connector 113"/>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115" name="Straight Connector 114"/>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93" name="Group 92"/>
          <p:cNvGrpSpPr/>
          <p:nvPr/>
        </p:nvGrpSpPr>
        <p:grpSpPr>
          <a:xfrm>
            <a:off x="899592" y="4149080"/>
            <a:ext cx="648072" cy="576064"/>
            <a:chOff x="4067944" y="4941168"/>
            <a:chExt cx="648072" cy="576064"/>
          </a:xfrm>
        </p:grpSpPr>
        <p:cxnSp>
          <p:nvCxnSpPr>
            <p:cNvPr id="94" name="Straight Connector 93"/>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95" name="Straight Connector 94"/>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96" name="Straight Connector 95"/>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sp>
        <p:nvSpPr>
          <p:cNvPr id="7" name="Text Box 2"/>
          <p:cNvSpPr txBox="1">
            <a:spLocks noChangeArrowheads="1"/>
          </p:cNvSpPr>
          <p:nvPr/>
        </p:nvSpPr>
        <p:spPr bwMode="auto">
          <a:xfrm>
            <a:off x="971600" y="836712"/>
            <a:ext cx="6705600" cy="433068"/>
          </a:xfrm>
          <a:prstGeom prst="rect">
            <a:avLst/>
          </a:prstGeom>
          <a:noFill/>
          <a:ln w="9525">
            <a:noFill/>
            <a:round/>
            <a:headEnd/>
            <a:tailEnd/>
          </a:ln>
          <a:effectLst/>
        </p:spPr>
        <p:txBody>
          <a:bodyPr wrap="square" lIns="90000" tIns="46800" rIns="90000" bIns="46800">
            <a:prstTxWarp prst="textNoShape">
              <a:avLst/>
            </a:prstTxWarp>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rPr>
              <a:t>Move it from there to here</a:t>
            </a:r>
          </a:p>
        </p:txBody>
      </p:sp>
      <p:sp>
        <p:nvSpPr>
          <p:cNvPr id="3" name="Rectangle 2"/>
          <p:cNvSpPr/>
          <p:nvPr/>
        </p:nvSpPr>
        <p:spPr>
          <a:xfrm>
            <a:off x="827584" y="3719353"/>
            <a:ext cx="936104" cy="430887"/>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reach</a:t>
            </a:r>
            <a:endParaRPr lang="en-US" i="0" dirty="0">
              <a:effectLst>
                <a:glow rad="101600">
                  <a:srgbClr val="000000"/>
                </a:glow>
              </a:effectLst>
              <a:ea typeface="Arial" charset="0"/>
              <a:cs typeface="Arial" charset="0"/>
            </a:endParaRPr>
          </a:p>
        </p:txBody>
      </p:sp>
      <p:sp>
        <p:nvSpPr>
          <p:cNvPr id="10" name="Rectangle 9"/>
          <p:cNvSpPr/>
          <p:nvPr/>
        </p:nvSpPr>
        <p:spPr>
          <a:xfrm>
            <a:off x="1811693" y="3719353"/>
            <a:ext cx="936104" cy="430887"/>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grasp</a:t>
            </a:r>
            <a:endParaRPr lang="en-US" i="0" dirty="0">
              <a:effectLst>
                <a:glow rad="101600">
                  <a:srgbClr val="000000"/>
                </a:glow>
              </a:effectLst>
              <a:ea typeface="Arial" charset="0"/>
              <a:cs typeface="Arial" charset="0"/>
            </a:endParaRPr>
          </a:p>
        </p:txBody>
      </p:sp>
      <p:sp>
        <p:nvSpPr>
          <p:cNvPr id="11" name="Rectangle 10"/>
          <p:cNvSpPr/>
          <p:nvPr/>
        </p:nvSpPr>
        <p:spPr>
          <a:xfrm>
            <a:off x="2795802" y="3719353"/>
            <a:ext cx="936104" cy="430887"/>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move</a:t>
            </a:r>
            <a:endParaRPr lang="en-US" i="0" dirty="0">
              <a:effectLst>
                <a:glow rad="101600">
                  <a:srgbClr val="000000"/>
                </a:glow>
              </a:effectLst>
              <a:ea typeface="Arial" charset="0"/>
              <a:cs typeface="Arial" charset="0"/>
            </a:endParaRPr>
          </a:p>
        </p:txBody>
      </p:sp>
      <p:sp>
        <p:nvSpPr>
          <p:cNvPr id="12" name="Rectangle 11"/>
          <p:cNvSpPr/>
          <p:nvPr/>
        </p:nvSpPr>
        <p:spPr>
          <a:xfrm>
            <a:off x="3635896" y="3718192"/>
            <a:ext cx="1152128"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arrive</a:t>
            </a:r>
            <a:endParaRPr lang="en-US" i="0" dirty="0">
              <a:effectLst>
                <a:glow rad="101600">
                  <a:srgbClr val="000000"/>
                </a:glow>
              </a:effectLst>
              <a:ea typeface="Arial" charset="0"/>
              <a:cs typeface="Arial" charset="0"/>
            </a:endParaRPr>
          </a:p>
        </p:txBody>
      </p:sp>
      <p:sp>
        <p:nvSpPr>
          <p:cNvPr id="13" name="Rectangle 12"/>
          <p:cNvSpPr/>
          <p:nvPr/>
        </p:nvSpPr>
        <p:spPr>
          <a:xfrm>
            <a:off x="4652391" y="4510280"/>
            <a:ext cx="1152128"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grasp</a:t>
            </a:r>
            <a:endParaRPr lang="en-US" i="0" dirty="0">
              <a:effectLst>
                <a:glow rad="101600">
                  <a:srgbClr val="000000"/>
                </a:glow>
              </a:effectLst>
              <a:ea typeface="Arial" charset="0"/>
              <a:cs typeface="Arial" charset="0"/>
            </a:endParaRPr>
          </a:p>
        </p:txBody>
      </p:sp>
      <p:sp>
        <p:nvSpPr>
          <p:cNvPr id="14" name="Rectangle 13"/>
          <p:cNvSpPr/>
          <p:nvPr/>
        </p:nvSpPr>
        <p:spPr>
          <a:xfrm>
            <a:off x="5852524" y="4510280"/>
            <a:ext cx="936104" cy="430887"/>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move</a:t>
            </a:r>
            <a:endParaRPr lang="en-US" i="0" dirty="0">
              <a:effectLst>
                <a:glow rad="101600">
                  <a:srgbClr val="000000"/>
                </a:glow>
              </a:effectLst>
              <a:ea typeface="Arial" charset="0"/>
              <a:cs typeface="Arial" charset="0"/>
            </a:endParaRPr>
          </a:p>
        </p:txBody>
      </p:sp>
      <p:sp>
        <p:nvSpPr>
          <p:cNvPr id="15" name="Rectangle 14"/>
          <p:cNvSpPr/>
          <p:nvPr/>
        </p:nvSpPr>
        <p:spPr>
          <a:xfrm>
            <a:off x="6836633" y="4510280"/>
            <a:ext cx="936104" cy="430887"/>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place</a:t>
            </a:r>
            <a:endParaRPr lang="en-US" i="0" dirty="0">
              <a:effectLst>
                <a:glow rad="101600">
                  <a:srgbClr val="000000"/>
                </a:glow>
              </a:effectLst>
              <a:ea typeface="Arial" charset="0"/>
              <a:cs typeface="Arial" charset="0"/>
            </a:endParaRPr>
          </a:p>
        </p:txBody>
      </p:sp>
      <p:sp>
        <p:nvSpPr>
          <p:cNvPr id="16" name="Rectangle 15"/>
          <p:cNvSpPr/>
          <p:nvPr/>
        </p:nvSpPr>
        <p:spPr>
          <a:xfrm>
            <a:off x="7820744" y="4510280"/>
            <a:ext cx="1143744" cy="430887"/>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release</a:t>
            </a:r>
            <a:endParaRPr lang="en-US" i="0" dirty="0">
              <a:effectLst>
                <a:glow rad="101600">
                  <a:srgbClr val="000000"/>
                </a:glow>
              </a:effectLst>
              <a:ea typeface="Arial" charset="0"/>
              <a:cs typeface="Arial" charset="0"/>
            </a:endParaRPr>
          </a:p>
        </p:txBody>
      </p:sp>
      <p:sp>
        <p:nvSpPr>
          <p:cNvPr id="17" name="Rectangle 16"/>
          <p:cNvSpPr/>
          <p:nvPr/>
        </p:nvSpPr>
        <p:spPr>
          <a:xfrm>
            <a:off x="3716288" y="4510280"/>
            <a:ext cx="1152128"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reach</a:t>
            </a:r>
            <a:endParaRPr lang="en-US" i="0" dirty="0">
              <a:effectLst>
                <a:glow rad="101600">
                  <a:srgbClr val="000000"/>
                </a:glow>
              </a:effectLst>
              <a:ea typeface="Arial" charset="0"/>
              <a:cs typeface="Arial" charset="0"/>
            </a:endParaRPr>
          </a:p>
        </p:txBody>
      </p:sp>
      <p:sp>
        <p:nvSpPr>
          <p:cNvPr id="19" name="Rectangle 18"/>
          <p:cNvSpPr/>
          <p:nvPr/>
        </p:nvSpPr>
        <p:spPr>
          <a:xfrm>
            <a:off x="4620006" y="3717031"/>
            <a:ext cx="1152128"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release</a:t>
            </a:r>
            <a:endParaRPr lang="en-US" i="0" dirty="0">
              <a:effectLst>
                <a:glow rad="101600">
                  <a:srgbClr val="000000"/>
                </a:glow>
              </a:effectLst>
              <a:ea typeface="Arial" charset="0"/>
              <a:cs typeface="Arial" charset="0"/>
            </a:endParaRPr>
          </a:p>
        </p:txBody>
      </p:sp>
      <p:sp>
        <p:nvSpPr>
          <p:cNvPr id="20" name="Rectangle 19"/>
          <p:cNvSpPr/>
          <p:nvPr/>
        </p:nvSpPr>
        <p:spPr>
          <a:xfrm>
            <a:off x="1763688" y="2420887"/>
            <a:ext cx="1224136"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get it</a:t>
            </a:r>
            <a:endParaRPr lang="en-US" i="0" dirty="0">
              <a:effectLst>
                <a:glow rad="101600">
                  <a:srgbClr val="000000"/>
                </a:glow>
              </a:effectLst>
              <a:ea typeface="Arial" charset="0"/>
              <a:cs typeface="Arial" charset="0"/>
            </a:endParaRPr>
          </a:p>
        </p:txBody>
      </p:sp>
      <p:sp>
        <p:nvSpPr>
          <p:cNvPr id="21" name="Rectangle 20"/>
          <p:cNvSpPr/>
          <p:nvPr/>
        </p:nvSpPr>
        <p:spPr>
          <a:xfrm>
            <a:off x="3527884" y="2420887"/>
            <a:ext cx="1728192"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move it</a:t>
            </a:r>
            <a:endParaRPr lang="en-US" i="0" dirty="0">
              <a:effectLst>
                <a:glow rad="101600">
                  <a:srgbClr val="000000"/>
                </a:glow>
              </a:effectLst>
              <a:ea typeface="Arial" charset="0"/>
              <a:cs typeface="Arial" charset="0"/>
            </a:endParaRPr>
          </a:p>
        </p:txBody>
      </p:sp>
      <p:sp>
        <p:nvSpPr>
          <p:cNvPr id="22" name="Rectangle 21"/>
          <p:cNvSpPr/>
          <p:nvPr/>
        </p:nvSpPr>
        <p:spPr>
          <a:xfrm>
            <a:off x="5724128" y="2420887"/>
            <a:ext cx="1944216"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position it</a:t>
            </a:r>
            <a:endParaRPr lang="en-US" i="0" dirty="0">
              <a:effectLst>
                <a:glow rad="101600">
                  <a:srgbClr val="000000"/>
                </a:glow>
              </a:effectLst>
              <a:ea typeface="Arial" charset="0"/>
              <a:cs typeface="Arial" charset="0"/>
            </a:endParaRPr>
          </a:p>
        </p:txBody>
      </p:sp>
      <p:sp>
        <p:nvSpPr>
          <p:cNvPr id="23" name="Rectangle 22"/>
          <p:cNvSpPr/>
          <p:nvPr/>
        </p:nvSpPr>
        <p:spPr>
          <a:xfrm rot="16200000">
            <a:off x="-37092" y="3717611"/>
            <a:ext cx="1152128" cy="430887"/>
          </a:xfrm>
          <a:prstGeom prst="rect">
            <a:avLst/>
          </a:prstGeom>
          <a:solidFill>
            <a:schemeClr val="bg1"/>
          </a:solidFill>
          <a:effectLst>
            <a:glow rad="101600">
              <a:schemeClr val="tx1">
                <a:alpha val="75000"/>
              </a:schemeClr>
            </a:glow>
          </a:effectLst>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rgbClr val="000000"/>
                </a:solidFill>
                <a:effectLst>
                  <a:glow rad="101600">
                    <a:srgbClr val="FFFFFF"/>
                  </a:glow>
                </a:effectLst>
                <a:ea typeface="Arial" charset="0"/>
                <a:cs typeface="Arial" charset="0"/>
              </a:rPr>
              <a:t>hand-1</a:t>
            </a:r>
            <a:endParaRPr lang="en-US" i="0" dirty="0">
              <a:solidFill>
                <a:srgbClr val="000000"/>
              </a:solidFill>
              <a:effectLst>
                <a:glow rad="101600">
                  <a:srgbClr val="FFFFFF"/>
                </a:glow>
              </a:effectLst>
              <a:ea typeface="Arial" charset="0"/>
              <a:cs typeface="Arial" charset="0"/>
            </a:endParaRPr>
          </a:p>
        </p:txBody>
      </p:sp>
      <p:sp>
        <p:nvSpPr>
          <p:cNvPr id="24" name="Rectangle 23"/>
          <p:cNvSpPr/>
          <p:nvPr/>
        </p:nvSpPr>
        <p:spPr>
          <a:xfrm rot="16200000">
            <a:off x="322948" y="4581708"/>
            <a:ext cx="1152128" cy="430887"/>
          </a:xfrm>
          <a:prstGeom prst="rect">
            <a:avLst/>
          </a:prstGeom>
          <a:solidFill>
            <a:schemeClr val="bg1"/>
          </a:solidFill>
          <a:effectLst>
            <a:glow rad="101600">
              <a:schemeClr val="tx1">
                <a:alpha val="75000"/>
              </a:schemeClr>
            </a:glow>
          </a:effectLst>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rgbClr val="000000"/>
                </a:solidFill>
                <a:effectLst>
                  <a:glow rad="101600">
                    <a:srgbClr val="FFFFFF"/>
                  </a:glow>
                </a:effectLst>
                <a:ea typeface="Arial" charset="0"/>
                <a:cs typeface="Arial" charset="0"/>
              </a:rPr>
              <a:t>hand-2</a:t>
            </a:r>
            <a:endParaRPr lang="en-US" i="0" dirty="0">
              <a:solidFill>
                <a:srgbClr val="000000"/>
              </a:solidFill>
              <a:effectLst>
                <a:glow rad="101600">
                  <a:srgbClr val="FFFFFF"/>
                </a:glow>
              </a:effectLst>
              <a:ea typeface="Arial" charset="0"/>
              <a:cs typeface="Arial" charset="0"/>
            </a:endParaRPr>
          </a:p>
        </p:txBody>
      </p:sp>
      <p:cxnSp>
        <p:nvCxnSpPr>
          <p:cNvPr id="25" name="Straight Connector 24"/>
          <p:cNvCxnSpPr>
            <a:endCxn id="21" idx="0"/>
          </p:cNvCxnSpPr>
          <p:nvPr/>
        </p:nvCxnSpPr>
        <p:spPr bwMode="auto">
          <a:xfrm>
            <a:off x="4283968" y="1484784"/>
            <a:ext cx="108012" cy="936103"/>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27" name="Straight Connector 26"/>
          <p:cNvCxnSpPr/>
          <p:nvPr/>
        </p:nvCxnSpPr>
        <p:spPr bwMode="auto">
          <a:xfrm>
            <a:off x="4283968" y="1484784"/>
            <a:ext cx="2412268" cy="936103"/>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29" name="Straight Connector 28"/>
          <p:cNvCxnSpPr>
            <a:endCxn id="20" idx="0"/>
          </p:cNvCxnSpPr>
          <p:nvPr/>
        </p:nvCxnSpPr>
        <p:spPr bwMode="auto">
          <a:xfrm flipH="1">
            <a:off x="2375756" y="1484784"/>
            <a:ext cx="1908212" cy="936103"/>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33" name="Straight Connector 32"/>
          <p:cNvCxnSpPr>
            <a:stCxn id="20" idx="2"/>
          </p:cNvCxnSpPr>
          <p:nvPr/>
        </p:nvCxnSpPr>
        <p:spPr bwMode="auto">
          <a:xfrm flipH="1">
            <a:off x="1331640" y="2851774"/>
            <a:ext cx="1044116" cy="865257"/>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35" name="Straight Connector 34"/>
          <p:cNvCxnSpPr/>
          <p:nvPr/>
        </p:nvCxnSpPr>
        <p:spPr bwMode="auto">
          <a:xfrm>
            <a:off x="2375756" y="2852936"/>
            <a:ext cx="36004" cy="864096"/>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50" name="Straight Connector 49"/>
          <p:cNvCxnSpPr>
            <a:stCxn id="22" idx="2"/>
          </p:cNvCxnSpPr>
          <p:nvPr/>
        </p:nvCxnSpPr>
        <p:spPr bwMode="auto">
          <a:xfrm>
            <a:off x="6696236" y="2851774"/>
            <a:ext cx="1712572" cy="1658506"/>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52" name="Straight Connector 51"/>
          <p:cNvCxnSpPr/>
          <p:nvPr/>
        </p:nvCxnSpPr>
        <p:spPr bwMode="auto">
          <a:xfrm>
            <a:off x="6684892" y="2852936"/>
            <a:ext cx="572445" cy="1657344"/>
          </a:xfrm>
          <a:prstGeom prst="line">
            <a:avLst/>
          </a:prstGeom>
          <a:solidFill>
            <a:srgbClr val="00B8FF"/>
          </a:solidFill>
          <a:ln w="38100" cap="flat" cmpd="sng" algn="ctr">
            <a:solidFill>
              <a:schemeClr val="bg1"/>
            </a:solidFill>
            <a:prstDash val="solid"/>
            <a:round/>
            <a:headEnd type="none" w="med" len="med"/>
            <a:tailEnd type="none" w="med" len="med"/>
          </a:ln>
          <a:effectLst/>
        </p:spPr>
      </p:cxnSp>
      <p:grpSp>
        <p:nvGrpSpPr>
          <p:cNvPr id="68" name="Group 67"/>
          <p:cNvGrpSpPr/>
          <p:nvPr/>
        </p:nvGrpSpPr>
        <p:grpSpPr>
          <a:xfrm>
            <a:off x="4067944" y="4941168"/>
            <a:ext cx="648072" cy="576064"/>
            <a:chOff x="4067944" y="4941168"/>
            <a:chExt cx="648072" cy="576064"/>
          </a:xfrm>
        </p:grpSpPr>
        <p:cxnSp>
          <p:nvCxnSpPr>
            <p:cNvPr id="54" name="Straight Connector 53"/>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55" name="Straight Connector 54"/>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56" name="Straight Connector 55"/>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69" name="Group 68"/>
          <p:cNvGrpSpPr/>
          <p:nvPr/>
        </p:nvGrpSpPr>
        <p:grpSpPr>
          <a:xfrm>
            <a:off x="4932040" y="4941168"/>
            <a:ext cx="648072" cy="576064"/>
            <a:chOff x="4067944" y="4941168"/>
            <a:chExt cx="648072" cy="576064"/>
          </a:xfrm>
        </p:grpSpPr>
        <p:cxnSp>
          <p:nvCxnSpPr>
            <p:cNvPr id="70" name="Straight Connector 69"/>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71" name="Straight Connector 70"/>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72" name="Straight Connector 71"/>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73" name="Group 72"/>
          <p:cNvGrpSpPr/>
          <p:nvPr/>
        </p:nvGrpSpPr>
        <p:grpSpPr>
          <a:xfrm>
            <a:off x="6012160" y="4941168"/>
            <a:ext cx="648072" cy="576064"/>
            <a:chOff x="4067944" y="4941168"/>
            <a:chExt cx="648072" cy="576064"/>
          </a:xfrm>
        </p:grpSpPr>
        <p:cxnSp>
          <p:nvCxnSpPr>
            <p:cNvPr id="74" name="Straight Connector 73"/>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75" name="Straight Connector 74"/>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76" name="Straight Connector 75"/>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77" name="Group 76"/>
          <p:cNvGrpSpPr/>
          <p:nvPr/>
        </p:nvGrpSpPr>
        <p:grpSpPr>
          <a:xfrm>
            <a:off x="6957533" y="4957949"/>
            <a:ext cx="648072" cy="576064"/>
            <a:chOff x="4067944" y="4941168"/>
            <a:chExt cx="648072" cy="576064"/>
          </a:xfrm>
        </p:grpSpPr>
        <p:cxnSp>
          <p:nvCxnSpPr>
            <p:cNvPr id="78" name="Straight Connector 77"/>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79" name="Straight Connector 78"/>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80" name="Straight Connector 79"/>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81" name="Group 80"/>
          <p:cNvGrpSpPr/>
          <p:nvPr/>
        </p:nvGrpSpPr>
        <p:grpSpPr>
          <a:xfrm>
            <a:off x="8100392" y="4941168"/>
            <a:ext cx="648072" cy="576064"/>
            <a:chOff x="4067944" y="4941168"/>
            <a:chExt cx="648072" cy="576064"/>
          </a:xfrm>
        </p:grpSpPr>
        <p:cxnSp>
          <p:nvCxnSpPr>
            <p:cNvPr id="82" name="Straight Connector 81"/>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83" name="Straight Connector 82"/>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84" name="Straight Connector 83"/>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85" name="Group 84"/>
          <p:cNvGrpSpPr/>
          <p:nvPr/>
        </p:nvGrpSpPr>
        <p:grpSpPr>
          <a:xfrm>
            <a:off x="2937553" y="4163375"/>
            <a:ext cx="648072" cy="576064"/>
            <a:chOff x="4067944" y="4941168"/>
            <a:chExt cx="648072" cy="576064"/>
          </a:xfrm>
        </p:grpSpPr>
        <p:cxnSp>
          <p:nvCxnSpPr>
            <p:cNvPr id="86" name="Straight Connector 85"/>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87" name="Straight Connector 86"/>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88" name="Straight Connector 87"/>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89" name="Group 88"/>
          <p:cNvGrpSpPr/>
          <p:nvPr/>
        </p:nvGrpSpPr>
        <p:grpSpPr>
          <a:xfrm>
            <a:off x="1979712" y="4149080"/>
            <a:ext cx="648072" cy="576064"/>
            <a:chOff x="4067944" y="4941168"/>
            <a:chExt cx="648072" cy="576064"/>
          </a:xfrm>
        </p:grpSpPr>
        <p:cxnSp>
          <p:nvCxnSpPr>
            <p:cNvPr id="90" name="Straight Connector 89"/>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91" name="Straight Connector 90"/>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92" name="Straight Connector 91"/>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sp>
        <p:nvSpPr>
          <p:cNvPr id="5" name="Rounded Rectangle 4"/>
          <p:cNvSpPr/>
          <p:nvPr/>
        </p:nvSpPr>
        <p:spPr bwMode="auto">
          <a:xfrm rot="1205104">
            <a:off x="6533460" y="712225"/>
            <a:ext cx="1944216" cy="864096"/>
          </a:xfrm>
          <a:prstGeom prst="roundRect">
            <a:avLst/>
          </a:prstGeom>
          <a:solidFill>
            <a:schemeClr val="bg2">
              <a:lumMod val="50000"/>
            </a:schemeClr>
          </a:solidFill>
          <a:ln w="9525" cap="flat" cmpd="sng" algn="ctr">
            <a:solidFill>
              <a:schemeClr val="tx1"/>
            </a:solidFill>
            <a:prstDash val="solid"/>
            <a:round/>
            <a:headEnd type="none" w="med" len="med"/>
            <a:tailEnd type="none" w="med" len="med"/>
          </a:ln>
          <a:effectLst>
            <a:glow rad="101600">
              <a:schemeClr val="tx1">
                <a:alpha val="75000"/>
              </a:schemeClr>
            </a:glow>
          </a:effectLst>
        </p:spPr>
        <p:txBody>
          <a:bodyPr vert="horz" wrap="square" lIns="91440" tIns="45720" rIns="91440" bIns="45720" numCol="1" rtlCol="0" anchor="t" anchorCtr="0" compatLnSpc="1">
            <a:prstTxWarp prst="textNoShape">
              <a:avLst/>
            </a:prstTxWarp>
          </a:bodyPr>
          <a:lstStyle/>
          <a:p>
            <a:pPr algn="ctr"/>
            <a:r>
              <a:rPr lang="en-US" i="0" dirty="0">
                <a:solidFill>
                  <a:srgbClr val="000000"/>
                </a:solidFill>
                <a:effectLst/>
                <a:ea typeface="Arial" charset="0"/>
                <a:cs typeface="Arial" charset="0"/>
              </a:rPr>
              <a:t>joint action: same goal</a:t>
            </a:r>
          </a:p>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dirty="0">
              <a:ln>
                <a:noFill/>
              </a:ln>
              <a:solidFill>
                <a:schemeClr val="bg1"/>
              </a:solidFill>
              <a:effectLst/>
              <a:latin typeface="Myriad Web" charset="0"/>
            </a:endParaRPr>
          </a:p>
        </p:txBody>
      </p:sp>
      <p:sp>
        <p:nvSpPr>
          <p:cNvPr id="99" name="Rounded Rectangle 98"/>
          <p:cNvSpPr/>
          <p:nvPr/>
        </p:nvSpPr>
        <p:spPr bwMode="auto">
          <a:xfrm rot="856376">
            <a:off x="6975763" y="3063009"/>
            <a:ext cx="1944216" cy="864096"/>
          </a:xfrm>
          <a:prstGeom prst="roundRect">
            <a:avLst/>
          </a:prstGeom>
          <a:solidFill>
            <a:schemeClr val="bg2">
              <a:lumMod val="50000"/>
            </a:schemeClr>
          </a:solidFill>
          <a:ln w="9525" cap="flat" cmpd="sng" algn="ctr">
            <a:solidFill>
              <a:schemeClr val="tx1"/>
            </a:solidFill>
            <a:prstDash val="solid"/>
            <a:round/>
            <a:headEnd type="none" w="med" len="med"/>
            <a:tailEnd type="none" w="med" len="med"/>
          </a:ln>
          <a:effectLst>
            <a:glow rad="101600">
              <a:schemeClr val="tx1">
                <a:alpha val="75000"/>
              </a:schemeClr>
            </a:glow>
          </a:effectLst>
        </p:spPr>
        <p:txBody>
          <a:bodyPr vert="horz" wrap="square" lIns="91440" tIns="45720" rIns="91440" bIns="45720" numCol="1" rtlCol="0" anchor="t" anchorCtr="0" compatLnSpc="1">
            <a:prstTxWarp prst="textNoShape">
              <a:avLst/>
            </a:prstTxWarp>
          </a:bodyPr>
          <a:lstStyle/>
          <a:p>
            <a:pPr algn="ctr"/>
            <a:r>
              <a:rPr lang="en-US" i="0" dirty="0" smtClean="0">
                <a:solidFill>
                  <a:srgbClr val="000000"/>
                </a:solidFill>
                <a:effectLst/>
                <a:ea typeface="Arial" charset="0"/>
                <a:cs typeface="Arial" charset="0"/>
              </a:rPr>
              <a:t>same planning</a:t>
            </a:r>
            <a:endParaRPr kumimoji="0" lang="en-US" sz="2200" b="0" i="1" u="none" strike="noStrike" cap="none" normalizeH="0" baseline="0" dirty="0">
              <a:ln>
                <a:noFill/>
              </a:ln>
              <a:solidFill>
                <a:schemeClr val="bg1"/>
              </a:solidFill>
              <a:effectLst/>
            </a:endParaRPr>
          </a:p>
        </p:txBody>
      </p:sp>
      <p:cxnSp>
        <p:nvCxnSpPr>
          <p:cNvPr id="103" name="Straight Connector 102"/>
          <p:cNvCxnSpPr/>
          <p:nvPr/>
        </p:nvCxnSpPr>
        <p:spPr bwMode="auto">
          <a:xfrm flipH="1">
            <a:off x="2123728" y="4797152"/>
            <a:ext cx="252028" cy="867579"/>
          </a:xfrm>
          <a:prstGeom prst="line">
            <a:avLst/>
          </a:prstGeom>
          <a:solidFill>
            <a:srgbClr val="00B8FF"/>
          </a:solidFill>
          <a:ln w="38100" cap="flat" cmpd="sng" algn="ctr">
            <a:solidFill>
              <a:schemeClr val="bg1"/>
            </a:solidFill>
            <a:prstDash val="solid"/>
            <a:round/>
            <a:headEnd type="triangle" w="lg" len="lg"/>
            <a:tailEnd type="none" w="med" len="med"/>
          </a:ln>
          <a:effectLst>
            <a:glow rad="101600">
              <a:schemeClr val="tx1">
                <a:alpha val="75000"/>
              </a:schemeClr>
            </a:glow>
          </a:effectLst>
        </p:spPr>
      </p:cxnSp>
      <p:cxnSp>
        <p:nvCxnSpPr>
          <p:cNvPr id="104" name="Straight Connector 103"/>
          <p:cNvCxnSpPr/>
          <p:nvPr/>
        </p:nvCxnSpPr>
        <p:spPr bwMode="auto">
          <a:xfrm flipH="1">
            <a:off x="2123728" y="4869160"/>
            <a:ext cx="1008112" cy="867579"/>
          </a:xfrm>
          <a:prstGeom prst="line">
            <a:avLst/>
          </a:prstGeom>
          <a:solidFill>
            <a:srgbClr val="00B8FF"/>
          </a:solidFill>
          <a:ln w="38100" cap="flat" cmpd="sng" algn="ctr">
            <a:solidFill>
              <a:schemeClr val="bg1"/>
            </a:solidFill>
            <a:prstDash val="solid"/>
            <a:round/>
            <a:headEnd type="triangle" w="lg" len="lg"/>
            <a:tailEnd type="none" w="med" len="med"/>
          </a:ln>
          <a:effectLst>
            <a:glow rad="101600">
              <a:schemeClr val="tx1">
                <a:alpha val="75000"/>
              </a:schemeClr>
            </a:glow>
          </a:effectLst>
        </p:spPr>
      </p:cxnSp>
      <p:cxnSp>
        <p:nvCxnSpPr>
          <p:cNvPr id="105" name="Straight Connector 104"/>
          <p:cNvCxnSpPr/>
          <p:nvPr/>
        </p:nvCxnSpPr>
        <p:spPr bwMode="auto">
          <a:xfrm>
            <a:off x="1619672" y="4797152"/>
            <a:ext cx="432048" cy="936104"/>
          </a:xfrm>
          <a:prstGeom prst="line">
            <a:avLst/>
          </a:prstGeom>
          <a:solidFill>
            <a:srgbClr val="00B8FF"/>
          </a:solidFill>
          <a:ln w="38100" cap="flat" cmpd="sng" algn="ctr">
            <a:solidFill>
              <a:schemeClr val="bg1"/>
            </a:solidFill>
            <a:prstDash val="solid"/>
            <a:round/>
            <a:headEnd type="triangle" w="lg" len="lg"/>
            <a:tailEnd type="none" w="med" len="med"/>
          </a:ln>
          <a:effectLst>
            <a:glow rad="101600">
              <a:schemeClr val="tx1">
                <a:alpha val="75000"/>
              </a:schemeClr>
            </a:glow>
          </a:effectLst>
        </p:spPr>
      </p:cxnSp>
      <p:cxnSp>
        <p:nvCxnSpPr>
          <p:cNvPr id="106" name="Straight Connector 105"/>
          <p:cNvCxnSpPr/>
          <p:nvPr/>
        </p:nvCxnSpPr>
        <p:spPr bwMode="auto">
          <a:xfrm flipH="1">
            <a:off x="2123728" y="5013176"/>
            <a:ext cx="1368152" cy="720080"/>
          </a:xfrm>
          <a:prstGeom prst="line">
            <a:avLst/>
          </a:prstGeom>
          <a:solidFill>
            <a:srgbClr val="00B8FF"/>
          </a:solidFill>
          <a:ln w="38100" cap="flat" cmpd="sng" algn="ctr">
            <a:solidFill>
              <a:schemeClr val="bg1"/>
            </a:solidFill>
            <a:prstDash val="solid"/>
            <a:round/>
            <a:headEnd type="triangle" w="lg" len="lg"/>
            <a:tailEnd type="none" w="med" len="med"/>
          </a:ln>
          <a:effectLst>
            <a:glow rad="101600">
              <a:schemeClr val="tx1">
                <a:alpha val="75000"/>
              </a:schemeClr>
            </a:glow>
          </a:effectLst>
        </p:spPr>
      </p:cxnSp>
      <p:sp>
        <p:nvSpPr>
          <p:cNvPr id="102" name="Rounded Rectangle 101"/>
          <p:cNvSpPr/>
          <p:nvPr/>
        </p:nvSpPr>
        <p:spPr bwMode="auto">
          <a:xfrm>
            <a:off x="1259632" y="5445224"/>
            <a:ext cx="1944216" cy="864096"/>
          </a:xfrm>
          <a:prstGeom prst="roundRect">
            <a:avLst/>
          </a:prstGeom>
          <a:solidFill>
            <a:srgbClr val="FFFFFF"/>
          </a:solidFill>
          <a:ln w="9525" cap="flat" cmpd="sng" algn="ctr">
            <a:solidFill>
              <a:schemeClr val="tx1"/>
            </a:solidFill>
            <a:prstDash val="solid"/>
            <a:round/>
            <a:headEnd type="none" w="med" len="med"/>
            <a:tailEnd type="none" w="med" len="med"/>
          </a:ln>
          <a:effectLst>
            <a:glow rad="101600">
              <a:schemeClr val="tx1">
                <a:alpha val="75000"/>
              </a:schemeClr>
            </a:glow>
          </a:effectLst>
        </p:spPr>
        <p:txBody>
          <a:bodyPr vert="horz" wrap="square" lIns="91440" tIns="45720" rIns="91440" bIns="45720" numCol="1" rtlCol="0" anchor="t" anchorCtr="0" compatLnSpc="1">
            <a:prstTxWarp prst="textNoShape">
              <a:avLst/>
            </a:prstTxWarp>
          </a:bodyPr>
          <a:lstStyle/>
          <a:p>
            <a:pPr algn="ctr"/>
            <a:r>
              <a:rPr lang="en-US" i="0" dirty="0" smtClean="0">
                <a:solidFill>
                  <a:srgbClr val="000000"/>
                </a:solidFill>
                <a:effectLst>
                  <a:glow rad="101600">
                    <a:srgbClr val="FFFFFF"/>
                  </a:glow>
                </a:effectLst>
                <a:ea typeface="Arial" charset="0"/>
                <a:cs typeface="Arial" charset="0"/>
              </a:rPr>
              <a:t>prevention needed</a:t>
            </a:r>
            <a:endParaRPr kumimoji="0" lang="en-US" sz="2200" b="0" i="1" u="none" strike="noStrike" cap="none" normalizeH="0" baseline="0" dirty="0">
              <a:ln>
                <a:noFill/>
              </a:ln>
              <a:solidFill>
                <a:schemeClr val="bg1"/>
              </a:solidFill>
              <a:effectLst/>
              <a:latin typeface="Myriad Web" charset="0"/>
            </a:endParaRPr>
          </a:p>
        </p:txBody>
      </p:sp>
      <p:sp>
        <p:nvSpPr>
          <p:cNvPr id="107" name="Rounded Rectangle 106"/>
          <p:cNvSpPr/>
          <p:nvPr/>
        </p:nvSpPr>
        <p:spPr bwMode="auto">
          <a:xfrm rot="21362563">
            <a:off x="3869164" y="5686650"/>
            <a:ext cx="1944216" cy="864096"/>
          </a:xfrm>
          <a:prstGeom prst="roundRect">
            <a:avLst/>
          </a:prstGeom>
          <a:solidFill>
            <a:schemeClr val="bg2">
              <a:lumMod val="50000"/>
            </a:schemeClr>
          </a:solidFill>
          <a:ln w="9525" cap="flat" cmpd="sng" algn="ctr">
            <a:solidFill>
              <a:schemeClr val="tx1"/>
            </a:solidFill>
            <a:prstDash val="solid"/>
            <a:round/>
            <a:headEnd type="none" w="med" len="med"/>
            <a:tailEnd type="none" w="med" len="med"/>
          </a:ln>
          <a:effectLst>
            <a:glow rad="101600">
              <a:schemeClr val="tx1">
                <a:alpha val="75000"/>
              </a:schemeClr>
            </a:glow>
          </a:effectLst>
        </p:spPr>
        <p:txBody>
          <a:bodyPr vert="horz" wrap="square" lIns="91440" tIns="45720" rIns="91440" bIns="45720" numCol="1" rtlCol="0" anchor="t" anchorCtr="0" compatLnSpc="1">
            <a:prstTxWarp prst="textNoShape">
              <a:avLst/>
            </a:prstTxWarp>
          </a:bodyPr>
          <a:lstStyle/>
          <a:p>
            <a:pPr algn="ctr"/>
            <a:r>
              <a:rPr lang="en-US" i="0" dirty="0" smtClean="0">
                <a:solidFill>
                  <a:srgbClr val="000000"/>
                </a:solidFill>
                <a:effectLst/>
                <a:ea typeface="Arial" charset="0"/>
                <a:cs typeface="Arial" charset="0"/>
              </a:rPr>
              <a:t>similar timing problem</a:t>
            </a:r>
            <a:endParaRPr kumimoji="0" lang="en-US" sz="2200" b="0" i="1" u="none" strike="noStrike" cap="none" normalizeH="0" baseline="0" dirty="0">
              <a:ln>
                <a:noFill/>
              </a:ln>
              <a:solidFill>
                <a:schemeClr val="bg1"/>
              </a:solidFill>
              <a:effectLst/>
            </a:endParaRPr>
          </a:p>
        </p:txBody>
      </p:sp>
    </p:spTree>
    <p:extLst>
      <p:ext uri="{BB962C8B-B14F-4D97-AF65-F5344CB8AC3E}">
        <p14:creationId xmlns:p14="http://schemas.microsoft.com/office/powerpoint/2010/main" val="284832996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p:cNvCxnSpPr/>
          <p:nvPr/>
        </p:nvCxnSpPr>
        <p:spPr bwMode="auto">
          <a:xfrm>
            <a:off x="672228" y="3379672"/>
            <a:ext cx="3240360" cy="0"/>
          </a:xfrm>
          <a:prstGeom prst="line">
            <a:avLst/>
          </a:prstGeom>
          <a:solidFill>
            <a:srgbClr val="00B8FF"/>
          </a:solidFill>
          <a:ln w="28575" cap="flat" cmpd="sng" algn="ctr">
            <a:solidFill>
              <a:srgbClr val="FFFFFF"/>
            </a:solidFill>
            <a:prstDash val="solid"/>
            <a:round/>
            <a:headEnd type="none" w="med" len="med"/>
            <a:tailEnd type="none" w="med" len="med"/>
          </a:ln>
          <a:effectLst/>
        </p:spPr>
      </p:cxnSp>
      <p:sp>
        <p:nvSpPr>
          <p:cNvPr id="9" name="Text Box 2"/>
          <p:cNvSpPr txBox="1">
            <a:spLocks noChangeArrowheads="1"/>
          </p:cNvSpPr>
          <p:nvPr/>
        </p:nvSpPr>
        <p:spPr bwMode="auto">
          <a:xfrm>
            <a:off x="592138" y="1289227"/>
            <a:ext cx="7940302" cy="1110177"/>
          </a:xfrm>
          <a:prstGeom prst="rect">
            <a:avLst/>
          </a:prstGeom>
          <a:solidFill>
            <a:schemeClr val="tx1"/>
          </a:solid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u="sng" dirty="0" smtClean="0"/>
              <a:t>G is a distributive goal</a:t>
            </a:r>
            <a:r>
              <a:rPr lang="en-US" i="0" dirty="0" smtClean="0"/>
              <a:t>: it is an outcome to which each agent’s actions are individually directed and it is possible that: all actions succeed relative to this outcome.</a:t>
            </a:r>
            <a:endParaRPr lang="en-US" i="0" u="sng" dirty="0" smtClean="0"/>
          </a:p>
        </p:txBody>
      </p:sp>
      <p:sp>
        <p:nvSpPr>
          <p:cNvPr id="5" name="Rounded Rectangle 4"/>
          <p:cNvSpPr/>
          <p:nvPr/>
        </p:nvSpPr>
        <p:spPr bwMode="auto">
          <a:xfrm>
            <a:off x="-324544" y="4149080"/>
            <a:ext cx="4392488" cy="864096"/>
          </a:xfrm>
          <a:prstGeom prst="roundRect">
            <a:avLst/>
          </a:prstGeom>
          <a:solidFill>
            <a:srgbClr val="FFFFFF"/>
          </a:solidFill>
          <a:ln w="9525"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cxnSp>
        <p:nvCxnSpPr>
          <p:cNvPr id="7" name="Straight Connector 6"/>
          <p:cNvCxnSpPr/>
          <p:nvPr/>
        </p:nvCxnSpPr>
        <p:spPr bwMode="auto">
          <a:xfrm>
            <a:off x="323528" y="2875616"/>
            <a:ext cx="8424936" cy="0"/>
          </a:xfrm>
          <a:prstGeom prst="line">
            <a:avLst/>
          </a:prstGeom>
          <a:solidFill>
            <a:srgbClr val="00B8FF"/>
          </a:solidFill>
          <a:ln w="28575" cap="flat" cmpd="sng" algn="ctr">
            <a:solidFill>
              <a:srgbClr val="FFFFFF"/>
            </a:solidFill>
            <a:prstDash val="solid"/>
            <a:round/>
            <a:headEnd type="none" w="med" len="med"/>
            <a:tailEnd type="none" w="med" len="med"/>
          </a:ln>
          <a:effectLst/>
        </p:spPr>
      </p:cxnSp>
      <p:cxnSp>
        <p:nvCxnSpPr>
          <p:cNvPr id="10" name="Straight Connector 9"/>
          <p:cNvCxnSpPr/>
          <p:nvPr/>
        </p:nvCxnSpPr>
        <p:spPr bwMode="auto">
          <a:xfrm>
            <a:off x="672228" y="3379672"/>
            <a:ext cx="3240360" cy="0"/>
          </a:xfrm>
          <a:prstGeom prst="line">
            <a:avLst/>
          </a:prstGeom>
          <a:solidFill>
            <a:srgbClr val="00B8FF"/>
          </a:solidFill>
          <a:ln w="28575" cap="flat" cmpd="sng" algn="ctr">
            <a:solidFill>
              <a:srgbClr val="FFFFFF"/>
            </a:solidFill>
            <a:prstDash val="solid"/>
            <a:round/>
            <a:headEnd type="none" w="med" len="med"/>
            <a:tailEnd type="none" w="med" len="med"/>
          </a:ln>
          <a:effectLst/>
        </p:spPr>
      </p:cxnSp>
      <p:sp>
        <p:nvSpPr>
          <p:cNvPr id="12" name="Text Box 2"/>
          <p:cNvSpPr txBox="1">
            <a:spLocks noChangeArrowheads="1"/>
          </p:cNvSpPr>
          <p:nvPr/>
        </p:nvSpPr>
        <p:spPr bwMode="auto">
          <a:xfrm>
            <a:off x="4840610" y="2924944"/>
            <a:ext cx="3691830" cy="3564695"/>
          </a:xfrm>
          <a:prstGeom prst="rect">
            <a:avLst/>
          </a:prstGeom>
          <a:noFill/>
          <a:ln w="9525">
            <a:noFill/>
            <a:round/>
            <a:headEnd/>
            <a:tailEnd/>
          </a:ln>
          <a:effectLst/>
        </p:spPr>
        <p:txBody>
          <a:bodyPr wrap="square" lIns="90000" tIns="46800" rIns="90000" bIns="46800">
            <a:prstTxWarp prst="textNoShape">
              <a:avLst/>
            </a:prstTxWarp>
            <a:spAutoFit/>
          </a:bodyPr>
          <a:lstStyle/>
          <a:p>
            <a:pPr>
              <a:spcAft>
                <a:spcPts val="1100"/>
              </a:spcAft>
            </a:pPr>
            <a:r>
              <a:rPr lang="en-US" i="0" dirty="0" smtClean="0">
                <a:effectLst>
                  <a:glow rad="101600">
                    <a:srgbClr val="000000"/>
                  </a:glow>
                </a:effectLst>
              </a:rPr>
              <a:t>1. </a:t>
            </a:r>
            <a:r>
              <a:rPr lang="en-US" i="0" dirty="0">
                <a:effectLst>
                  <a:glow rad="101600">
                    <a:srgbClr val="000000"/>
                  </a:glow>
                </a:effectLst>
              </a:rPr>
              <a:t>we </a:t>
            </a:r>
            <a:r>
              <a:rPr lang="en-US" i="0" dirty="0" smtClean="0">
                <a:effectLst>
                  <a:glow rad="101600">
                    <a:srgbClr val="000000"/>
                  </a:glow>
                </a:effectLst>
              </a:rPr>
              <a:t>each have a motor </a:t>
            </a:r>
            <a:r>
              <a:rPr lang="en-US" i="0" dirty="0">
                <a:effectLst>
                  <a:glow rad="101600">
                    <a:srgbClr val="000000"/>
                  </a:glow>
                </a:effectLst>
              </a:rPr>
              <a:t>representation of G</a:t>
            </a:r>
            <a:r>
              <a:rPr lang="en-US" i="0" dirty="0" smtClean="0">
                <a:effectLst>
                  <a:glow rad="101600">
                    <a:srgbClr val="000000"/>
                  </a:glow>
                </a:effectLst>
              </a:rPr>
              <a:t>;</a:t>
            </a:r>
            <a:endParaRPr lang="en-US" i="0" dirty="0">
              <a:effectLst>
                <a:glow rad="101600">
                  <a:srgbClr val="000000"/>
                </a:glow>
              </a:effectLst>
            </a:endParaRPr>
          </a:p>
          <a:p>
            <a:pPr>
              <a:spcAft>
                <a:spcPts val="1100"/>
              </a:spcAft>
            </a:pPr>
            <a:r>
              <a:rPr lang="en-US" i="0" dirty="0">
                <a:effectLst>
                  <a:glow rad="101600">
                    <a:srgbClr val="000000"/>
                  </a:glow>
                </a:effectLst>
              </a:rPr>
              <a:t>2. </a:t>
            </a:r>
            <a:r>
              <a:rPr lang="en-US" i="0" dirty="0" smtClean="0">
                <a:effectLst>
                  <a:glow rad="101600">
                    <a:srgbClr val="000000"/>
                  </a:glow>
                </a:effectLst>
              </a:rPr>
              <a:t> we are each disposed to inhibit some (not all) of the resulting planning or actions;</a:t>
            </a:r>
          </a:p>
          <a:p>
            <a:pPr>
              <a:spcAft>
                <a:spcPts val="1100"/>
              </a:spcAft>
            </a:pPr>
            <a:r>
              <a:rPr lang="en-US" i="0" dirty="0" smtClean="0">
                <a:effectLst>
                  <a:glow rad="101600">
                    <a:srgbClr val="000000"/>
                  </a:glow>
                </a:effectLst>
              </a:rPr>
              <a:t>3. we each expect that if G occurs, we will all be agents of </a:t>
            </a:r>
            <a:r>
              <a:rPr lang="en-US" i="0" smtClean="0">
                <a:effectLst>
                  <a:glow rad="101600">
                    <a:srgbClr val="000000"/>
                  </a:glow>
                </a:effectLst>
              </a:rPr>
              <a:t>its occurrence; </a:t>
            </a:r>
            <a:r>
              <a:rPr lang="en-US" i="0" dirty="0" smtClean="0">
                <a:effectLst>
                  <a:glow rad="101600">
                    <a:srgbClr val="000000"/>
                  </a:glow>
                </a:effectLst>
              </a:rPr>
              <a:t>and</a:t>
            </a:r>
          </a:p>
          <a:p>
            <a:pPr>
              <a:spcAft>
                <a:spcPts val="1100"/>
              </a:spcAft>
            </a:pPr>
            <a:r>
              <a:rPr lang="en-US" i="0" dirty="0" smtClean="0">
                <a:effectLst>
                  <a:glow rad="101600">
                    <a:srgbClr val="000000"/>
                  </a:glow>
                </a:effectLst>
              </a:rPr>
              <a:t>4. (1) and (2) because (3)</a:t>
            </a:r>
            <a:endParaRPr lang="en-US" i="0" dirty="0">
              <a:effectLst>
                <a:glow rad="101600">
                  <a:srgbClr val="000000"/>
                </a:glow>
              </a:effectLst>
            </a:endParaRPr>
          </a:p>
        </p:txBody>
      </p:sp>
      <p:sp>
        <p:nvSpPr>
          <p:cNvPr id="13" name="Text Box 2"/>
          <p:cNvSpPr txBox="1">
            <a:spLocks noChangeArrowheads="1"/>
          </p:cNvSpPr>
          <p:nvPr/>
        </p:nvSpPr>
        <p:spPr bwMode="auto">
          <a:xfrm>
            <a:off x="1691680" y="2492896"/>
            <a:ext cx="5976664" cy="433068"/>
          </a:xfrm>
          <a:prstGeom prst="rect">
            <a:avLst/>
          </a:prstGeom>
          <a:noFill/>
          <a:ln w="9525">
            <a:noFill/>
            <a:round/>
            <a:headEnd/>
            <a:tailEnd/>
          </a:ln>
          <a:effectLst/>
        </p:spPr>
        <p:txBody>
          <a:bodyPr wrap="square" lIns="90000" tIns="46800" rIns="90000" bIns="46800">
            <a:prstTxWarp prst="textNoShape">
              <a:avLst/>
            </a:prstTxWarp>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a:effectLst>
                  <a:glow rad="101600">
                    <a:srgbClr val="000000"/>
                  </a:glow>
                </a:effectLst>
              </a:rPr>
              <a:t>shared </a:t>
            </a:r>
            <a:r>
              <a:rPr lang="en-US" i="0" dirty="0" smtClean="0">
                <a:effectLst>
                  <a:glow rad="101600">
                    <a:srgbClr val="000000"/>
                  </a:glow>
                </a:effectLst>
              </a:rPr>
              <a:t>motor action</a:t>
            </a:r>
            <a:endParaRPr lang="en-US" i="0" dirty="0" smtClean="0">
              <a:effectLst>
                <a:glow rad="127000">
                  <a:schemeClr val="tx1">
                    <a:alpha val="75000"/>
                  </a:schemeClr>
                </a:glow>
              </a:effectLst>
            </a:endParaRPr>
          </a:p>
        </p:txBody>
      </p:sp>
      <p:sp>
        <p:nvSpPr>
          <p:cNvPr id="14" name="Left Brace 13"/>
          <p:cNvSpPr/>
          <p:nvPr/>
        </p:nvSpPr>
        <p:spPr bwMode="auto">
          <a:xfrm>
            <a:off x="4094592" y="2996952"/>
            <a:ext cx="576064" cy="3528392"/>
          </a:xfrm>
          <a:prstGeom prst="leftBrace">
            <a:avLst>
              <a:gd name="adj1" fmla="val 40485"/>
              <a:gd name="adj2" fmla="val 44072"/>
            </a:avLst>
          </a:prstGeom>
          <a:noFill/>
          <a:ln w="254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dirty="0">
              <a:ln>
                <a:noFill/>
              </a:ln>
              <a:solidFill>
                <a:schemeClr val="bg1"/>
              </a:solidFill>
              <a:effectLst/>
              <a:latin typeface="Myriad Web" charset="0"/>
            </a:endParaRPr>
          </a:p>
        </p:txBody>
      </p:sp>
      <p:sp>
        <p:nvSpPr>
          <p:cNvPr id="15" name="Left Brace 14"/>
          <p:cNvSpPr/>
          <p:nvPr/>
        </p:nvSpPr>
        <p:spPr bwMode="auto">
          <a:xfrm flipH="1">
            <a:off x="3779912" y="4221088"/>
            <a:ext cx="348700" cy="648072"/>
          </a:xfrm>
          <a:prstGeom prst="leftBrace">
            <a:avLst>
              <a:gd name="adj1" fmla="val 40485"/>
              <a:gd name="adj2" fmla="val 50000"/>
            </a:avLst>
          </a:prstGeom>
          <a:noFill/>
          <a:ln w="254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dirty="0">
              <a:ln>
                <a:noFill/>
              </a:ln>
              <a:solidFill>
                <a:schemeClr val="bg1"/>
              </a:solidFill>
              <a:effectLst/>
              <a:latin typeface="Myriad Web" charset="0"/>
            </a:endParaRPr>
          </a:p>
        </p:txBody>
      </p:sp>
      <p:sp>
        <p:nvSpPr>
          <p:cNvPr id="8" name="Text Box 2"/>
          <p:cNvSpPr txBox="1">
            <a:spLocks noChangeArrowheads="1"/>
          </p:cNvSpPr>
          <p:nvPr/>
        </p:nvSpPr>
        <p:spPr bwMode="auto">
          <a:xfrm>
            <a:off x="592139" y="2665504"/>
            <a:ext cx="3331790" cy="3787832"/>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smtClean="0"/>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27000">
                    <a:schemeClr val="tx1">
                      <a:alpha val="75000"/>
                    </a:schemeClr>
                  </a:glow>
                </a:effectLst>
              </a:rPr>
              <a:t>G is a collective goal</a:t>
            </a:r>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smtClean="0"/>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(a) it is a distributive goal; </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rgbClr val="000000"/>
                </a:solidFill>
                <a:effectLst>
                  <a:glow>
                    <a:srgbClr val="FFFFFF"/>
                  </a:glow>
                </a:effectLst>
              </a:rPr>
              <a:t>(b) the actions are coordinated; and </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(c) coordination of this type would normally facilitate occurrences of outcomes of this type.</a:t>
            </a:r>
          </a:p>
        </p:txBody>
      </p:sp>
    </p:spTree>
    <p:extLst>
      <p:ext uri="{BB962C8B-B14F-4D97-AF65-F5344CB8AC3E}">
        <p14:creationId xmlns:p14="http://schemas.microsoft.com/office/powerpoint/2010/main" val="1851342160"/>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Oval 55"/>
          <p:cNvSpPr/>
          <p:nvPr/>
        </p:nvSpPr>
        <p:spPr bwMode="auto">
          <a:xfrm>
            <a:off x="7308304" y="2924944"/>
            <a:ext cx="1008112" cy="1008112"/>
          </a:xfrm>
          <a:prstGeom prst="ellipse">
            <a:avLst/>
          </a:prstGeom>
          <a:solidFill>
            <a:schemeClr val="tx1"/>
          </a:solidFill>
          <a:ln w="38100" cap="flat" cmpd="sng" algn="ctr">
            <a:noFill/>
            <a:prstDash val="solid"/>
            <a:round/>
            <a:headEnd type="none" w="med" len="med"/>
            <a:tailEnd type="none" w="med" len="med"/>
          </a:ln>
          <a:effectLst>
            <a:glow rad="444500">
              <a:schemeClr val="bg1"/>
            </a:glow>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endParaRPr kumimoji="0" lang="en-US" sz="2200" b="0" i="0" u="none" strike="noStrike" cap="none" normalizeH="0" baseline="0" dirty="0">
              <a:ln>
                <a:noFill/>
              </a:ln>
              <a:solidFill>
                <a:schemeClr val="bg1"/>
              </a:solidFill>
              <a:effectLst/>
              <a:latin typeface="Myriad Web" charset="0"/>
            </a:endParaRPr>
          </a:p>
        </p:txBody>
      </p:sp>
      <p:sp>
        <p:nvSpPr>
          <p:cNvPr id="57" name="TextBox 56"/>
          <p:cNvSpPr txBox="1"/>
          <p:nvPr/>
        </p:nvSpPr>
        <p:spPr>
          <a:xfrm>
            <a:off x="7514891" y="3212976"/>
            <a:ext cx="657509" cy="430887"/>
          </a:xfrm>
          <a:prstGeom prst="rect">
            <a:avLst/>
          </a:prstGeom>
          <a:noFill/>
        </p:spPr>
        <p:txBody>
          <a:bodyPr wrap="none" rtlCol="0">
            <a:spAutoFit/>
          </a:bodyPr>
          <a:lstStyle/>
          <a:p>
            <a:r>
              <a:rPr lang="en-US" i="0" dirty="0" smtClean="0"/>
              <a:t>free</a:t>
            </a:r>
            <a:endParaRPr lang="en-US" i="0" dirty="0"/>
          </a:p>
        </p:txBody>
      </p:sp>
      <p:sp>
        <p:nvSpPr>
          <p:cNvPr id="58" name="Oval 57"/>
          <p:cNvSpPr/>
          <p:nvPr/>
        </p:nvSpPr>
        <p:spPr bwMode="auto">
          <a:xfrm>
            <a:off x="6228184" y="2060848"/>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endParaRPr kumimoji="0" lang="en-US" sz="2200" b="0" i="0" u="none" strike="noStrike" cap="none" normalizeH="0" baseline="0" dirty="0">
              <a:ln>
                <a:noFill/>
              </a:ln>
              <a:solidFill>
                <a:schemeClr val="bg1"/>
              </a:solidFill>
              <a:effectLst/>
              <a:latin typeface="Myriad Web" charset="0"/>
            </a:endParaRPr>
          </a:p>
        </p:txBody>
      </p:sp>
      <p:sp>
        <p:nvSpPr>
          <p:cNvPr id="59" name="Oval 58"/>
          <p:cNvSpPr/>
          <p:nvPr/>
        </p:nvSpPr>
        <p:spPr bwMode="auto">
          <a:xfrm>
            <a:off x="6516216" y="400506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endParaRPr kumimoji="0" lang="en-US" sz="2200" b="0" i="0" u="none" strike="noStrike" cap="none" normalizeH="0" baseline="0" dirty="0">
              <a:ln>
                <a:noFill/>
              </a:ln>
              <a:solidFill>
                <a:schemeClr val="bg1"/>
              </a:solidFill>
              <a:effectLst/>
              <a:latin typeface="Myriad Web" charset="0"/>
            </a:endParaRPr>
          </a:p>
        </p:txBody>
      </p:sp>
      <p:sp>
        <p:nvSpPr>
          <p:cNvPr id="60" name="Oval 59"/>
          <p:cNvSpPr/>
          <p:nvPr/>
        </p:nvSpPr>
        <p:spPr bwMode="auto">
          <a:xfrm>
            <a:off x="6084168" y="5301208"/>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alarm</a:t>
            </a:r>
            <a:endParaRPr kumimoji="0" lang="en-US" sz="2200" b="0" i="0" u="none" strike="noStrike" cap="none" normalizeH="0" baseline="0" dirty="0">
              <a:ln>
                <a:noFill/>
              </a:ln>
              <a:solidFill>
                <a:schemeClr val="bg1"/>
              </a:solidFill>
              <a:effectLst/>
              <a:latin typeface="Myriad Web" charset="0"/>
            </a:endParaRPr>
          </a:p>
        </p:txBody>
      </p:sp>
      <p:sp>
        <p:nvSpPr>
          <p:cNvPr id="61" name="TextBox 60"/>
          <p:cNvSpPr txBox="1"/>
          <p:nvPr/>
        </p:nvSpPr>
        <p:spPr>
          <a:xfrm>
            <a:off x="6228184" y="2305084"/>
            <a:ext cx="991829" cy="430887"/>
          </a:xfrm>
          <a:prstGeom prst="rect">
            <a:avLst/>
          </a:prstGeom>
          <a:noFill/>
        </p:spPr>
        <p:txBody>
          <a:bodyPr wrap="none" rtlCol="0">
            <a:spAutoFit/>
          </a:bodyPr>
          <a:lstStyle/>
          <a:p>
            <a:r>
              <a:rPr lang="en-US" i="0" dirty="0" smtClean="0"/>
              <a:t>amuse</a:t>
            </a:r>
            <a:endParaRPr lang="en-US" i="0" dirty="0"/>
          </a:p>
        </p:txBody>
      </p:sp>
      <p:sp>
        <p:nvSpPr>
          <p:cNvPr id="62" name="TextBox 61"/>
          <p:cNvSpPr txBox="1"/>
          <p:nvPr/>
        </p:nvSpPr>
        <p:spPr>
          <a:xfrm>
            <a:off x="6562121" y="4250970"/>
            <a:ext cx="962207" cy="430887"/>
          </a:xfrm>
          <a:prstGeom prst="rect">
            <a:avLst/>
          </a:prstGeom>
          <a:noFill/>
        </p:spPr>
        <p:txBody>
          <a:bodyPr wrap="none" rtlCol="0">
            <a:spAutoFit/>
          </a:bodyPr>
          <a:lstStyle/>
          <a:p>
            <a:r>
              <a:rPr lang="en-US" i="0" dirty="0" smtClean="0"/>
              <a:t>smash</a:t>
            </a:r>
            <a:endParaRPr lang="en-US" i="0" dirty="0"/>
          </a:p>
        </p:txBody>
      </p:sp>
      <p:grpSp>
        <p:nvGrpSpPr>
          <p:cNvPr id="24" name="Group 23"/>
          <p:cNvGrpSpPr/>
          <p:nvPr/>
        </p:nvGrpSpPr>
        <p:grpSpPr>
          <a:xfrm>
            <a:off x="1429024" y="5589240"/>
            <a:ext cx="1054744" cy="1008112"/>
            <a:chOff x="2111398" y="5589240"/>
            <a:chExt cx="1054744" cy="1008112"/>
          </a:xfrm>
        </p:grpSpPr>
        <p:sp>
          <p:nvSpPr>
            <p:cNvPr id="25" name="Oval 24"/>
            <p:cNvSpPr/>
            <p:nvPr/>
          </p:nvSpPr>
          <p:spPr bwMode="auto">
            <a:xfrm>
              <a:off x="2123728" y="5589240"/>
              <a:ext cx="1008112" cy="1008112"/>
            </a:xfrm>
            <a:prstGeom prst="ellipse">
              <a:avLst/>
            </a:prstGeom>
            <a:noFill/>
            <a:ln w="38100" cap="flat" cmpd="sng" algn="ctr">
              <a:solidFill>
                <a:schemeClr val="bg1"/>
              </a:solidFill>
              <a:prstDash val="solid"/>
              <a:round/>
              <a:headEnd type="none" w="med" len="med"/>
              <a:tailEnd type="none" w="med" len="med"/>
            </a:ln>
            <a:effectLst>
              <a:glow rad="101600">
                <a:schemeClr val="tx1">
                  <a:alpha val="75000"/>
                </a:schemeClr>
              </a:glow>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endParaRPr kumimoji="0" lang="en-US" sz="2200" b="0" i="0" u="none" strike="noStrike" cap="none" normalizeH="0" baseline="0" dirty="0">
                <a:ln>
                  <a:noFill/>
                </a:ln>
                <a:solidFill>
                  <a:schemeClr val="bg1"/>
                </a:solidFill>
                <a:effectLst/>
                <a:latin typeface="Myriad Web" charset="0"/>
              </a:endParaRPr>
            </a:p>
          </p:txBody>
        </p:sp>
        <p:sp>
          <p:nvSpPr>
            <p:cNvPr id="27" name="Rectangle 26"/>
            <p:cNvSpPr/>
            <p:nvPr/>
          </p:nvSpPr>
          <p:spPr>
            <a:xfrm>
              <a:off x="2111398" y="5770243"/>
              <a:ext cx="1054744" cy="512106"/>
            </a:xfrm>
            <a:prstGeom prst="rect">
              <a:avLst/>
            </a:prstGeom>
          </p:spPr>
          <p:txBody>
            <a:bodyPr wrap="none">
              <a:spAutoFit/>
            </a:bodyPr>
            <a:lstStyle/>
            <a:p>
              <a:pPr algn="ctr">
                <a:lnSpc>
                  <a:spcPts val="3400"/>
                </a:lnSpc>
                <a:spcBef>
                  <a:spcPts val="1200"/>
                </a:spcBef>
              </a:pPr>
              <a:r>
                <a:rPr lang="en-US" i="0" dirty="0"/>
                <a:t>scratch</a:t>
              </a:r>
            </a:p>
          </p:txBody>
        </p:sp>
      </p:grpSp>
      <p:sp>
        <p:nvSpPr>
          <p:cNvPr id="29" name="Oval 28"/>
          <p:cNvSpPr/>
          <p:nvPr/>
        </p:nvSpPr>
        <p:spPr bwMode="auto">
          <a:xfrm>
            <a:off x="323528" y="1988840"/>
            <a:ext cx="1008112" cy="1008112"/>
          </a:xfrm>
          <a:prstGeom prst="ellipse">
            <a:avLst/>
          </a:prstGeom>
          <a:solidFill>
            <a:schemeClr val="tx1"/>
          </a:solidFill>
          <a:ln w="38100" cap="flat" cmpd="sng" algn="ctr">
            <a:solidFill>
              <a:schemeClr val="bg1"/>
            </a:solidFill>
            <a:prstDash val="solid"/>
            <a:round/>
            <a:headEnd type="none" w="med" len="med"/>
            <a:tailEnd type="none" w="med" len="med"/>
          </a:ln>
          <a:effectLst>
            <a:glow rad="101600">
              <a:schemeClr val="tx1">
                <a:alpha val="75000"/>
              </a:schemeClr>
            </a:glow>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wave</a:t>
            </a:r>
            <a:endParaRPr kumimoji="0" lang="en-US" sz="2200" b="0" i="0" u="none" strike="noStrike" cap="none" normalizeH="0" baseline="0" dirty="0">
              <a:ln>
                <a:noFill/>
              </a:ln>
              <a:solidFill>
                <a:schemeClr val="bg1"/>
              </a:solidFill>
              <a:effectLst/>
              <a:latin typeface="Myriad Web" charset="0"/>
            </a:endParaRPr>
          </a:p>
        </p:txBody>
      </p:sp>
      <p:sp>
        <p:nvSpPr>
          <p:cNvPr id="30" name="Oval 29"/>
          <p:cNvSpPr/>
          <p:nvPr/>
        </p:nvSpPr>
        <p:spPr bwMode="auto">
          <a:xfrm>
            <a:off x="1403648" y="3140968"/>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act</a:t>
            </a:r>
            <a:endParaRPr kumimoji="0" lang="en-US" sz="2200" b="0" i="0" u="none" strike="noStrike" cap="none" normalizeH="0" baseline="0" dirty="0">
              <a:ln>
                <a:noFill/>
              </a:ln>
              <a:solidFill>
                <a:schemeClr val="bg1"/>
              </a:solidFill>
              <a:effectLst/>
              <a:latin typeface="Myriad Web" charset="0"/>
            </a:endParaRPr>
          </a:p>
        </p:txBody>
      </p:sp>
      <p:sp>
        <p:nvSpPr>
          <p:cNvPr id="31" name="Rounded Rectangle 30"/>
          <p:cNvSpPr/>
          <p:nvPr/>
        </p:nvSpPr>
        <p:spPr bwMode="auto">
          <a:xfrm>
            <a:off x="755576" y="2875616"/>
            <a:ext cx="1656184" cy="2736304"/>
          </a:xfrm>
          <a:prstGeom prst="roundRect">
            <a:avLst/>
          </a:prstGeom>
          <a:solidFill>
            <a:srgbClr val="000000"/>
          </a:solidFill>
          <a:ln w="38100" cap="flat" cmpd="sng" algn="ctr">
            <a:solidFill>
              <a:srgbClr val="FFFFFF"/>
            </a:solidFill>
            <a:prstDash val="solid"/>
            <a:round/>
            <a:headEnd type="none" w="med" len="med"/>
            <a:tailEnd type="none" w="med" len="med"/>
          </a:ln>
          <a:effectLst>
            <a:glow rad="1016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32" name="Oval 31"/>
          <p:cNvSpPr/>
          <p:nvPr/>
        </p:nvSpPr>
        <p:spPr bwMode="auto">
          <a:xfrm>
            <a:off x="998249" y="3140968"/>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reach</a:t>
            </a:r>
            <a:endParaRPr kumimoji="0" lang="en-US" sz="2200" b="0" i="0" u="none" strike="noStrike" cap="none" normalizeH="0" baseline="0" dirty="0">
              <a:ln>
                <a:noFill/>
              </a:ln>
              <a:solidFill>
                <a:schemeClr val="bg1"/>
              </a:solidFill>
              <a:effectLst/>
              <a:latin typeface="Myriad Web" charset="0"/>
            </a:endParaRPr>
          </a:p>
        </p:txBody>
      </p:sp>
      <p:sp>
        <p:nvSpPr>
          <p:cNvPr id="33" name="Oval 32"/>
          <p:cNvSpPr/>
          <p:nvPr/>
        </p:nvSpPr>
        <p:spPr bwMode="auto">
          <a:xfrm>
            <a:off x="1142264" y="4293096"/>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grasp</a:t>
            </a:r>
            <a:endParaRPr kumimoji="0" lang="en-US" sz="2200" b="0" i="0" u="none" strike="noStrike" cap="none" normalizeH="0" baseline="0" dirty="0">
              <a:ln>
                <a:noFill/>
              </a:ln>
              <a:solidFill>
                <a:schemeClr val="bg1"/>
              </a:solidFill>
              <a:effectLst/>
              <a:latin typeface="Myriad Web" charset="0"/>
            </a:endParaRPr>
          </a:p>
        </p:txBody>
      </p:sp>
      <p:sp>
        <p:nvSpPr>
          <p:cNvPr id="36" name="Oval 35"/>
          <p:cNvSpPr/>
          <p:nvPr/>
        </p:nvSpPr>
        <p:spPr bwMode="auto">
          <a:xfrm>
            <a:off x="755576" y="2636912"/>
            <a:ext cx="1197488" cy="720080"/>
          </a:xfrm>
          <a:prstGeom prst="ellipse">
            <a:avLst/>
          </a:prstGeom>
          <a:noFill/>
          <a:ln w="38100" cap="flat" cmpd="sng" algn="ctr">
            <a:no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glow rad="101600">
                    <a:srgbClr val="000000"/>
                  </a:glow>
                </a:effectLst>
                <a:latin typeface="Myriad Web" charset="0"/>
              </a:rPr>
              <a:t>action</a:t>
            </a:r>
            <a:endParaRPr kumimoji="0" lang="en-US" sz="2200" b="0" i="0" u="none" strike="noStrike" cap="none" normalizeH="0" baseline="0" dirty="0">
              <a:ln>
                <a:noFill/>
              </a:ln>
              <a:solidFill>
                <a:schemeClr val="bg1"/>
              </a:solidFill>
              <a:effectLst>
                <a:glow rad="101600">
                  <a:srgbClr val="000000"/>
                </a:glow>
              </a:effectLst>
              <a:latin typeface="Myriad Web" charset="0"/>
            </a:endParaRPr>
          </a:p>
        </p:txBody>
      </p:sp>
      <p:sp>
        <p:nvSpPr>
          <p:cNvPr id="4" name="Rectangle 3"/>
          <p:cNvSpPr/>
          <p:nvPr/>
        </p:nvSpPr>
        <p:spPr>
          <a:xfrm>
            <a:off x="5364088" y="836712"/>
            <a:ext cx="805786" cy="430887"/>
          </a:xfrm>
          <a:prstGeom prst="rect">
            <a:avLst/>
          </a:prstGeom>
        </p:spPr>
        <p:txBody>
          <a:bodyPr wrap="none">
            <a:spAutoFit/>
          </a:bodyPr>
          <a:lstStyle/>
          <a:p>
            <a:r>
              <a:rPr lang="en-US" i="0" dirty="0" smtClean="0">
                <a:effectLst>
                  <a:glow rad="101600">
                    <a:srgbClr val="000000"/>
                  </a:glow>
                </a:effectLst>
              </a:rPr>
              <a:t>joint</a:t>
            </a:r>
            <a:endParaRPr lang="en-US" dirty="0">
              <a:effectLst>
                <a:glow rad="101600">
                  <a:srgbClr val="000000"/>
                </a:glow>
              </a:effectLst>
            </a:endParaRPr>
          </a:p>
        </p:txBody>
      </p:sp>
      <p:sp>
        <p:nvSpPr>
          <p:cNvPr id="9" name="Freeform 8"/>
          <p:cNvSpPr/>
          <p:nvPr/>
        </p:nvSpPr>
        <p:spPr>
          <a:xfrm>
            <a:off x="5523697" y="1282185"/>
            <a:ext cx="308242" cy="234281"/>
          </a:xfrm>
          <a:custGeom>
            <a:avLst/>
            <a:gdLst>
              <a:gd name="connsiteX0" fmla="*/ 0 w 308242"/>
              <a:gd name="connsiteY0" fmla="*/ 234281 h 234281"/>
              <a:gd name="connsiteX1" fmla="*/ 110967 w 308242"/>
              <a:gd name="connsiteY1" fmla="*/ 147978 h 234281"/>
              <a:gd name="connsiteX2" fmla="*/ 110967 w 308242"/>
              <a:gd name="connsiteY2" fmla="*/ 30 h 234281"/>
              <a:gd name="connsiteX3" fmla="*/ 135627 w 308242"/>
              <a:gd name="connsiteY3" fmla="*/ 135649 h 234281"/>
              <a:gd name="connsiteX4" fmla="*/ 308242 w 308242"/>
              <a:gd name="connsiteY4" fmla="*/ 221952 h 234281"/>
              <a:gd name="connsiteX5" fmla="*/ 308242 w 308242"/>
              <a:gd name="connsiteY5" fmla="*/ 221952 h 234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8242" h="234281">
                <a:moveTo>
                  <a:pt x="0" y="234281"/>
                </a:moveTo>
                <a:cubicBezTo>
                  <a:pt x="46236" y="210650"/>
                  <a:pt x="92473" y="187020"/>
                  <a:pt x="110967" y="147978"/>
                </a:cubicBezTo>
                <a:cubicBezTo>
                  <a:pt x="129461" y="108936"/>
                  <a:pt x="106857" y="2085"/>
                  <a:pt x="110967" y="30"/>
                </a:cubicBezTo>
                <a:cubicBezTo>
                  <a:pt x="115077" y="-2025"/>
                  <a:pt x="102748" y="98662"/>
                  <a:pt x="135627" y="135649"/>
                </a:cubicBezTo>
                <a:cubicBezTo>
                  <a:pt x="168506" y="172636"/>
                  <a:pt x="308242" y="221952"/>
                  <a:pt x="308242" y="221952"/>
                </a:cubicBezTo>
                <a:lnTo>
                  <a:pt x="308242" y="221952"/>
                </a:lnTo>
              </a:path>
            </a:pathLst>
          </a:custGeom>
          <a:ln w="19050" cmpd="sng">
            <a:solidFill>
              <a:srgbClr val="FFFFFF"/>
            </a:solidFill>
          </a:ln>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8" name="Oval 27"/>
          <p:cNvSpPr/>
          <p:nvPr/>
        </p:nvSpPr>
        <p:spPr bwMode="auto">
          <a:xfrm>
            <a:off x="539552" y="2420888"/>
            <a:ext cx="1197488" cy="720080"/>
          </a:xfrm>
          <a:prstGeom prst="ellipse">
            <a:avLst/>
          </a:prstGeom>
          <a:noFill/>
          <a:ln w="38100" cap="flat" cmpd="sng" algn="ctr">
            <a:no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glow rad="101600">
                    <a:srgbClr val="000000"/>
                  </a:glow>
                </a:effectLst>
                <a:latin typeface="Myriad Web" charset="0"/>
              </a:rPr>
              <a:t>joint</a:t>
            </a:r>
            <a:endParaRPr kumimoji="0" lang="en-US" sz="2200" b="0" i="0" u="none" strike="noStrike" cap="none" normalizeH="0" baseline="0" dirty="0">
              <a:ln>
                <a:noFill/>
              </a:ln>
              <a:solidFill>
                <a:schemeClr val="bg1"/>
              </a:solidFill>
              <a:effectLst>
                <a:glow rad="101600">
                  <a:srgbClr val="000000"/>
                </a:glow>
              </a:effectLst>
              <a:latin typeface="Myriad Web" charset="0"/>
            </a:endParaRPr>
          </a:p>
        </p:txBody>
      </p:sp>
      <p:cxnSp>
        <p:nvCxnSpPr>
          <p:cNvPr id="21" name="Curved Connector 20"/>
          <p:cNvCxnSpPr>
            <a:stCxn id="22" idx="0"/>
          </p:cNvCxnSpPr>
          <p:nvPr/>
        </p:nvCxnSpPr>
        <p:spPr bwMode="auto">
          <a:xfrm rot="5400000" flipH="1" flipV="1">
            <a:off x="5362734" y="2544331"/>
            <a:ext cx="1060893" cy="2830244"/>
          </a:xfrm>
          <a:prstGeom prst="curvedConnector2">
            <a:avLst/>
          </a:prstGeom>
          <a:solidFill>
            <a:srgbClr val="00B8FF"/>
          </a:solidFill>
          <a:ln w="38100" cap="flat" cmpd="sng" algn="ctr">
            <a:solidFill>
              <a:srgbClr val="FFFFFF"/>
            </a:solidFill>
            <a:prstDash val="solid"/>
            <a:round/>
            <a:headEnd type="none" w="med" len="med"/>
            <a:tailEnd type="arrow"/>
          </a:ln>
          <a:effectLst>
            <a:glow rad="50800">
              <a:srgbClr val="0F3B00">
                <a:alpha val="75000"/>
              </a:srgbClr>
            </a:glow>
          </a:effectLst>
        </p:spPr>
      </p:cxnSp>
      <p:sp>
        <p:nvSpPr>
          <p:cNvPr id="22" name="Rounded Rectangle 21"/>
          <p:cNvSpPr/>
          <p:nvPr/>
        </p:nvSpPr>
        <p:spPr bwMode="auto">
          <a:xfrm rot="21161029">
            <a:off x="2755735" y="4486382"/>
            <a:ext cx="3554683" cy="864096"/>
          </a:xfrm>
          <a:prstGeom prst="roundRect">
            <a:avLst/>
          </a:prstGeom>
          <a:solidFill>
            <a:srgbClr val="FFFFFF"/>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lumMod val="50000"/>
                  </a:schemeClr>
                </a:solidFill>
                <a:effectLst/>
                <a:latin typeface="Myriad Web" charset="0"/>
              </a:rPr>
              <a:t>shared intention</a:t>
            </a:r>
            <a:r>
              <a:rPr kumimoji="0" lang="en-US" sz="2200" b="0" i="0" u="none" strike="noStrike" cap="none" normalizeH="0" baseline="0" dirty="0" smtClean="0">
                <a:ln>
                  <a:noFill/>
                </a:ln>
                <a:solidFill>
                  <a:schemeClr val="bg1">
                    <a:lumMod val="50000"/>
                  </a:schemeClr>
                </a:solidFill>
                <a:effectLst>
                  <a:glow rad="101600">
                    <a:srgbClr val="000000"/>
                  </a:glow>
                </a:effectLst>
              </a:rPr>
              <a:t> </a:t>
            </a:r>
            <a:r>
              <a:rPr kumimoji="0" lang="en-US" sz="2200" b="0" i="0" u="none" strike="noStrike" cap="none" normalizeH="0" baseline="0" dirty="0" smtClean="0">
                <a:ln>
                  <a:noFill/>
                </a:ln>
                <a:solidFill>
                  <a:schemeClr val="bg1">
                    <a:lumMod val="50000"/>
                  </a:schemeClr>
                </a:solidFill>
                <a:effectLst>
                  <a:glow rad="101600">
                    <a:srgbClr val="FFFFFF"/>
                  </a:glow>
                </a:effectLst>
              </a:rPr>
              <a:t>or </a:t>
            </a:r>
            <a:r>
              <a:rPr kumimoji="0" lang="en-US" sz="2200" b="0" i="0" u="none" strike="noStrike" cap="none" normalizeH="0" baseline="0" dirty="0" smtClean="0">
                <a:ln>
                  <a:noFill/>
                </a:ln>
                <a:solidFill>
                  <a:srgbClr val="000000"/>
                </a:solidFill>
                <a:effectLst>
                  <a:glow rad="101600">
                    <a:srgbClr val="FFFFFF"/>
                  </a:glow>
                </a:effectLst>
              </a:rPr>
              <a:t>shared motor</a:t>
            </a:r>
            <a:r>
              <a:rPr lang="en-US" i="0" dirty="0" smtClean="0">
                <a:solidFill>
                  <a:srgbClr val="000000"/>
                </a:solidFill>
                <a:effectLst>
                  <a:glow rad="101600">
                    <a:srgbClr val="FFFFFF"/>
                  </a:glow>
                </a:effectLst>
              </a:rPr>
              <a:t> </a:t>
            </a:r>
            <a:r>
              <a:rPr kumimoji="0" lang="en-US" sz="2200" b="0" i="0" u="none" strike="noStrike" cap="none" normalizeH="0" dirty="0" smtClean="0">
                <a:ln>
                  <a:noFill/>
                </a:ln>
                <a:solidFill>
                  <a:srgbClr val="000000"/>
                </a:solidFill>
                <a:effectLst>
                  <a:glow rad="101600">
                    <a:srgbClr val="FFFFFF"/>
                  </a:glow>
                </a:effectLst>
              </a:rPr>
              <a:t>representation</a:t>
            </a:r>
            <a:endParaRPr kumimoji="0" lang="en-US" sz="2200" b="0" i="0" u="none" strike="noStrike" cap="none" normalizeH="0" baseline="0" dirty="0">
              <a:ln>
                <a:noFill/>
              </a:ln>
              <a:solidFill>
                <a:srgbClr val="000000"/>
              </a:solidFill>
              <a:effectLst>
                <a:glow rad="101600">
                  <a:srgbClr val="FFFFFF"/>
                </a:glow>
              </a:effectLst>
            </a:endParaRPr>
          </a:p>
        </p:txBody>
      </p:sp>
      <p:cxnSp>
        <p:nvCxnSpPr>
          <p:cNvPr id="23" name="Curved Connector 22"/>
          <p:cNvCxnSpPr>
            <a:stCxn id="22" idx="0"/>
          </p:cNvCxnSpPr>
          <p:nvPr/>
        </p:nvCxnSpPr>
        <p:spPr bwMode="auto">
          <a:xfrm rot="16200000" flipV="1">
            <a:off x="3022474" y="3034315"/>
            <a:ext cx="844874" cy="2066294"/>
          </a:xfrm>
          <a:prstGeom prst="curvedConnector2">
            <a:avLst/>
          </a:prstGeom>
          <a:solidFill>
            <a:srgbClr val="00B8FF"/>
          </a:solidFill>
          <a:ln w="38100" cap="flat" cmpd="sng" algn="ctr">
            <a:solidFill>
              <a:srgbClr val="FFFFFF"/>
            </a:solidFill>
            <a:prstDash val="solid"/>
            <a:round/>
            <a:headEnd type="none" w="med" len="med"/>
            <a:tailEnd type="arrow"/>
          </a:ln>
          <a:effectLst/>
        </p:spPr>
      </p:cxnSp>
      <p:sp>
        <p:nvSpPr>
          <p:cNvPr id="26" name="Text Box 2"/>
          <p:cNvSpPr txBox="1">
            <a:spLocks noChangeArrowheads="1"/>
          </p:cNvSpPr>
          <p:nvPr/>
        </p:nvSpPr>
        <p:spPr bwMode="auto">
          <a:xfrm>
            <a:off x="592138" y="1033463"/>
            <a:ext cx="7292975" cy="771623"/>
          </a:xfrm>
          <a:prstGeom prst="rect">
            <a:avLst/>
          </a:prstGeom>
          <a:noFill/>
          <a:ln w="9525">
            <a:noFill/>
            <a:round/>
            <a:headEnd/>
            <a:tailEnd/>
          </a:ln>
          <a:effectLst/>
        </p:spPr>
        <p:txBody>
          <a:bodyPr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What is the relation between a purposive action and the goal or goals to which it is directed?</a:t>
            </a:r>
            <a:endParaRPr lang="en-US" i="0" dirty="0"/>
          </a:p>
        </p:txBody>
      </p:sp>
      <p:sp>
        <p:nvSpPr>
          <p:cNvPr id="63" name="Text Box 2"/>
          <p:cNvSpPr txBox="1">
            <a:spLocks noChangeArrowheads="1"/>
          </p:cNvSpPr>
          <p:nvPr/>
        </p:nvSpPr>
        <p:spPr bwMode="auto">
          <a:xfrm rot="808668">
            <a:off x="2698444" y="3413709"/>
            <a:ext cx="1640855" cy="433068"/>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dirty="0" smtClean="0">
                <a:effectLst>
                  <a:glow rad="101600">
                    <a:srgbClr val="000000"/>
                  </a:glow>
                </a:effectLst>
              </a:rPr>
              <a:t>coordinates</a:t>
            </a:r>
            <a:endParaRPr lang="en-US" dirty="0">
              <a:effectLst>
                <a:glow rad="101600">
                  <a:srgbClr val="000000"/>
                </a:glow>
              </a:effectLst>
            </a:endParaRPr>
          </a:p>
        </p:txBody>
      </p:sp>
      <p:sp>
        <p:nvSpPr>
          <p:cNvPr id="64" name="Text Box 2"/>
          <p:cNvSpPr txBox="1">
            <a:spLocks noChangeArrowheads="1"/>
          </p:cNvSpPr>
          <p:nvPr/>
        </p:nvSpPr>
        <p:spPr bwMode="auto">
          <a:xfrm rot="20189720">
            <a:off x="4548159" y="3333376"/>
            <a:ext cx="1640855" cy="433068"/>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dirty="0" smtClean="0">
                <a:effectLst>
                  <a:glow rad="101600">
                    <a:srgbClr val="000000"/>
                  </a:glow>
                </a:effectLst>
              </a:rPr>
              <a:t>represents</a:t>
            </a:r>
            <a:endParaRPr lang="en-US" dirty="0">
              <a:effectLst>
                <a:glow rad="101600">
                  <a:srgbClr val="000000"/>
                </a:glow>
              </a:effectLst>
            </a:endParaRPr>
          </a:p>
        </p:txBody>
      </p:sp>
    </p:spTree>
    <p:extLst>
      <p:ext uri="{BB962C8B-B14F-4D97-AF65-F5344CB8AC3E}">
        <p14:creationId xmlns:p14="http://schemas.microsoft.com/office/powerpoint/2010/main" val="1428872096"/>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DSC_AA_0666cutout.JPG"/>
          <p:cNvPicPr>
            <a:picLocks noChangeAspect="1"/>
          </p:cNvPicPr>
          <p:nvPr/>
        </p:nvPicPr>
        <p:blipFill rotWithShape="1">
          <a:blip r:embed="rId2" cstate="screen">
            <a:grayscl/>
            <a:extLst>
              <a:ext uri="{BEBA8EAE-BF5A-486C-A8C5-ECC9F3942E4B}">
                <a14:imgProps xmlns:a14="http://schemas.microsoft.com/office/drawing/2010/main">
                  <a14:imgLayer r:embed="rId3">
                    <a14:imgEffect>
                      <a14:brightnessContrast bright="40000" contrast="35000"/>
                    </a14:imgEffect>
                  </a14:imgLayer>
                </a14:imgProps>
              </a:ext>
              <a:ext uri="{28A0092B-C50C-407E-A947-70E740481C1C}">
                <a14:useLocalDpi xmlns:a14="http://schemas.microsoft.com/office/drawing/2010/main"/>
              </a:ext>
            </a:extLst>
          </a:blip>
          <a:srcRect t="10431" r="9062"/>
          <a:stretch/>
        </p:blipFill>
        <p:spPr>
          <a:xfrm flipH="1">
            <a:off x="4514712" y="-42454"/>
            <a:ext cx="4661753" cy="6887327"/>
          </a:xfrm>
          <a:prstGeom prst="rect">
            <a:avLst/>
          </a:prstGeom>
        </p:spPr>
      </p:pic>
      <p:sp>
        <p:nvSpPr>
          <p:cNvPr id="12" name="Text Box 2"/>
          <p:cNvSpPr txBox="1">
            <a:spLocks noChangeArrowheads="1"/>
          </p:cNvSpPr>
          <p:nvPr/>
        </p:nvSpPr>
        <p:spPr bwMode="auto">
          <a:xfrm>
            <a:off x="10465" y="2603080"/>
            <a:ext cx="6192688" cy="1618008"/>
          </a:xfrm>
          <a:prstGeom prst="rect">
            <a:avLst/>
          </a:prstGeom>
          <a:noFill/>
          <a:ln w="9525">
            <a:noFill/>
            <a:round/>
            <a:headEnd/>
            <a:tailEnd/>
          </a:ln>
          <a:effectLst/>
        </p:spPr>
        <p:txBody>
          <a:bodyPr wrap="square" lIns="90000" tIns="46800" rIns="90000" bIns="46800">
            <a:prstTxWarp prst="textNoShape">
              <a:avLst/>
            </a:prstTxWarp>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9900" i="0" dirty="0" smtClean="0">
                <a:solidFill>
                  <a:schemeClr val="tx1"/>
                </a:solidFill>
                <a:effectLst>
                  <a:glow rad="127000">
                    <a:schemeClr val="tx1">
                      <a:lumMod val="50000"/>
                      <a:lumOff val="50000"/>
                    </a:schemeClr>
                  </a:glow>
                </a:effectLst>
              </a:rPr>
              <a:t>conjecture</a:t>
            </a:r>
          </a:p>
        </p:txBody>
      </p:sp>
      <p:sp>
        <p:nvSpPr>
          <p:cNvPr id="7" name="Rectangle 6"/>
          <p:cNvSpPr/>
          <p:nvPr/>
        </p:nvSpPr>
        <p:spPr bwMode="auto">
          <a:xfrm>
            <a:off x="0" y="0"/>
            <a:ext cx="9144000" cy="6858000"/>
          </a:xfrm>
          <a:prstGeom prst="rect">
            <a:avLst/>
          </a:prstGeom>
          <a:gradFill flip="none" rotWithShape="1">
            <a:gsLst>
              <a:gs pos="0">
                <a:schemeClr val="tx1"/>
              </a:gs>
              <a:gs pos="36000">
                <a:schemeClr val="tx1">
                  <a:alpha val="65000"/>
                </a:schemeClr>
              </a:gs>
            </a:gsLst>
            <a:lin ang="0" scaled="1"/>
            <a:tileRect/>
          </a:gra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9" name="Text Box 5"/>
          <p:cNvSpPr txBox="1">
            <a:spLocks noChangeArrowheads="1"/>
          </p:cNvSpPr>
          <p:nvPr/>
        </p:nvSpPr>
        <p:spPr bwMode="auto">
          <a:xfrm>
            <a:off x="539554" y="829158"/>
            <a:ext cx="5112568" cy="3139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defRPr/>
            </a:pPr>
            <a:endParaRPr lang="en-GB" i="0" dirty="0" smtClean="0">
              <a:effectLst>
                <a:glow rad="152400">
                  <a:schemeClr val="tx1"/>
                </a:glow>
              </a:effectLst>
              <a:cs typeface="Arial" charset="0"/>
            </a:endParaRPr>
          </a:p>
          <a:p>
            <a:pPr>
              <a:defRPr/>
            </a:pPr>
            <a:r>
              <a:rPr lang="en-GB" i="0" dirty="0">
                <a:effectLst>
                  <a:glow rad="152400">
                    <a:schemeClr val="tx1"/>
                  </a:glow>
                </a:effectLst>
                <a:cs typeface="Arial" charset="0"/>
              </a:rPr>
              <a:t>1. All </a:t>
            </a:r>
            <a:r>
              <a:rPr lang="en-GB" i="0" dirty="0" smtClean="0">
                <a:effectLst>
                  <a:glow rad="152400">
                    <a:schemeClr val="tx1"/>
                  </a:glow>
                </a:effectLst>
                <a:cs typeface="Arial" charset="0"/>
              </a:rPr>
              <a:t>shared agency involves shared intention.</a:t>
            </a:r>
            <a:endParaRPr lang="en-GB" i="0" dirty="0">
              <a:effectLst>
                <a:glow rad="152400">
                  <a:schemeClr val="tx1"/>
                </a:glow>
              </a:effectLst>
              <a:cs typeface="Arial" charset="0"/>
            </a:endParaRPr>
          </a:p>
          <a:p>
            <a:pPr>
              <a:defRPr/>
            </a:pPr>
            <a:endParaRPr lang="en-GB" i="0" dirty="0">
              <a:effectLst>
                <a:glow rad="152400">
                  <a:schemeClr val="tx1"/>
                </a:glow>
              </a:effectLst>
              <a:cs typeface="Arial" charset="0"/>
            </a:endParaRPr>
          </a:p>
          <a:p>
            <a:pPr>
              <a:defRPr/>
            </a:pPr>
            <a:r>
              <a:rPr lang="en-GB" i="0" dirty="0" smtClean="0">
                <a:effectLst>
                  <a:glow rad="152400">
                    <a:schemeClr val="tx1"/>
                  </a:glow>
                </a:effectLst>
                <a:cs typeface="Arial" charset="0"/>
              </a:rPr>
              <a:t>2. Shared intention requires sophisticated mindreading.</a:t>
            </a:r>
          </a:p>
          <a:p>
            <a:pPr>
              <a:defRPr/>
            </a:pPr>
            <a:endParaRPr lang="en-GB" i="0" dirty="0" smtClean="0">
              <a:effectLst>
                <a:glow rad="152400">
                  <a:schemeClr val="tx1"/>
                </a:glow>
              </a:effectLst>
              <a:cs typeface="Arial" charset="0"/>
            </a:endParaRPr>
          </a:p>
          <a:p>
            <a:pPr>
              <a:defRPr/>
            </a:pPr>
            <a:r>
              <a:rPr lang="en-GB" i="0" dirty="0" smtClean="0">
                <a:effectLst>
                  <a:glow rad="152400">
                    <a:schemeClr val="tx1"/>
                  </a:glow>
                </a:effectLst>
                <a:cs typeface="Arial" charset="0"/>
              </a:rPr>
              <a:t>Therefore:</a:t>
            </a:r>
            <a:endParaRPr lang="en-GB" i="0" dirty="0">
              <a:effectLst>
                <a:glow rad="152400">
                  <a:schemeClr val="tx1"/>
                </a:glow>
              </a:effectLst>
              <a:cs typeface="Arial" charset="0"/>
            </a:endParaRPr>
          </a:p>
          <a:p>
            <a:pPr>
              <a:defRPr/>
            </a:pPr>
            <a:endParaRPr lang="en-GB" i="0" dirty="0">
              <a:effectLst>
                <a:glow rad="152400">
                  <a:schemeClr val="tx1"/>
                </a:glow>
              </a:effectLst>
              <a:cs typeface="Arial" charset="0"/>
            </a:endParaRPr>
          </a:p>
        </p:txBody>
      </p:sp>
      <p:sp>
        <p:nvSpPr>
          <p:cNvPr id="8" name="Text Box 2"/>
          <p:cNvSpPr txBox="1">
            <a:spLocks noChangeArrowheads="1"/>
          </p:cNvSpPr>
          <p:nvPr/>
        </p:nvSpPr>
        <p:spPr bwMode="auto">
          <a:xfrm>
            <a:off x="755576" y="3861048"/>
            <a:ext cx="4536504" cy="1785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a:effectLst>
                  <a:glow rad="101600">
                    <a:schemeClr val="tx1">
                      <a:alpha val="75000"/>
                    </a:schemeClr>
                  </a:glow>
                </a:effectLst>
              </a:rPr>
              <a:t>The </a:t>
            </a:r>
            <a:r>
              <a:rPr lang="en-GB" i="0" dirty="0" smtClean="0">
                <a:effectLst>
                  <a:glow rad="101600">
                    <a:schemeClr val="tx1">
                      <a:alpha val="75000"/>
                    </a:schemeClr>
                  </a:glow>
                </a:effectLst>
              </a:rPr>
              <a:t>prior existence of capacities for shared agency </a:t>
            </a:r>
            <a:r>
              <a:rPr lang="en-GB" i="0" strike="sngStrike" dirty="0" smtClean="0">
                <a:effectLst>
                  <a:glow rad="101600">
                    <a:schemeClr val="tx1">
                      <a:alpha val="75000"/>
                    </a:schemeClr>
                  </a:glow>
                </a:effectLst>
              </a:rPr>
              <a:t>partially explains</a:t>
            </a:r>
            <a:r>
              <a:rPr lang="en-GB" i="0" dirty="0" smtClean="0">
                <a:effectLst>
                  <a:glow rad="101600">
                    <a:schemeClr val="tx1">
                      <a:alpha val="75000"/>
                    </a:schemeClr>
                  </a:glow>
                </a:effectLst>
              </a:rPr>
              <a:t> </a:t>
            </a:r>
            <a:r>
              <a:rPr lang="en-GB" i="0" dirty="0">
                <a:effectLst>
                  <a:glow rad="101600">
                    <a:schemeClr val="tx1">
                      <a:alpha val="75000"/>
                    </a:schemeClr>
                  </a:glow>
                </a:effectLst>
              </a:rPr>
              <a:t>how sophisticated forms of </a:t>
            </a:r>
            <a:r>
              <a:rPr lang="en-GB" i="0" dirty="0" smtClean="0">
                <a:effectLst>
                  <a:glow rad="101600">
                    <a:schemeClr val="tx1">
                      <a:alpha val="75000"/>
                    </a:schemeClr>
                  </a:glow>
                </a:effectLst>
              </a:rPr>
              <a:t>mindreading </a:t>
            </a:r>
            <a:r>
              <a:rPr lang="en-GB" i="0" dirty="0">
                <a:effectLst>
                  <a:glow rad="101600">
                    <a:schemeClr val="tx1">
                      <a:alpha val="75000"/>
                    </a:schemeClr>
                  </a:glow>
                </a:effectLst>
              </a:rPr>
              <a:t>emerge in </a:t>
            </a:r>
            <a:r>
              <a:rPr lang="en-GB" i="0" dirty="0" smtClean="0">
                <a:effectLst>
                  <a:glow rad="101600">
                    <a:schemeClr val="tx1">
                      <a:alpha val="75000"/>
                    </a:schemeClr>
                  </a:glow>
                </a:effectLst>
              </a:rPr>
              <a:t>evolution </a:t>
            </a:r>
            <a:r>
              <a:rPr lang="en-GB" i="0" dirty="0">
                <a:effectLst>
                  <a:glow rad="101600">
                    <a:schemeClr val="tx1">
                      <a:alpha val="75000"/>
                    </a:schemeClr>
                  </a:glow>
                </a:effectLst>
              </a:rPr>
              <a:t>or development (or both)</a:t>
            </a:r>
            <a:endParaRPr lang="en-GB" dirty="0">
              <a:effectLst>
                <a:glow rad="101600">
                  <a:schemeClr val="tx1">
                    <a:alpha val="75000"/>
                  </a:schemeClr>
                </a:glow>
              </a:effectLst>
            </a:endParaRPr>
          </a:p>
        </p:txBody>
      </p:sp>
      <p:sp>
        <p:nvSpPr>
          <p:cNvPr id="10" name="Text Box 2"/>
          <p:cNvSpPr txBox="1">
            <a:spLocks noChangeArrowheads="1"/>
          </p:cNvSpPr>
          <p:nvPr/>
        </p:nvSpPr>
        <p:spPr bwMode="auto">
          <a:xfrm>
            <a:off x="4716016" y="4197099"/>
            <a:ext cx="4536504"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smtClean="0">
                <a:effectLst>
                  <a:glow rad="101600">
                    <a:schemeClr val="tx1">
                      <a:alpha val="75000"/>
                    </a:schemeClr>
                  </a:glow>
                </a:effectLst>
              </a:rPr>
              <a:t>cannot explain</a:t>
            </a:r>
            <a:endParaRPr lang="en-GB" dirty="0">
              <a:effectLst>
                <a:glow rad="101600">
                  <a:schemeClr val="tx1">
                    <a:alpha val="75000"/>
                  </a:schemeClr>
                </a:glow>
              </a:effectLst>
            </a:endParaRPr>
          </a:p>
        </p:txBody>
      </p:sp>
      <p:sp>
        <p:nvSpPr>
          <p:cNvPr id="13" name="Rectangle 12"/>
          <p:cNvSpPr/>
          <p:nvPr/>
        </p:nvSpPr>
        <p:spPr>
          <a:xfrm>
            <a:off x="466891" y="3861048"/>
            <a:ext cx="377026" cy="430887"/>
          </a:xfrm>
          <a:prstGeom prst="rect">
            <a:avLst/>
          </a:prstGeom>
        </p:spPr>
        <p:txBody>
          <a:bodyPr wrap="none">
            <a:spAutoFit/>
          </a:bodyPr>
          <a:lstStyle/>
          <a:p>
            <a:pPr>
              <a:defRPr/>
            </a:pPr>
            <a:r>
              <a:rPr lang="en-GB" i="0" dirty="0">
                <a:effectLst>
                  <a:glow rad="152400">
                    <a:schemeClr val="tx1"/>
                  </a:glow>
                </a:effectLst>
                <a:cs typeface="Arial" charset="0"/>
              </a:rPr>
              <a:t>3.</a:t>
            </a:r>
          </a:p>
        </p:txBody>
      </p:sp>
    </p:spTree>
    <p:extLst>
      <p:ext uri="{BB962C8B-B14F-4D97-AF65-F5344CB8AC3E}">
        <p14:creationId xmlns:p14="http://schemas.microsoft.com/office/powerpoint/2010/main" val="281746700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DSC_AA_0666cutout.JPG"/>
          <p:cNvPicPr>
            <a:picLocks noChangeAspect="1"/>
          </p:cNvPicPr>
          <p:nvPr/>
        </p:nvPicPr>
        <p:blipFill rotWithShape="1">
          <a:blip r:embed="rId2" cstate="screen">
            <a:grayscl/>
            <a:extLst>
              <a:ext uri="{BEBA8EAE-BF5A-486C-A8C5-ECC9F3942E4B}">
                <a14:imgProps xmlns:a14="http://schemas.microsoft.com/office/drawing/2010/main">
                  <a14:imgLayer r:embed="rId3">
                    <a14:imgEffect>
                      <a14:brightnessContrast bright="40000" contrast="35000"/>
                    </a14:imgEffect>
                  </a14:imgLayer>
                </a14:imgProps>
              </a:ext>
              <a:ext uri="{28A0092B-C50C-407E-A947-70E740481C1C}">
                <a14:useLocalDpi xmlns:a14="http://schemas.microsoft.com/office/drawing/2010/main"/>
              </a:ext>
            </a:extLst>
          </a:blip>
          <a:srcRect t="10431" r="9062"/>
          <a:stretch/>
        </p:blipFill>
        <p:spPr>
          <a:xfrm flipH="1">
            <a:off x="4514712" y="-42454"/>
            <a:ext cx="4661753" cy="6887327"/>
          </a:xfrm>
          <a:prstGeom prst="rect">
            <a:avLst/>
          </a:prstGeom>
        </p:spPr>
      </p:pic>
      <p:sp>
        <p:nvSpPr>
          <p:cNvPr id="5" name="Text Box 2"/>
          <p:cNvSpPr txBox="1">
            <a:spLocks noChangeArrowheads="1"/>
          </p:cNvSpPr>
          <p:nvPr/>
        </p:nvSpPr>
        <p:spPr bwMode="auto">
          <a:xfrm>
            <a:off x="10465" y="2603080"/>
            <a:ext cx="6192688" cy="1618008"/>
          </a:xfrm>
          <a:prstGeom prst="rect">
            <a:avLst/>
          </a:prstGeom>
          <a:noFill/>
          <a:ln w="9525">
            <a:noFill/>
            <a:round/>
            <a:headEnd/>
            <a:tailEnd/>
          </a:ln>
          <a:effectLst/>
        </p:spPr>
        <p:txBody>
          <a:bodyPr wrap="square" lIns="90000" tIns="46800" rIns="90000" bIns="46800">
            <a:prstTxWarp prst="textNoShape">
              <a:avLst/>
            </a:prstTxWarp>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9900" i="0" dirty="0" smtClean="0">
                <a:solidFill>
                  <a:schemeClr val="tx1"/>
                </a:solidFill>
                <a:effectLst>
                  <a:glow rad="127000">
                    <a:schemeClr val="accent3"/>
                  </a:glow>
                </a:effectLst>
              </a:rPr>
              <a:t>conjecture</a:t>
            </a:r>
          </a:p>
        </p:txBody>
      </p:sp>
      <p:sp>
        <p:nvSpPr>
          <p:cNvPr id="7" name="Text Box 2"/>
          <p:cNvSpPr txBox="1">
            <a:spLocks noChangeArrowheads="1"/>
          </p:cNvSpPr>
          <p:nvPr/>
        </p:nvSpPr>
        <p:spPr bwMode="auto">
          <a:xfrm>
            <a:off x="755576" y="3861048"/>
            <a:ext cx="4536504" cy="1785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a:effectLst>
                  <a:glow rad="101600">
                    <a:schemeClr val="tx1">
                      <a:alpha val="75000"/>
                    </a:schemeClr>
                  </a:glow>
                </a:effectLst>
              </a:rPr>
              <a:t>The </a:t>
            </a:r>
            <a:r>
              <a:rPr lang="en-GB" i="0" dirty="0" smtClean="0">
                <a:effectLst>
                  <a:glow rad="101600">
                    <a:schemeClr val="tx1">
                      <a:alpha val="75000"/>
                    </a:schemeClr>
                  </a:glow>
                </a:effectLst>
              </a:rPr>
              <a:t>prior existence of capacities for shared agency partially explains </a:t>
            </a:r>
            <a:r>
              <a:rPr lang="en-GB" i="0" dirty="0">
                <a:effectLst>
                  <a:glow rad="101600">
                    <a:schemeClr val="tx1">
                      <a:alpha val="75000"/>
                    </a:schemeClr>
                  </a:glow>
                </a:effectLst>
              </a:rPr>
              <a:t>how sophisticated forms of </a:t>
            </a:r>
            <a:r>
              <a:rPr lang="en-GB" i="0" dirty="0" smtClean="0">
                <a:effectLst>
                  <a:glow rad="101600">
                    <a:schemeClr val="tx1">
                      <a:alpha val="75000"/>
                    </a:schemeClr>
                  </a:glow>
                </a:effectLst>
              </a:rPr>
              <a:t>mindreading </a:t>
            </a:r>
            <a:r>
              <a:rPr lang="en-GB" i="0" dirty="0">
                <a:effectLst>
                  <a:glow rad="101600">
                    <a:schemeClr val="tx1">
                      <a:alpha val="75000"/>
                    </a:schemeClr>
                  </a:glow>
                </a:effectLst>
              </a:rPr>
              <a:t>emerge in </a:t>
            </a:r>
            <a:r>
              <a:rPr lang="en-GB" i="0" dirty="0" smtClean="0">
                <a:effectLst>
                  <a:glow rad="101600">
                    <a:schemeClr val="tx1">
                      <a:alpha val="75000"/>
                    </a:schemeClr>
                  </a:glow>
                </a:effectLst>
              </a:rPr>
              <a:t>evolution </a:t>
            </a:r>
            <a:r>
              <a:rPr lang="en-GB" i="0" dirty="0">
                <a:effectLst>
                  <a:glow rad="101600">
                    <a:schemeClr val="tx1">
                      <a:alpha val="75000"/>
                    </a:schemeClr>
                  </a:glow>
                </a:effectLst>
              </a:rPr>
              <a:t>or development (or both)</a:t>
            </a:r>
            <a:endParaRPr lang="en-GB" dirty="0">
              <a:effectLst>
                <a:glow rad="101600">
                  <a:schemeClr val="tx1">
                    <a:alpha val="75000"/>
                  </a:schemeClr>
                </a:glow>
              </a:effectLst>
            </a:endParaRPr>
          </a:p>
        </p:txBody>
      </p:sp>
    </p:spTree>
    <p:extLst>
      <p:ext uri="{BB962C8B-B14F-4D97-AF65-F5344CB8AC3E}">
        <p14:creationId xmlns:p14="http://schemas.microsoft.com/office/powerpoint/2010/main" val="117680669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Effect>
                      <a14:colorTemperature colorTemp="11500"/>
                    </a14:imgEffect>
                    <a14:imgEffect>
                      <a14:saturation sat="0"/>
                    </a14:imgEffect>
                    <a14:imgEffect>
                      <a14:brightnessContrast bright="-43000" contrast="48000"/>
                    </a14:imgEffect>
                  </a14:imgLayer>
                </a14:imgProps>
              </a:ext>
            </a:extLst>
          </a:blip>
          <a:stretch>
            <a:fillRect/>
          </a:stretch>
        </p:blipFill>
        <p:spPr>
          <a:xfrm>
            <a:off x="5483700" y="2492896"/>
            <a:ext cx="3073400" cy="3213100"/>
          </a:xfrm>
          <a:prstGeom prst="rect">
            <a:avLst/>
          </a:prstGeom>
        </p:spPr>
      </p:pic>
      <p:sp>
        <p:nvSpPr>
          <p:cNvPr id="13" name="Rectangle 12"/>
          <p:cNvSpPr/>
          <p:nvPr/>
        </p:nvSpPr>
        <p:spPr bwMode="auto">
          <a:xfrm>
            <a:off x="5464528" y="2480567"/>
            <a:ext cx="3139920" cy="3240360"/>
          </a:xfrm>
          <a:prstGeom prst="rect">
            <a:avLst/>
          </a:prstGeom>
          <a:gradFill flip="none" rotWithShape="1">
            <a:gsLst>
              <a:gs pos="76000">
                <a:schemeClr val="tx1">
                  <a:alpha val="0"/>
                </a:schemeClr>
              </a:gs>
              <a:gs pos="100000">
                <a:schemeClr val="tx1"/>
              </a:gs>
            </a:gsLst>
            <a:path path="circle">
              <a:fillToRect l="50000" t="50000" r="50000" b="50000"/>
            </a:path>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pic>
        <p:nvPicPr>
          <p:cNvPr id="15" name="Picture 14"/>
          <p:cNvPicPr>
            <a:picLocks noChangeAspect="1"/>
          </p:cNvPicPr>
          <p:nvPr/>
        </p:nvPicPr>
        <p:blipFill rotWithShape="1">
          <a:blip r:embed="rId5">
            <a:extLst>
              <a:ext uri="{BEBA8EAE-BF5A-486C-A8C5-ECC9F3942E4B}">
                <a14:imgProps xmlns:a14="http://schemas.microsoft.com/office/drawing/2010/main">
                  <a14:imgLayer r:embed="rId4">
                    <a14:imgEffect>
                      <a14:sharpenSoften amount="-100000"/>
                    </a14:imgEffect>
                    <a14:imgEffect>
                      <a14:colorTemperature colorTemp="11500"/>
                    </a14:imgEffect>
                    <a14:imgEffect>
                      <a14:saturation sat="0"/>
                    </a14:imgEffect>
                    <a14:imgEffect>
                      <a14:brightnessContrast bright="-37000" contrast="57000"/>
                    </a14:imgEffect>
                  </a14:imgLayer>
                </a14:imgProps>
              </a:ext>
            </a:extLst>
          </a:blip>
          <a:srcRect l="18369"/>
          <a:stretch/>
        </p:blipFill>
        <p:spPr>
          <a:xfrm>
            <a:off x="1348372" y="2492896"/>
            <a:ext cx="3032264" cy="3208536"/>
          </a:xfrm>
          <a:prstGeom prst="rect">
            <a:avLst/>
          </a:prstGeom>
        </p:spPr>
      </p:pic>
      <p:sp>
        <p:nvSpPr>
          <p:cNvPr id="16" name="Rectangle 15"/>
          <p:cNvSpPr/>
          <p:nvPr/>
        </p:nvSpPr>
        <p:spPr bwMode="auto">
          <a:xfrm>
            <a:off x="1296622" y="2494862"/>
            <a:ext cx="3139920" cy="3240360"/>
          </a:xfrm>
          <a:prstGeom prst="rect">
            <a:avLst/>
          </a:prstGeom>
          <a:gradFill flip="none" rotWithShape="1">
            <a:gsLst>
              <a:gs pos="76000">
                <a:schemeClr val="tx1">
                  <a:alpha val="0"/>
                </a:schemeClr>
              </a:gs>
              <a:gs pos="100000">
                <a:schemeClr val="tx1"/>
              </a:gs>
            </a:gsLst>
            <a:path path="circle">
              <a:fillToRect l="50000" t="50000" r="50000" b="50000"/>
            </a:path>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7" name="Rectangle 16"/>
          <p:cNvSpPr/>
          <p:nvPr/>
        </p:nvSpPr>
        <p:spPr>
          <a:xfrm>
            <a:off x="3372524" y="6022449"/>
            <a:ext cx="3168352" cy="430887"/>
          </a:xfrm>
          <a:prstGeom prst="rect">
            <a:avLst/>
          </a:prstGeom>
          <a:solidFill>
            <a:schemeClr val="bg1"/>
          </a:solidFill>
        </p:spPr>
        <p:txBody>
          <a:bodyPr wrap="square" rIns="108000">
            <a:spAutoFit/>
          </a:bodyPr>
          <a:lstStyle/>
          <a:p>
            <a:pPr algn="ctr"/>
            <a:r>
              <a:rPr lang="en-US" i="0" dirty="0" smtClean="0">
                <a:solidFill>
                  <a:srgbClr val="000000"/>
                </a:solidFill>
                <a:effectLst>
                  <a:glow rad="101600">
                    <a:srgbClr val="FFFFFF"/>
                  </a:glow>
                </a:effectLst>
                <a:ea typeface="Arial" charset="0"/>
                <a:cs typeface="Arial" charset="0"/>
              </a:rPr>
              <a:t>&lt; different content &gt;</a:t>
            </a:r>
            <a:endParaRPr lang="en-US" i="0" dirty="0">
              <a:solidFill>
                <a:srgbClr val="000000"/>
              </a:solidFill>
              <a:effectLst>
                <a:glow rad="101600">
                  <a:srgbClr val="FFFFFF"/>
                </a:glow>
              </a:effectLst>
            </a:endParaRPr>
          </a:p>
        </p:txBody>
      </p:sp>
      <p:cxnSp>
        <p:nvCxnSpPr>
          <p:cNvPr id="10" name="Straight Connector 9"/>
          <p:cNvCxnSpPr/>
          <p:nvPr/>
        </p:nvCxnSpPr>
        <p:spPr bwMode="auto">
          <a:xfrm>
            <a:off x="4953841" y="5805264"/>
            <a:ext cx="2859" cy="217185"/>
          </a:xfrm>
          <a:prstGeom prst="line">
            <a:avLst/>
          </a:prstGeom>
          <a:solidFill>
            <a:srgbClr val="00B8FF"/>
          </a:solidFill>
          <a:ln w="76200" cap="flat" cmpd="sng" algn="ctr">
            <a:solidFill>
              <a:srgbClr val="FFFFFF"/>
            </a:solidFill>
            <a:prstDash val="solid"/>
            <a:round/>
            <a:headEnd type="none" w="med" len="med"/>
            <a:tailEnd type="none" w="med" len="med"/>
          </a:ln>
          <a:effectLst/>
        </p:spPr>
      </p:cxnSp>
    </p:spTree>
    <p:extLst>
      <p:ext uri="{BB962C8B-B14F-4D97-AF65-F5344CB8AC3E}">
        <p14:creationId xmlns:p14="http://schemas.microsoft.com/office/powerpoint/2010/main" val="119263315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Box 2"/>
          <p:cNvSpPr txBox="1">
            <a:spLocks noChangeArrowheads="1"/>
          </p:cNvSpPr>
          <p:nvPr/>
        </p:nvSpPr>
        <p:spPr bwMode="auto">
          <a:xfrm>
            <a:off x="10465" y="2603080"/>
            <a:ext cx="6192688" cy="1618008"/>
          </a:xfrm>
          <a:prstGeom prst="rect">
            <a:avLst/>
          </a:prstGeom>
          <a:noFill/>
          <a:ln w="9525">
            <a:noFill/>
            <a:round/>
            <a:headEnd/>
            <a:tailEnd/>
          </a:ln>
          <a:effectLst/>
        </p:spPr>
        <p:txBody>
          <a:bodyPr wrap="square" lIns="90000" tIns="46800" rIns="90000" bIns="46800">
            <a:prstTxWarp prst="textNoShape">
              <a:avLst/>
            </a:prstTxWarp>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9900" i="0" dirty="0" smtClean="0">
                <a:solidFill>
                  <a:schemeClr val="tx1"/>
                </a:solidFill>
                <a:effectLst>
                  <a:glow rad="127000">
                    <a:schemeClr val="tx1">
                      <a:lumMod val="50000"/>
                      <a:lumOff val="50000"/>
                    </a:schemeClr>
                  </a:glow>
                </a:effectLst>
              </a:rPr>
              <a:t>conjecture</a:t>
            </a:r>
          </a:p>
        </p:txBody>
      </p:sp>
      <p:sp>
        <p:nvSpPr>
          <p:cNvPr id="7" name="Rectangle 6"/>
          <p:cNvSpPr/>
          <p:nvPr/>
        </p:nvSpPr>
        <p:spPr bwMode="auto">
          <a:xfrm>
            <a:off x="0" y="0"/>
            <a:ext cx="9144000" cy="6858000"/>
          </a:xfrm>
          <a:prstGeom prst="rect">
            <a:avLst/>
          </a:prstGeom>
          <a:gradFill flip="none" rotWithShape="1">
            <a:gsLst>
              <a:gs pos="0">
                <a:schemeClr val="tx1"/>
              </a:gs>
              <a:gs pos="36000">
                <a:schemeClr val="tx1">
                  <a:alpha val="65000"/>
                </a:schemeClr>
              </a:gs>
            </a:gsLst>
            <a:lin ang="0" scaled="1"/>
            <a:tileRect/>
          </a:gra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8" name="Text Box 2"/>
          <p:cNvSpPr txBox="1">
            <a:spLocks noChangeArrowheads="1"/>
          </p:cNvSpPr>
          <p:nvPr/>
        </p:nvSpPr>
        <p:spPr bwMode="auto">
          <a:xfrm>
            <a:off x="755576" y="3861048"/>
            <a:ext cx="4536504" cy="1785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a:effectLst>
                  <a:glow rad="101600">
                    <a:schemeClr val="tx1">
                      <a:alpha val="75000"/>
                    </a:schemeClr>
                  </a:glow>
                </a:effectLst>
              </a:rPr>
              <a:t>The </a:t>
            </a:r>
            <a:r>
              <a:rPr lang="en-GB" i="0" dirty="0" smtClean="0">
                <a:effectLst>
                  <a:glow rad="101600">
                    <a:schemeClr val="tx1">
                      <a:alpha val="75000"/>
                    </a:schemeClr>
                  </a:glow>
                </a:effectLst>
              </a:rPr>
              <a:t>prior existence of capacities for shared agency </a:t>
            </a:r>
            <a:r>
              <a:rPr lang="en-GB" i="0" strike="sngStrike" dirty="0" smtClean="0">
                <a:effectLst>
                  <a:glow rad="101600">
                    <a:schemeClr val="tx1">
                      <a:alpha val="75000"/>
                    </a:schemeClr>
                  </a:glow>
                </a:effectLst>
              </a:rPr>
              <a:t>partially explains</a:t>
            </a:r>
            <a:r>
              <a:rPr lang="en-GB" i="0" dirty="0" smtClean="0">
                <a:effectLst>
                  <a:glow rad="101600">
                    <a:schemeClr val="tx1">
                      <a:alpha val="75000"/>
                    </a:schemeClr>
                  </a:glow>
                </a:effectLst>
              </a:rPr>
              <a:t> </a:t>
            </a:r>
            <a:r>
              <a:rPr lang="en-GB" i="0" dirty="0">
                <a:effectLst>
                  <a:glow rad="101600">
                    <a:schemeClr val="tx1">
                      <a:alpha val="75000"/>
                    </a:schemeClr>
                  </a:glow>
                </a:effectLst>
              </a:rPr>
              <a:t>how sophisticated forms of </a:t>
            </a:r>
            <a:r>
              <a:rPr lang="en-GB" i="0" dirty="0" smtClean="0">
                <a:effectLst>
                  <a:glow rad="101600">
                    <a:schemeClr val="tx1">
                      <a:alpha val="75000"/>
                    </a:schemeClr>
                  </a:glow>
                </a:effectLst>
              </a:rPr>
              <a:t>mindreading </a:t>
            </a:r>
            <a:r>
              <a:rPr lang="en-GB" i="0" dirty="0">
                <a:effectLst>
                  <a:glow rad="101600">
                    <a:schemeClr val="tx1">
                      <a:alpha val="75000"/>
                    </a:schemeClr>
                  </a:glow>
                </a:effectLst>
              </a:rPr>
              <a:t>emerge in </a:t>
            </a:r>
            <a:r>
              <a:rPr lang="en-GB" i="0" dirty="0" smtClean="0">
                <a:effectLst>
                  <a:glow rad="101600">
                    <a:schemeClr val="tx1">
                      <a:alpha val="75000"/>
                    </a:schemeClr>
                  </a:glow>
                </a:effectLst>
              </a:rPr>
              <a:t>evolution </a:t>
            </a:r>
            <a:r>
              <a:rPr lang="en-GB" i="0" dirty="0">
                <a:effectLst>
                  <a:glow rad="101600">
                    <a:schemeClr val="tx1">
                      <a:alpha val="75000"/>
                    </a:schemeClr>
                  </a:glow>
                </a:effectLst>
              </a:rPr>
              <a:t>or development (or both)</a:t>
            </a:r>
            <a:endParaRPr lang="en-GB" dirty="0">
              <a:effectLst>
                <a:glow rad="101600">
                  <a:schemeClr val="tx1">
                    <a:alpha val="75000"/>
                  </a:schemeClr>
                </a:glow>
              </a:effectLst>
            </a:endParaRPr>
          </a:p>
        </p:txBody>
      </p:sp>
      <p:sp>
        <p:nvSpPr>
          <p:cNvPr id="10" name="Text Box 2"/>
          <p:cNvSpPr txBox="1">
            <a:spLocks noChangeArrowheads="1"/>
          </p:cNvSpPr>
          <p:nvPr/>
        </p:nvSpPr>
        <p:spPr bwMode="auto">
          <a:xfrm>
            <a:off x="4716016" y="4197099"/>
            <a:ext cx="4536504"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smtClean="0">
                <a:effectLst>
                  <a:glow rad="101600">
                    <a:schemeClr val="tx1">
                      <a:alpha val="75000"/>
                    </a:schemeClr>
                  </a:glow>
                </a:effectLst>
              </a:rPr>
              <a:t>cannot explain</a:t>
            </a:r>
            <a:endParaRPr lang="en-GB" dirty="0">
              <a:effectLst>
                <a:glow rad="101600">
                  <a:schemeClr val="tx1">
                    <a:alpha val="75000"/>
                  </a:schemeClr>
                </a:glow>
              </a:effectLst>
            </a:endParaRPr>
          </a:p>
        </p:txBody>
      </p:sp>
      <p:sp>
        <p:nvSpPr>
          <p:cNvPr id="13" name="Rectangle 12"/>
          <p:cNvSpPr/>
          <p:nvPr/>
        </p:nvSpPr>
        <p:spPr>
          <a:xfrm>
            <a:off x="466891" y="3861048"/>
            <a:ext cx="377026" cy="430887"/>
          </a:xfrm>
          <a:prstGeom prst="rect">
            <a:avLst/>
          </a:prstGeom>
        </p:spPr>
        <p:txBody>
          <a:bodyPr wrap="none">
            <a:spAutoFit/>
          </a:bodyPr>
          <a:lstStyle/>
          <a:p>
            <a:pPr>
              <a:defRPr/>
            </a:pPr>
            <a:r>
              <a:rPr lang="en-GB" i="0" dirty="0">
                <a:effectLst>
                  <a:glow rad="152400">
                    <a:schemeClr val="tx1"/>
                  </a:glow>
                </a:effectLst>
                <a:cs typeface="Arial" charset="0"/>
              </a:rPr>
              <a:t>3.</a:t>
            </a:r>
          </a:p>
        </p:txBody>
      </p:sp>
      <p:sp>
        <p:nvSpPr>
          <p:cNvPr id="14" name="Rectangle 13"/>
          <p:cNvSpPr/>
          <p:nvPr/>
        </p:nvSpPr>
        <p:spPr bwMode="auto">
          <a:xfrm>
            <a:off x="0" y="1052736"/>
            <a:ext cx="9144000" cy="1008112"/>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9" name="Text Box 5"/>
          <p:cNvSpPr txBox="1">
            <a:spLocks noChangeArrowheads="1"/>
          </p:cNvSpPr>
          <p:nvPr/>
        </p:nvSpPr>
        <p:spPr bwMode="auto">
          <a:xfrm>
            <a:off x="539554" y="829158"/>
            <a:ext cx="5112568" cy="3139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defRPr/>
            </a:pPr>
            <a:endParaRPr lang="en-GB" i="0" dirty="0" smtClean="0">
              <a:effectLst>
                <a:glow rad="152400">
                  <a:schemeClr val="tx1"/>
                </a:glow>
              </a:effectLst>
              <a:cs typeface="Arial" charset="0"/>
            </a:endParaRPr>
          </a:p>
          <a:p>
            <a:pPr>
              <a:defRPr/>
            </a:pPr>
            <a:r>
              <a:rPr lang="en-GB" i="0" dirty="0">
                <a:effectLst>
                  <a:glow rad="152400">
                    <a:schemeClr val="tx1"/>
                  </a:glow>
                </a:effectLst>
                <a:cs typeface="Arial" charset="0"/>
              </a:rPr>
              <a:t>1. All </a:t>
            </a:r>
            <a:r>
              <a:rPr lang="en-GB" i="0" dirty="0" smtClean="0">
                <a:effectLst>
                  <a:glow rad="152400">
                    <a:schemeClr val="tx1"/>
                  </a:glow>
                </a:effectLst>
                <a:cs typeface="Arial" charset="0"/>
              </a:rPr>
              <a:t>shared agency involves shared intention.</a:t>
            </a:r>
            <a:endParaRPr lang="en-GB" i="0" dirty="0">
              <a:effectLst>
                <a:glow rad="152400">
                  <a:schemeClr val="tx1"/>
                </a:glow>
              </a:effectLst>
              <a:cs typeface="Arial" charset="0"/>
            </a:endParaRPr>
          </a:p>
          <a:p>
            <a:pPr>
              <a:defRPr/>
            </a:pPr>
            <a:endParaRPr lang="en-GB" i="0" dirty="0">
              <a:effectLst>
                <a:glow rad="152400">
                  <a:schemeClr val="tx1"/>
                </a:glow>
              </a:effectLst>
              <a:cs typeface="Arial" charset="0"/>
            </a:endParaRPr>
          </a:p>
          <a:p>
            <a:pPr>
              <a:defRPr/>
            </a:pPr>
            <a:r>
              <a:rPr lang="en-GB" i="0" dirty="0" smtClean="0">
                <a:effectLst>
                  <a:glow rad="152400">
                    <a:schemeClr val="tx1"/>
                  </a:glow>
                </a:effectLst>
                <a:cs typeface="Arial" charset="0"/>
              </a:rPr>
              <a:t>2. Shared intention requires sophisticated mindreading.</a:t>
            </a:r>
          </a:p>
          <a:p>
            <a:pPr>
              <a:defRPr/>
            </a:pPr>
            <a:endParaRPr lang="en-GB" i="0" dirty="0" smtClean="0">
              <a:effectLst>
                <a:glow rad="152400">
                  <a:schemeClr val="tx1"/>
                </a:glow>
              </a:effectLst>
              <a:cs typeface="Arial" charset="0"/>
            </a:endParaRPr>
          </a:p>
          <a:p>
            <a:pPr>
              <a:defRPr/>
            </a:pPr>
            <a:r>
              <a:rPr lang="en-GB" i="0" dirty="0" smtClean="0">
                <a:effectLst>
                  <a:glow rad="152400">
                    <a:schemeClr val="tx1"/>
                  </a:glow>
                </a:effectLst>
                <a:cs typeface="Arial" charset="0"/>
              </a:rPr>
              <a:t>Therefore:</a:t>
            </a:r>
            <a:endParaRPr lang="en-GB" i="0" dirty="0">
              <a:effectLst>
                <a:glow rad="152400">
                  <a:schemeClr val="tx1"/>
                </a:glow>
              </a:effectLst>
              <a:cs typeface="Arial" charset="0"/>
            </a:endParaRPr>
          </a:p>
          <a:p>
            <a:pPr>
              <a:defRPr/>
            </a:pPr>
            <a:endParaRPr lang="en-GB" i="0" dirty="0">
              <a:effectLst>
                <a:glow rad="152400">
                  <a:schemeClr val="tx1"/>
                </a:glow>
              </a:effectLst>
              <a:cs typeface="Arial" charset="0"/>
            </a:endParaRPr>
          </a:p>
        </p:txBody>
      </p:sp>
    </p:spTree>
    <p:extLst>
      <p:ext uri="{BB962C8B-B14F-4D97-AF65-F5344CB8AC3E}">
        <p14:creationId xmlns:p14="http://schemas.microsoft.com/office/powerpoint/2010/main" val="91703707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464528" y="332656"/>
            <a:ext cx="2987824" cy="1785104"/>
          </a:xfrm>
          <a:prstGeom prst="rect">
            <a:avLst/>
          </a:prstGeom>
        </p:spPr>
        <p:txBody>
          <a:bodyPr wrap="square">
            <a:spAutoFit/>
          </a:bodyPr>
          <a:lstStyle/>
          <a:p>
            <a:r>
              <a:rPr lang="en-US" i="0" dirty="0" smtClean="0">
                <a:effectLst>
                  <a:glow rad="101600">
                    <a:srgbClr val="000000"/>
                  </a:glow>
                </a:effectLst>
              </a:rPr>
              <a:t>Take </a:t>
            </a:r>
            <a:r>
              <a:rPr lang="en-US" i="0" dirty="0">
                <a:effectLst>
                  <a:glow rad="101600">
                    <a:srgbClr val="000000"/>
                  </a:glow>
                </a:effectLst>
              </a:rPr>
              <a:t>RER B and get out at the Luxembourg station, from there it's less than 5 minutes walk.</a:t>
            </a:r>
          </a:p>
        </p:txBody>
      </p:sp>
      <p:pic>
        <p:nvPicPr>
          <p:cNvPr id="5" name="Picture 4"/>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Effect>
                      <a14:colorTemperature colorTemp="11500"/>
                    </a14:imgEffect>
                    <a14:imgEffect>
                      <a14:saturation sat="0"/>
                    </a14:imgEffect>
                    <a14:imgEffect>
                      <a14:brightnessContrast bright="-43000" contrast="48000"/>
                    </a14:imgEffect>
                  </a14:imgLayer>
                </a14:imgProps>
              </a:ext>
            </a:extLst>
          </a:blip>
          <a:stretch>
            <a:fillRect/>
          </a:stretch>
        </p:blipFill>
        <p:spPr>
          <a:xfrm>
            <a:off x="5483700" y="2492896"/>
            <a:ext cx="3073400" cy="3213100"/>
          </a:xfrm>
          <a:prstGeom prst="rect">
            <a:avLst/>
          </a:prstGeom>
        </p:spPr>
      </p:pic>
      <p:sp>
        <p:nvSpPr>
          <p:cNvPr id="13" name="Rectangle 12"/>
          <p:cNvSpPr/>
          <p:nvPr/>
        </p:nvSpPr>
        <p:spPr bwMode="auto">
          <a:xfrm>
            <a:off x="5464528" y="2480567"/>
            <a:ext cx="3139920" cy="3240360"/>
          </a:xfrm>
          <a:prstGeom prst="rect">
            <a:avLst/>
          </a:prstGeom>
          <a:gradFill flip="none" rotWithShape="1">
            <a:gsLst>
              <a:gs pos="76000">
                <a:schemeClr val="tx1">
                  <a:alpha val="0"/>
                </a:schemeClr>
              </a:gs>
              <a:gs pos="100000">
                <a:schemeClr val="tx1"/>
              </a:gs>
            </a:gsLst>
            <a:path path="circle">
              <a:fillToRect l="50000" t="50000" r="50000" b="50000"/>
            </a:path>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4" name="Rectangle 13"/>
          <p:cNvSpPr/>
          <p:nvPr/>
        </p:nvSpPr>
        <p:spPr>
          <a:xfrm>
            <a:off x="1296622" y="332656"/>
            <a:ext cx="2987824" cy="1785104"/>
          </a:xfrm>
          <a:prstGeom prst="rect">
            <a:avLst/>
          </a:prstGeom>
        </p:spPr>
        <p:txBody>
          <a:bodyPr wrap="square">
            <a:spAutoFit/>
          </a:bodyPr>
          <a:lstStyle/>
          <a:p>
            <a:r>
              <a:rPr lang="en-US" i="0" dirty="0" smtClean="0">
                <a:effectLst>
                  <a:glow rad="101600">
                    <a:srgbClr val="000000"/>
                  </a:glow>
                </a:effectLst>
              </a:rPr>
              <a:t>Head </a:t>
            </a:r>
            <a:r>
              <a:rPr lang="en-US" i="0" dirty="0">
                <a:effectLst>
                  <a:glow rad="101600">
                    <a:srgbClr val="000000"/>
                  </a:glow>
                </a:effectLst>
              </a:rPr>
              <a:t>southeast on Rue </a:t>
            </a:r>
            <a:r>
              <a:rPr lang="en-US" i="0" dirty="0" err="1">
                <a:effectLst>
                  <a:glow rad="101600">
                    <a:srgbClr val="000000"/>
                  </a:glow>
                </a:effectLst>
              </a:rPr>
              <a:t>Cujas</a:t>
            </a:r>
            <a:r>
              <a:rPr lang="en-US" i="0" dirty="0">
                <a:effectLst>
                  <a:glow rad="101600">
                    <a:srgbClr val="000000"/>
                  </a:glow>
                </a:effectLst>
              </a:rPr>
              <a:t> toward Rue Victor </a:t>
            </a:r>
            <a:r>
              <a:rPr lang="en-US" i="0" dirty="0" smtClean="0">
                <a:effectLst>
                  <a:glow rad="101600">
                    <a:srgbClr val="000000"/>
                  </a:glow>
                </a:effectLst>
              </a:rPr>
              <a:t>Cousin.  Turn </a:t>
            </a:r>
            <a:r>
              <a:rPr lang="en-US" i="0" dirty="0">
                <a:effectLst>
                  <a:glow rad="101600">
                    <a:srgbClr val="000000"/>
                  </a:glow>
                </a:effectLst>
              </a:rPr>
              <a:t>right onto Rue Saint-</a:t>
            </a:r>
            <a:r>
              <a:rPr lang="en-US" i="0" dirty="0" smtClean="0">
                <a:effectLst>
                  <a:glow rad="101600">
                    <a:srgbClr val="000000"/>
                  </a:glow>
                </a:effectLst>
              </a:rPr>
              <a:t>Jacques. ...</a:t>
            </a:r>
            <a:endParaRPr lang="en-US" i="0" dirty="0">
              <a:effectLst>
                <a:glow rad="101600">
                  <a:srgbClr val="000000"/>
                </a:glow>
              </a:effectLst>
            </a:endParaRPr>
          </a:p>
        </p:txBody>
      </p:sp>
      <p:pic>
        <p:nvPicPr>
          <p:cNvPr id="15" name="Picture 14"/>
          <p:cNvPicPr>
            <a:picLocks noChangeAspect="1"/>
          </p:cNvPicPr>
          <p:nvPr/>
        </p:nvPicPr>
        <p:blipFill rotWithShape="1">
          <a:blip r:embed="rId5">
            <a:extLst>
              <a:ext uri="{BEBA8EAE-BF5A-486C-A8C5-ECC9F3942E4B}">
                <a14:imgProps xmlns:a14="http://schemas.microsoft.com/office/drawing/2010/main">
                  <a14:imgLayer r:embed="rId4">
                    <a14:imgEffect>
                      <a14:sharpenSoften amount="-100000"/>
                    </a14:imgEffect>
                    <a14:imgEffect>
                      <a14:colorTemperature colorTemp="11500"/>
                    </a14:imgEffect>
                    <a14:imgEffect>
                      <a14:saturation sat="0"/>
                    </a14:imgEffect>
                    <a14:imgEffect>
                      <a14:brightnessContrast bright="-37000" contrast="57000"/>
                    </a14:imgEffect>
                  </a14:imgLayer>
                </a14:imgProps>
              </a:ext>
            </a:extLst>
          </a:blip>
          <a:srcRect l="18369"/>
          <a:stretch/>
        </p:blipFill>
        <p:spPr>
          <a:xfrm>
            <a:off x="1348372" y="2492896"/>
            <a:ext cx="3032264" cy="3208536"/>
          </a:xfrm>
          <a:prstGeom prst="rect">
            <a:avLst/>
          </a:prstGeom>
        </p:spPr>
      </p:pic>
      <p:sp>
        <p:nvSpPr>
          <p:cNvPr id="16" name="Rectangle 15"/>
          <p:cNvSpPr/>
          <p:nvPr/>
        </p:nvSpPr>
        <p:spPr bwMode="auto">
          <a:xfrm>
            <a:off x="1296622" y="2494862"/>
            <a:ext cx="3139920" cy="3240360"/>
          </a:xfrm>
          <a:prstGeom prst="rect">
            <a:avLst/>
          </a:prstGeom>
          <a:gradFill flip="none" rotWithShape="1">
            <a:gsLst>
              <a:gs pos="76000">
                <a:schemeClr val="tx1">
                  <a:alpha val="0"/>
                </a:schemeClr>
              </a:gs>
              <a:gs pos="100000">
                <a:schemeClr val="tx1"/>
              </a:gs>
            </a:gsLst>
            <a:path path="circle">
              <a:fillToRect l="50000" t="50000" r="50000" b="50000"/>
            </a:path>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7" name="Rectangle 16"/>
          <p:cNvSpPr/>
          <p:nvPr/>
        </p:nvSpPr>
        <p:spPr>
          <a:xfrm>
            <a:off x="3372524" y="6022449"/>
            <a:ext cx="3168352" cy="430887"/>
          </a:xfrm>
          <a:prstGeom prst="rect">
            <a:avLst/>
          </a:prstGeom>
          <a:solidFill>
            <a:schemeClr val="bg1"/>
          </a:solidFill>
        </p:spPr>
        <p:txBody>
          <a:bodyPr wrap="square" rIns="108000">
            <a:spAutoFit/>
          </a:bodyPr>
          <a:lstStyle/>
          <a:p>
            <a:pPr algn="ctr"/>
            <a:r>
              <a:rPr lang="en-US" i="0" dirty="0" smtClean="0">
                <a:solidFill>
                  <a:srgbClr val="000000"/>
                </a:solidFill>
                <a:effectLst>
                  <a:glow rad="101600">
                    <a:srgbClr val="FFFFFF"/>
                  </a:glow>
                </a:effectLst>
                <a:ea typeface="Arial" charset="0"/>
                <a:cs typeface="Arial" charset="0"/>
              </a:rPr>
              <a:t>&lt; different content &gt;</a:t>
            </a:r>
            <a:endParaRPr lang="en-US" i="0" dirty="0">
              <a:solidFill>
                <a:srgbClr val="000000"/>
              </a:solidFill>
              <a:effectLst>
                <a:glow rad="101600">
                  <a:srgbClr val="FFFFFF"/>
                </a:glow>
              </a:effectLst>
            </a:endParaRPr>
          </a:p>
        </p:txBody>
      </p:sp>
      <p:sp>
        <p:nvSpPr>
          <p:cNvPr id="18" name="Rectangle 17"/>
          <p:cNvSpPr/>
          <p:nvPr/>
        </p:nvSpPr>
        <p:spPr>
          <a:xfrm rot="16200000">
            <a:off x="-973196" y="2637493"/>
            <a:ext cx="3168352" cy="430887"/>
          </a:xfrm>
          <a:prstGeom prst="rect">
            <a:avLst/>
          </a:prstGeom>
          <a:solidFill>
            <a:schemeClr val="bg1"/>
          </a:solidFill>
        </p:spPr>
        <p:txBody>
          <a:bodyPr wrap="square" rIns="108000">
            <a:spAutoFit/>
          </a:bodyPr>
          <a:lstStyle/>
          <a:p>
            <a:pPr algn="ctr"/>
            <a:r>
              <a:rPr lang="en-US" i="0" dirty="0" smtClean="0">
                <a:solidFill>
                  <a:srgbClr val="000000"/>
                </a:solidFill>
                <a:effectLst>
                  <a:glow rad="101600">
                    <a:srgbClr val="FFFFFF"/>
                  </a:glow>
                </a:effectLst>
                <a:ea typeface="Arial" charset="0"/>
                <a:cs typeface="Arial" charset="0"/>
              </a:rPr>
              <a:t>&lt; different format &gt;</a:t>
            </a:r>
            <a:endParaRPr lang="en-US" i="0" dirty="0">
              <a:solidFill>
                <a:srgbClr val="000000"/>
              </a:solidFill>
              <a:effectLst>
                <a:glow rad="101600">
                  <a:srgbClr val="FFFFFF"/>
                </a:glow>
              </a:effectLst>
            </a:endParaRPr>
          </a:p>
        </p:txBody>
      </p:sp>
      <p:cxnSp>
        <p:nvCxnSpPr>
          <p:cNvPr id="3" name="Straight Connector 2"/>
          <p:cNvCxnSpPr>
            <a:endCxn id="17" idx="0"/>
          </p:cNvCxnSpPr>
          <p:nvPr/>
        </p:nvCxnSpPr>
        <p:spPr bwMode="auto">
          <a:xfrm>
            <a:off x="4953841" y="5805264"/>
            <a:ext cx="2859" cy="217185"/>
          </a:xfrm>
          <a:prstGeom prst="line">
            <a:avLst/>
          </a:prstGeom>
          <a:solidFill>
            <a:srgbClr val="00B8FF"/>
          </a:solidFill>
          <a:ln w="76200" cap="flat" cmpd="sng" algn="ctr">
            <a:solidFill>
              <a:srgbClr val="FFFFFF"/>
            </a:solidFill>
            <a:prstDash val="solid"/>
            <a:round/>
            <a:headEnd type="none" w="med" len="med"/>
            <a:tailEnd type="none" w="med" len="med"/>
          </a:ln>
          <a:effectLst/>
        </p:spPr>
      </p:cxnSp>
      <p:cxnSp>
        <p:nvCxnSpPr>
          <p:cNvPr id="19" name="Straight Connector 18"/>
          <p:cNvCxnSpPr/>
          <p:nvPr/>
        </p:nvCxnSpPr>
        <p:spPr bwMode="auto">
          <a:xfrm rot="16200000">
            <a:off x="904865" y="2169709"/>
            <a:ext cx="2859" cy="217185"/>
          </a:xfrm>
          <a:prstGeom prst="line">
            <a:avLst/>
          </a:prstGeom>
          <a:solidFill>
            <a:srgbClr val="00B8FF"/>
          </a:solidFill>
          <a:ln w="76200" cap="flat" cmpd="sng" algn="ctr">
            <a:solidFill>
              <a:srgbClr val="FFFFFF"/>
            </a:solidFill>
            <a:prstDash val="solid"/>
            <a:round/>
            <a:headEnd type="none" w="med" len="med"/>
            <a:tailEnd type="none" w="med" len="med"/>
          </a:ln>
          <a:effectLst/>
        </p:spPr>
      </p:cxnSp>
    </p:spTree>
    <p:extLst>
      <p:ext uri="{BB962C8B-B14F-4D97-AF65-F5344CB8AC3E}">
        <p14:creationId xmlns:p14="http://schemas.microsoft.com/office/powerpoint/2010/main" val="124373669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4860032" y="1700808"/>
            <a:ext cx="3139920" cy="3240360"/>
            <a:chOff x="5464528" y="3128639"/>
            <a:chExt cx="3139920" cy="3240360"/>
          </a:xfrm>
        </p:grpSpPr>
        <p:pic>
          <p:nvPicPr>
            <p:cNvPr id="5" name="Picture 4"/>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Effect>
                        <a14:colorTemperature colorTemp="11500"/>
                      </a14:imgEffect>
                      <a14:imgEffect>
                        <a14:saturation sat="0"/>
                      </a14:imgEffect>
                      <a14:imgEffect>
                        <a14:brightnessContrast bright="-43000" contrast="48000"/>
                      </a14:imgEffect>
                    </a14:imgLayer>
                  </a14:imgProps>
                </a:ext>
              </a:extLst>
            </a:blip>
            <a:stretch>
              <a:fillRect/>
            </a:stretch>
          </p:blipFill>
          <p:spPr>
            <a:xfrm>
              <a:off x="5483700" y="3140968"/>
              <a:ext cx="3073400" cy="3213100"/>
            </a:xfrm>
            <a:prstGeom prst="rect">
              <a:avLst/>
            </a:prstGeom>
          </p:spPr>
        </p:pic>
        <p:sp>
          <p:nvSpPr>
            <p:cNvPr id="13" name="Rectangle 12"/>
            <p:cNvSpPr/>
            <p:nvPr/>
          </p:nvSpPr>
          <p:spPr bwMode="auto">
            <a:xfrm>
              <a:off x="5464528" y="3128639"/>
              <a:ext cx="3139920" cy="3240360"/>
            </a:xfrm>
            <a:prstGeom prst="rect">
              <a:avLst/>
            </a:prstGeom>
            <a:gradFill flip="none" rotWithShape="1">
              <a:gsLst>
                <a:gs pos="76000">
                  <a:schemeClr val="tx1">
                    <a:alpha val="0"/>
                  </a:schemeClr>
                </a:gs>
                <a:gs pos="100000">
                  <a:schemeClr val="tx1"/>
                </a:gs>
              </a:gsLst>
              <a:path path="circle">
                <a:fillToRect l="50000" t="50000" r="50000" b="50000"/>
              </a:path>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grpSp>
      <p:sp>
        <p:nvSpPr>
          <p:cNvPr id="14" name="Rectangle 13"/>
          <p:cNvSpPr/>
          <p:nvPr/>
        </p:nvSpPr>
        <p:spPr>
          <a:xfrm>
            <a:off x="611560" y="2348880"/>
            <a:ext cx="2987824" cy="1785104"/>
          </a:xfrm>
          <a:prstGeom prst="rect">
            <a:avLst/>
          </a:prstGeom>
        </p:spPr>
        <p:txBody>
          <a:bodyPr wrap="square">
            <a:spAutoFit/>
          </a:bodyPr>
          <a:lstStyle/>
          <a:p>
            <a:r>
              <a:rPr lang="en-US" i="0" dirty="0" smtClean="0">
                <a:effectLst>
                  <a:glow rad="101600">
                    <a:srgbClr val="000000"/>
                  </a:glow>
                </a:effectLst>
              </a:rPr>
              <a:t>Head </a:t>
            </a:r>
            <a:r>
              <a:rPr lang="en-US" i="0" dirty="0">
                <a:effectLst>
                  <a:glow rad="101600">
                    <a:srgbClr val="000000"/>
                  </a:glow>
                </a:effectLst>
              </a:rPr>
              <a:t>southeast on Rue </a:t>
            </a:r>
            <a:r>
              <a:rPr lang="en-US" i="0" dirty="0" err="1">
                <a:effectLst>
                  <a:glow rad="101600">
                    <a:srgbClr val="000000"/>
                  </a:glow>
                </a:effectLst>
              </a:rPr>
              <a:t>Cujas</a:t>
            </a:r>
            <a:r>
              <a:rPr lang="en-US" i="0" dirty="0">
                <a:effectLst>
                  <a:glow rad="101600">
                    <a:srgbClr val="000000"/>
                  </a:glow>
                </a:effectLst>
              </a:rPr>
              <a:t> toward Rue Victor </a:t>
            </a:r>
            <a:r>
              <a:rPr lang="en-US" i="0" dirty="0" smtClean="0">
                <a:effectLst>
                  <a:glow rad="101600">
                    <a:srgbClr val="000000"/>
                  </a:glow>
                </a:effectLst>
              </a:rPr>
              <a:t>Cousin.  Turn </a:t>
            </a:r>
            <a:r>
              <a:rPr lang="en-US" i="0" dirty="0">
                <a:effectLst>
                  <a:glow rad="101600">
                    <a:srgbClr val="000000"/>
                  </a:glow>
                </a:effectLst>
              </a:rPr>
              <a:t>right onto Rue Saint-</a:t>
            </a:r>
            <a:r>
              <a:rPr lang="en-US" i="0" dirty="0" smtClean="0">
                <a:effectLst>
                  <a:glow rad="101600">
                    <a:srgbClr val="000000"/>
                  </a:glow>
                </a:effectLst>
              </a:rPr>
              <a:t>Jacques. ...</a:t>
            </a:r>
            <a:endParaRPr lang="en-US" i="0" dirty="0">
              <a:effectLst>
                <a:glow rad="101600">
                  <a:srgbClr val="000000"/>
                </a:glow>
              </a:effectLst>
            </a:endParaRPr>
          </a:p>
        </p:txBody>
      </p:sp>
      <p:sp>
        <p:nvSpPr>
          <p:cNvPr id="11" name="Rectangle 10"/>
          <p:cNvSpPr/>
          <p:nvPr/>
        </p:nvSpPr>
        <p:spPr>
          <a:xfrm>
            <a:off x="3635896" y="2492896"/>
            <a:ext cx="2987824" cy="1446550"/>
          </a:xfrm>
          <a:prstGeom prst="rect">
            <a:avLst/>
          </a:prstGeom>
        </p:spPr>
        <p:txBody>
          <a:bodyPr wrap="square">
            <a:spAutoFit/>
          </a:bodyPr>
          <a:lstStyle/>
          <a:p>
            <a:r>
              <a:rPr lang="en-US" sz="8800" i="0" dirty="0" smtClean="0">
                <a:effectLst>
                  <a:glow rad="101600">
                    <a:srgbClr val="000000"/>
                  </a:glow>
                </a:effectLst>
              </a:rPr>
              <a:t>=</a:t>
            </a:r>
            <a:endParaRPr lang="en-US" sz="8800" i="0" dirty="0">
              <a:effectLst>
                <a:glow rad="101600">
                  <a:srgbClr val="000000"/>
                </a:glow>
              </a:effectLst>
            </a:endParaRPr>
          </a:p>
        </p:txBody>
      </p:sp>
      <p:sp>
        <p:nvSpPr>
          <p:cNvPr id="12" name="Rectangle 11"/>
          <p:cNvSpPr/>
          <p:nvPr/>
        </p:nvSpPr>
        <p:spPr>
          <a:xfrm>
            <a:off x="8388424" y="2636912"/>
            <a:ext cx="2987824" cy="1446550"/>
          </a:xfrm>
          <a:prstGeom prst="rect">
            <a:avLst/>
          </a:prstGeom>
        </p:spPr>
        <p:txBody>
          <a:bodyPr wrap="square">
            <a:spAutoFit/>
          </a:bodyPr>
          <a:lstStyle/>
          <a:p>
            <a:r>
              <a:rPr lang="en-US" sz="8800" i="0" dirty="0" smtClean="0">
                <a:effectLst>
                  <a:glow rad="101600">
                    <a:srgbClr val="000000"/>
                  </a:glow>
                </a:effectLst>
              </a:rPr>
              <a:t>?</a:t>
            </a:r>
            <a:endParaRPr lang="en-US" sz="8800" i="0" dirty="0">
              <a:effectLst>
                <a:glow rad="101600">
                  <a:srgbClr val="000000"/>
                </a:glow>
              </a:effectLst>
            </a:endParaRPr>
          </a:p>
        </p:txBody>
      </p:sp>
    </p:spTree>
    <p:extLst>
      <p:ext uri="{BB962C8B-B14F-4D97-AF65-F5344CB8AC3E}">
        <p14:creationId xmlns:p14="http://schemas.microsoft.com/office/powerpoint/2010/main" val="365506906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827584" y="477833"/>
            <a:ext cx="7200800" cy="769441"/>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The Interface Problem</a:t>
            </a:r>
            <a:r>
              <a:rPr lang="en-US" i="0" dirty="0" smtClean="0">
                <a:solidFill>
                  <a:schemeClr val="tx1"/>
                </a:solidFill>
                <a:effectLst>
                  <a:glow rad="101600">
                    <a:srgbClr val="000000"/>
                  </a:glow>
                </a:effectLst>
                <a:ea typeface="Arial" charset="0"/>
                <a:cs typeface="Arial" charset="0"/>
              </a:rPr>
              <a:t>: </a:t>
            </a:r>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a:effectLst>
                <a:glow rad="101600">
                  <a:srgbClr val="000000"/>
                </a:glow>
              </a:effectLst>
              <a:ea typeface="Arial" charset="0"/>
              <a:cs typeface="Arial" charset="0"/>
            </a:endParaRPr>
          </a:p>
        </p:txBody>
      </p:sp>
    </p:spTree>
    <p:extLst>
      <p:ext uri="{BB962C8B-B14F-4D97-AF65-F5344CB8AC3E}">
        <p14:creationId xmlns:p14="http://schemas.microsoft.com/office/powerpoint/2010/main" val="88546246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827584" y="477833"/>
            <a:ext cx="7200800" cy="769441"/>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The Interface Problem</a:t>
            </a:r>
            <a:r>
              <a:rPr lang="en-US" i="0" dirty="0" smtClean="0">
                <a:solidFill>
                  <a:schemeClr val="tx1"/>
                </a:solidFill>
                <a:effectLst>
                  <a:glow rad="101600">
                    <a:srgbClr val="000000"/>
                  </a:glow>
                </a:effectLst>
                <a:ea typeface="Arial" charset="0"/>
                <a:cs typeface="Arial" charset="0"/>
              </a:rPr>
              <a:t>: </a:t>
            </a:r>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a:effectLst>
                <a:glow rad="101600">
                  <a:srgbClr val="000000"/>
                </a:glow>
              </a:effectLst>
              <a:ea typeface="Arial" charset="0"/>
              <a:cs typeface="Arial" charset="0"/>
            </a:endParaRPr>
          </a:p>
        </p:txBody>
      </p:sp>
      <p:sp>
        <p:nvSpPr>
          <p:cNvPr id="5" name="Rectangle 4"/>
          <p:cNvSpPr/>
          <p:nvPr/>
        </p:nvSpPr>
        <p:spPr>
          <a:xfrm>
            <a:off x="5004048" y="4437112"/>
            <a:ext cx="3744416" cy="1107996"/>
          </a:xfrm>
          <a:prstGeom prst="rect">
            <a:avLst/>
          </a:prstGeom>
        </p:spPr>
        <p:txBody>
          <a:bodyPr wrap="square">
            <a:spAutoFit/>
          </a:bodyPr>
          <a:lstStyle/>
          <a:p>
            <a:r>
              <a:rPr lang="en-US" i="0" dirty="0" smtClean="0"/>
              <a:t>Some joint actions involve both shared  intention and shared motor representation</a:t>
            </a:r>
          </a:p>
        </p:txBody>
      </p:sp>
    </p:spTree>
    <p:extLst>
      <p:ext uri="{BB962C8B-B14F-4D97-AF65-F5344CB8AC3E}">
        <p14:creationId xmlns:p14="http://schemas.microsoft.com/office/powerpoint/2010/main" val="309933798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827584" y="477833"/>
            <a:ext cx="7200800" cy="769441"/>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The Interface Problem</a:t>
            </a:r>
            <a:r>
              <a:rPr lang="en-US" i="0" dirty="0" smtClean="0">
                <a:solidFill>
                  <a:srgbClr val="000000"/>
                </a:solidFill>
                <a:effectLst>
                  <a:glow rad="101600">
                    <a:srgbClr val="000000"/>
                  </a:glow>
                </a:effectLst>
                <a:ea typeface="Arial" charset="0"/>
                <a:cs typeface="Arial" charset="0"/>
              </a:rPr>
              <a:t>: </a:t>
            </a:r>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a:effectLst>
                <a:glow rad="101600">
                  <a:srgbClr val="000000"/>
                </a:glow>
              </a:effectLst>
              <a:ea typeface="Arial" charset="0"/>
              <a:cs typeface="Arial" charset="0"/>
            </a:endParaRPr>
          </a:p>
        </p:txBody>
      </p:sp>
      <p:sp>
        <p:nvSpPr>
          <p:cNvPr id="12" name="Rectangle 11"/>
          <p:cNvSpPr/>
          <p:nvPr/>
        </p:nvSpPr>
        <p:spPr>
          <a:xfrm>
            <a:off x="683568" y="1507426"/>
            <a:ext cx="3312368" cy="3139321"/>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Shared motor representations:</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a:effectLst>
                <a:glow rad="101600">
                  <a:srgbClr val="000000"/>
                </a:glow>
              </a:effectLst>
              <a:ea typeface="Arial" charset="0"/>
              <a:cs typeface="Arial" charset="0"/>
            </a:endParaRP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err="1" smtClean="0">
                <a:effectLst>
                  <a:glow rad="101600">
                    <a:srgbClr val="000000"/>
                  </a:glow>
                </a:effectLst>
                <a:ea typeface="Arial" charset="0"/>
                <a:cs typeface="Arial" charset="0"/>
              </a:rPr>
              <a:t>i</a:t>
            </a:r>
            <a:r>
              <a:rPr lang="en-US" i="0" dirty="0" smtClean="0">
                <a:effectLst>
                  <a:glow rad="101600">
                    <a:srgbClr val="000000"/>
                  </a:glow>
                </a:effectLst>
                <a:ea typeface="Arial" charset="0"/>
                <a:cs typeface="Arial" charset="0"/>
              </a:rPr>
              <a:t>. represent outcomes;</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smtClean="0">
              <a:effectLst>
                <a:glow rad="101600">
                  <a:srgbClr val="000000"/>
                </a:glow>
              </a:effectLst>
              <a:ea typeface="Arial" charset="0"/>
              <a:cs typeface="Arial" charset="0"/>
            </a:endParaRP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ii. ground the purposiveness of some </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joint actions</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a:effectLst>
                <a:glow rad="101600">
                  <a:srgbClr val="000000"/>
                </a:glow>
              </a:effectLst>
              <a:ea typeface="Arial" charset="0"/>
              <a:cs typeface="Arial" charset="0"/>
            </a:endParaRPr>
          </a:p>
        </p:txBody>
      </p:sp>
      <p:sp>
        <p:nvSpPr>
          <p:cNvPr id="4" name="Rectangle 3"/>
          <p:cNvSpPr/>
          <p:nvPr/>
        </p:nvSpPr>
        <p:spPr>
          <a:xfrm>
            <a:off x="5004048" y="4437112"/>
            <a:ext cx="3744416" cy="1107996"/>
          </a:xfrm>
          <a:prstGeom prst="rect">
            <a:avLst/>
          </a:prstGeom>
        </p:spPr>
        <p:txBody>
          <a:bodyPr wrap="square">
            <a:spAutoFit/>
          </a:bodyPr>
          <a:lstStyle/>
          <a:p>
            <a:r>
              <a:rPr lang="en-US" i="0" dirty="0" smtClean="0"/>
              <a:t>Some joint actions involve both shared  intention and shared motor representation</a:t>
            </a:r>
          </a:p>
        </p:txBody>
      </p:sp>
      <p:cxnSp>
        <p:nvCxnSpPr>
          <p:cNvPr id="13" name="Straight Connector 12"/>
          <p:cNvCxnSpPr/>
          <p:nvPr/>
        </p:nvCxnSpPr>
        <p:spPr bwMode="auto">
          <a:xfrm>
            <a:off x="4499992" y="1484784"/>
            <a:ext cx="0" cy="4536504"/>
          </a:xfrm>
          <a:prstGeom prst="line">
            <a:avLst/>
          </a:prstGeom>
          <a:solidFill>
            <a:srgbClr val="00B8FF"/>
          </a:solidFill>
          <a:ln w="9525" cap="flat" cmpd="sng" algn="ctr">
            <a:solidFill>
              <a:schemeClr val="bg1"/>
            </a:solidFill>
            <a:prstDash val="sysDash"/>
            <a:round/>
            <a:headEnd type="none" w="med" len="med"/>
            <a:tailEnd type="none" w="med" len="med"/>
          </a:ln>
          <a:effectLst/>
        </p:spPr>
      </p:cxnSp>
    </p:spTree>
    <p:extLst>
      <p:ext uri="{BB962C8B-B14F-4D97-AF65-F5344CB8AC3E}">
        <p14:creationId xmlns:p14="http://schemas.microsoft.com/office/powerpoint/2010/main" val="572370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827584" y="477833"/>
            <a:ext cx="7200800" cy="769441"/>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The Interface Problem</a:t>
            </a:r>
            <a:r>
              <a:rPr lang="en-US" i="0" dirty="0" smtClean="0">
                <a:solidFill>
                  <a:srgbClr val="000000"/>
                </a:solidFill>
                <a:effectLst>
                  <a:glow rad="101600">
                    <a:srgbClr val="000000"/>
                  </a:glow>
                </a:effectLst>
                <a:ea typeface="Arial" charset="0"/>
                <a:cs typeface="Arial" charset="0"/>
              </a:rPr>
              <a:t>: </a:t>
            </a:r>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a:effectLst>
                <a:glow rad="101600">
                  <a:srgbClr val="000000"/>
                </a:glow>
              </a:effectLst>
              <a:ea typeface="Arial" charset="0"/>
              <a:cs typeface="Arial" charset="0"/>
            </a:endParaRPr>
          </a:p>
        </p:txBody>
      </p:sp>
      <p:cxnSp>
        <p:nvCxnSpPr>
          <p:cNvPr id="13" name="Straight Connector 12"/>
          <p:cNvCxnSpPr/>
          <p:nvPr/>
        </p:nvCxnSpPr>
        <p:spPr bwMode="auto">
          <a:xfrm>
            <a:off x="4499992" y="1484784"/>
            <a:ext cx="0" cy="4536504"/>
          </a:xfrm>
          <a:prstGeom prst="line">
            <a:avLst/>
          </a:prstGeom>
          <a:solidFill>
            <a:srgbClr val="00B8FF"/>
          </a:solidFill>
          <a:ln w="9525" cap="flat" cmpd="sng" algn="ctr">
            <a:solidFill>
              <a:schemeClr val="bg1"/>
            </a:solidFill>
            <a:prstDash val="sysDash"/>
            <a:round/>
            <a:headEnd type="none" w="med" len="med"/>
            <a:tailEnd type="none" w="med" len="med"/>
          </a:ln>
          <a:effectLst/>
        </p:spPr>
      </p:cxnSp>
      <p:sp>
        <p:nvSpPr>
          <p:cNvPr id="6" name="Rectangle 5"/>
          <p:cNvSpPr/>
          <p:nvPr/>
        </p:nvSpPr>
        <p:spPr>
          <a:xfrm>
            <a:off x="5004048" y="1507426"/>
            <a:ext cx="3654152" cy="2462212"/>
          </a:xfrm>
          <a:prstGeom prst="rect">
            <a:avLst/>
          </a:prstGeom>
        </p:spPr>
        <p:txBody>
          <a:bodyPr wrap="square">
            <a:spAutoFit/>
          </a:bodyPr>
          <a:lstStyle/>
          <a:p>
            <a:r>
              <a:rPr lang="en-US" i="0" dirty="0" smtClean="0"/>
              <a:t>Two  outcomes</a:t>
            </a:r>
            <a:r>
              <a:rPr lang="en-US" i="0" dirty="0"/>
              <a:t>, A and B, </a:t>
            </a:r>
            <a:r>
              <a:rPr lang="en-US" dirty="0"/>
              <a:t>match</a:t>
            </a:r>
            <a:r>
              <a:rPr lang="en-US" i="0" dirty="0"/>
              <a:t> in a particular context just if, in that context, either the occurrence of </a:t>
            </a:r>
            <a:r>
              <a:rPr lang="en-US" i="0" dirty="0" smtClean="0"/>
              <a:t>A would </a:t>
            </a:r>
            <a:r>
              <a:rPr lang="en-US" i="0" dirty="0"/>
              <a:t>normally constitute or cause, at least partially, the </a:t>
            </a:r>
            <a:r>
              <a:rPr lang="en-US" i="0" dirty="0" smtClean="0"/>
              <a:t>occurrence </a:t>
            </a:r>
            <a:r>
              <a:rPr lang="en-US" i="0" dirty="0"/>
              <a:t>of </a:t>
            </a:r>
            <a:r>
              <a:rPr lang="en-US" i="0" dirty="0" smtClean="0"/>
              <a:t>B or </a:t>
            </a:r>
            <a:r>
              <a:rPr lang="en-US" i="0" dirty="0"/>
              <a:t>vice versa. </a:t>
            </a:r>
          </a:p>
        </p:txBody>
      </p:sp>
      <p:sp>
        <p:nvSpPr>
          <p:cNvPr id="7" name="Rectangle 6"/>
          <p:cNvSpPr/>
          <p:nvPr/>
        </p:nvSpPr>
        <p:spPr>
          <a:xfrm>
            <a:off x="683568" y="1507426"/>
            <a:ext cx="3312368" cy="3139321"/>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Shared motor representations:</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a:effectLst>
                <a:glow rad="101600">
                  <a:srgbClr val="000000"/>
                </a:glow>
              </a:effectLst>
              <a:ea typeface="Arial" charset="0"/>
              <a:cs typeface="Arial" charset="0"/>
            </a:endParaRP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err="1" smtClean="0">
                <a:effectLst>
                  <a:glow rad="101600">
                    <a:srgbClr val="000000"/>
                  </a:glow>
                </a:effectLst>
                <a:ea typeface="Arial" charset="0"/>
                <a:cs typeface="Arial" charset="0"/>
              </a:rPr>
              <a:t>i</a:t>
            </a:r>
            <a:r>
              <a:rPr lang="en-US" i="0" dirty="0" smtClean="0">
                <a:effectLst>
                  <a:glow rad="101600">
                    <a:srgbClr val="000000"/>
                  </a:glow>
                </a:effectLst>
                <a:ea typeface="Arial" charset="0"/>
                <a:cs typeface="Arial" charset="0"/>
              </a:rPr>
              <a:t>. represent outcomes;</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smtClean="0">
              <a:effectLst>
                <a:glow rad="101600">
                  <a:srgbClr val="000000"/>
                </a:glow>
              </a:effectLst>
              <a:ea typeface="Arial" charset="0"/>
              <a:cs typeface="Arial" charset="0"/>
            </a:endParaRP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ii. ground the purposiveness of some </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joint actions</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a:effectLst>
                <a:glow rad="101600">
                  <a:srgbClr val="000000"/>
                </a:glow>
              </a:effectLst>
              <a:ea typeface="Arial" charset="0"/>
              <a:cs typeface="Arial" charset="0"/>
            </a:endParaRPr>
          </a:p>
        </p:txBody>
      </p:sp>
      <p:sp>
        <p:nvSpPr>
          <p:cNvPr id="8" name="Rectangle 7"/>
          <p:cNvSpPr/>
          <p:nvPr/>
        </p:nvSpPr>
        <p:spPr>
          <a:xfrm>
            <a:off x="5004048" y="4437112"/>
            <a:ext cx="3744416" cy="1107996"/>
          </a:xfrm>
          <a:prstGeom prst="rect">
            <a:avLst/>
          </a:prstGeom>
        </p:spPr>
        <p:txBody>
          <a:bodyPr wrap="square">
            <a:spAutoFit/>
          </a:bodyPr>
          <a:lstStyle/>
          <a:p>
            <a:r>
              <a:rPr lang="en-US" i="0" dirty="0" smtClean="0"/>
              <a:t>Some joint actions involve both shared  intention and shared motor representation</a:t>
            </a:r>
          </a:p>
        </p:txBody>
      </p:sp>
    </p:spTree>
    <p:extLst>
      <p:ext uri="{BB962C8B-B14F-4D97-AF65-F5344CB8AC3E}">
        <p14:creationId xmlns:p14="http://schemas.microsoft.com/office/powerpoint/2010/main" val="357109674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rot="21540000">
            <a:off x="1691680" y="836712"/>
            <a:ext cx="5472608" cy="432048"/>
          </a:xfrm>
          <a:prstGeom prst="rect">
            <a:avLst/>
          </a:prstGeom>
          <a:solidFill>
            <a:srgbClr val="40404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9" name="Rectangle 8"/>
          <p:cNvSpPr/>
          <p:nvPr/>
        </p:nvSpPr>
        <p:spPr>
          <a:xfrm>
            <a:off x="827584" y="477833"/>
            <a:ext cx="7200800" cy="1107996"/>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The Interface Problem: </a:t>
            </a:r>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rPr>
              <a:t>How are non</a:t>
            </a:r>
            <a:r>
              <a:rPr lang="en-US" i="0" dirty="0">
                <a:effectLst>
                  <a:glow rad="101600">
                    <a:srgbClr val="000000"/>
                  </a:glow>
                </a:effectLst>
              </a:rPr>
              <a:t>-accidental </a:t>
            </a:r>
            <a:r>
              <a:rPr lang="en-US" i="0" dirty="0" smtClean="0">
                <a:effectLst>
                  <a:glow rad="101600">
                    <a:srgbClr val="000000"/>
                  </a:glow>
                </a:effectLst>
              </a:rPr>
              <a:t>matches possible?</a:t>
            </a:r>
            <a:endParaRPr lang="en-US" i="0" dirty="0">
              <a:effectLst>
                <a:glow rad="101600">
                  <a:srgbClr val="000000"/>
                </a:glow>
              </a:effectLst>
            </a:endParaRPr>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a:effectLst>
                <a:glow rad="101600">
                  <a:srgbClr val="000000"/>
                </a:glow>
              </a:effectLst>
              <a:ea typeface="Arial" charset="0"/>
              <a:cs typeface="Arial" charset="0"/>
            </a:endParaRPr>
          </a:p>
        </p:txBody>
      </p:sp>
      <p:sp>
        <p:nvSpPr>
          <p:cNvPr id="3" name="Rectangle 2"/>
          <p:cNvSpPr/>
          <p:nvPr/>
        </p:nvSpPr>
        <p:spPr>
          <a:xfrm>
            <a:off x="5004048" y="1507426"/>
            <a:ext cx="3654152" cy="2462212"/>
          </a:xfrm>
          <a:prstGeom prst="rect">
            <a:avLst/>
          </a:prstGeom>
        </p:spPr>
        <p:txBody>
          <a:bodyPr wrap="square">
            <a:spAutoFit/>
          </a:bodyPr>
          <a:lstStyle/>
          <a:p>
            <a:r>
              <a:rPr lang="en-US" i="0" dirty="0" smtClean="0">
                <a:effectLst>
                  <a:glow rad="101600">
                    <a:srgbClr val="000000"/>
                  </a:glow>
                </a:effectLst>
              </a:rPr>
              <a:t>Two  outcomes</a:t>
            </a:r>
            <a:r>
              <a:rPr lang="en-US" i="0" dirty="0">
                <a:effectLst>
                  <a:glow rad="101600">
                    <a:srgbClr val="000000"/>
                  </a:glow>
                </a:effectLst>
              </a:rPr>
              <a:t>, A and B, </a:t>
            </a:r>
            <a:r>
              <a:rPr lang="en-US" dirty="0">
                <a:effectLst>
                  <a:glow rad="101600">
                    <a:srgbClr val="000000"/>
                  </a:glow>
                </a:effectLst>
              </a:rPr>
              <a:t>match</a:t>
            </a:r>
            <a:r>
              <a:rPr lang="en-US" i="0" dirty="0">
                <a:effectLst>
                  <a:glow rad="101600">
                    <a:srgbClr val="000000"/>
                  </a:glow>
                </a:effectLst>
              </a:rPr>
              <a:t> in a particular context just if, in that context, either the occurrence of </a:t>
            </a:r>
            <a:r>
              <a:rPr lang="en-US" i="0" dirty="0" smtClean="0">
                <a:effectLst>
                  <a:glow rad="101600">
                    <a:srgbClr val="000000"/>
                  </a:glow>
                </a:effectLst>
              </a:rPr>
              <a:t>A would </a:t>
            </a:r>
            <a:r>
              <a:rPr lang="en-US" i="0" dirty="0">
                <a:effectLst>
                  <a:glow rad="101600">
                    <a:srgbClr val="000000"/>
                  </a:glow>
                </a:effectLst>
              </a:rPr>
              <a:t>normally constitute or cause, at least partially, the </a:t>
            </a:r>
            <a:r>
              <a:rPr lang="en-US" i="0" dirty="0" smtClean="0">
                <a:effectLst>
                  <a:glow rad="101600">
                    <a:srgbClr val="000000"/>
                  </a:glow>
                </a:effectLst>
              </a:rPr>
              <a:t>occurrence </a:t>
            </a:r>
            <a:r>
              <a:rPr lang="en-US" i="0" dirty="0">
                <a:effectLst>
                  <a:glow rad="101600">
                    <a:srgbClr val="000000"/>
                  </a:glow>
                </a:effectLst>
              </a:rPr>
              <a:t>of </a:t>
            </a:r>
            <a:r>
              <a:rPr lang="en-US" i="0" dirty="0" smtClean="0">
                <a:effectLst>
                  <a:glow rad="101600">
                    <a:srgbClr val="000000"/>
                  </a:glow>
                </a:effectLst>
              </a:rPr>
              <a:t>B or </a:t>
            </a:r>
            <a:r>
              <a:rPr lang="en-US" i="0" dirty="0">
                <a:effectLst>
                  <a:glow rad="101600">
                    <a:srgbClr val="000000"/>
                  </a:glow>
                </a:effectLst>
              </a:rPr>
              <a:t>vice versa. </a:t>
            </a:r>
          </a:p>
        </p:txBody>
      </p:sp>
      <p:cxnSp>
        <p:nvCxnSpPr>
          <p:cNvPr id="13" name="Straight Connector 12"/>
          <p:cNvCxnSpPr/>
          <p:nvPr/>
        </p:nvCxnSpPr>
        <p:spPr bwMode="auto">
          <a:xfrm>
            <a:off x="4499992" y="1484784"/>
            <a:ext cx="0" cy="4536504"/>
          </a:xfrm>
          <a:prstGeom prst="line">
            <a:avLst/>
          </a:prstGeom>
          <a:solidFill>
            <a:srgbClr val="00B8FF"/>
          </a:solidFill>
          <a:ln w="9525" cap="flat" cmpd="sng" algn="ctr">
            <a:solidFill>
              <a:schemeClr val="bg1"/>
            </a:solidFill>
            <a:prstDash val="sysDash"/>
            <a:round/>
            <a:headEnd type="none" w="med" len="med"/>
            <a:tailEnd type="none" w="med" len="med"/>
          </a:ln>
          <a:effectLst/>
        </p:spPr>
      </p:cxnSp>
      <p:sp>
        <p:nvSpPr>
          <p:cNvPr id="8" name="Rectangle 7"/>
          <p:cNvSpPr/>
          <p:nvPr/>
        </p:nvSpPr>
        <p:spPr>
          <a:xfrm>
            <a:off x="683568" y="1507426"/>
            <a:ext cx="3312368" cy="3139321"/>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Shared motor representations:</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a:effectLst>
                <a:glow rad="101600">
                  <a:srgbClr val="000000"/>
                </a:glow>
              </a:effectLst>
              <a:ea typeface="Arial" charset="0"/>
              <a:cs typeface="Arial" charset="0"/>
            </a:endParaRP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err="1" smtClean="0">
                <a:effectLst>
                  <a:glow rad="101600">
                    <a:srgbClr val="000000"/>
                  </a:glow>
                </a:effectLst>
                <a:ea typeface="Arial" charset="0"/>
                <a:cs typeface="Arial" charset="0"/>
              </a:rPr>
              <a:t>i</a:t>
            </a:r>
            <a:r>
              <a:rPr lang="en-US" i="0" dirty="0" smtClean="0">
                <a:effectLst>
                  <a:glow rad="101600">
                    <a:srgbClr val="000000"/>
                  </a:glow>
                </a:effectLst>
                <a:ea typeface="Arial" charset="0"/>
                <a:cs typeface="Arial" charset="0"/>
              </a:rPr>
              <a:t>. represent outcomes;</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smtClean="0">
              <a:effectLst>
                <a:glow rad="101600">
                  <a:srgbClr val="000000"/>
                </a:glow>
              </a:effectLst>
              <a:ea typeface="Arial" charset="0"/>
              <a:cs typeface="Arial" charset="0"/>
            </a:endParaRP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ii. ground the purposiveness of some </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joint actions</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a:effectLst>
                <a:glow rad="101600">
                  <a:srgbClr val="000000"/>
                </a:glow>
              </a:effectLst>
              <a:ea typeface="Arial" charset="0"/>
              <a:cs typeface="Arial" charset="0"/>
            </a:endParaRPr>
          </a:p>
        </p:txBody>
      </p:sp>
      <p:sp>
        <p:nvSpPr>
          <p:cNvPr id="10" name="Rectangle 9"/>
          <p:cNvSpPr/>
          <p:nvPr/>
        </p:nvSpPr>
        <p:spPr>
          <a:xfrm>
            <a:off x="5004048" y="4437112"/>
            <a:ext cx="3744416" cy="1107996"/>
          </a:xfrm>
          <a:prstGeom prst="rect">
            <a:avLst/>
          </a:prstGeom>
        </p:spPr>
        <p:txBody>
          <a:bodyPr wrap="square">
            <a:spAutoFit/>
          </a:bodyPr>
          <a:lstStyle/>
          <a:p>
            <a:r>
              <a:rPr lang="en-US" i="0" dirty="0" smtClean="0"/>
              <a:t>Some joint actions involve both shared  intention and shared motor representation</a:t>
            </a:r>
          </a:p>
        </p:txBody>
      </p:sp>
    </p:spTree>
    <p:extLst>
      <p:ext uri="{BB962C8B-B14F-4D97-AF65-F5344CB8AC3E}">
        <p14:creationId xmlns:p14="http://schemas.microsoft.com/office/powerpoint/2010/main" val="322888467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bwMode="auto">
          <a:xfrm rot="21540000">
            <a:off x="601759" y="4538112"/>
            <a:ext cx="3331970" cy="1094143"/>
          </a:xfrm>
          <a:prstGeom prst="rect">
            <a:avLst/>
          </a:prstGeom>
          <a:solidFill>
            <a:srgbClr val="40404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1" i="1" u="none" strike="noStrike" cap="none" normalizeH="0" baseline="0" dirty="0">
              <a:ln>
                <a:noFill/>
              </a:ln>
              <a:solidFill>
                <a:schemeClr val="bg1"/>
              </a:solidFill>
              <a:effectLst/>
              <a:latin typeface="Myriad Web" charset="0"/>
            </a:endParaRPr>
          </a:p>
        </p:txBody>
      </p:sp>
      <p:sp>
        <p:nvSpPr>
          <p:cNvPr id="9" name="Rectangle 8"/>
          <p:cNvSpPr/>
          <p:nvPr/>
        </p:nvSpPr>
        <p:spPr>
          <a:xfrm>
            <a:off x="827584" y="477833"/>
            <a:ext cx="7200800" cy="1107996"/>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The Interface Problem: </a:t>
            </a:r>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How are non</a:t>
            </a:r>
            <a:r>
              <a:rPr lang="en-US" i="0" dirty="0"/>
              <a:t>-accidental matches </a:t>
            </a:r>
            <a:r>
              <a:rPr lang="en-US" i="0" dirty="0" smtClean="0"/>
              <a:t>possible?</a:t>
            </a:r>
            <a:endParaRPr lang="en-US" i="0" dirty="0"/>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a:effectLst>
                <a:glow rad="101600">
                  <a:srgbClr val="000000"/>
                </a:glow>
              </a:effectLst>
              <a:ea typeface="Arial" charset="0"/>
              <a:cs typeface="Arial" charset="0"/>
            </a:endParaRPr>
          </a:p>
        </p:txBody>
      </p:sp>
      <p:sp>
        <p:nvSpPr>
          <p:cNvPr id="12" name="Rectangle 11"/>
          <p:cNvSpPr/>
          <p:nvPr/>
        </p:nvSpPr>
        <p:spPr>
          <a:xfrm>
            <a:off x="683568" y="1507426"/>
            <a:ext cx="3312368" cy="4154983"/>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Shared motor representations:</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a:effectLst>
                <a:glow rad="101600">
                  <a:srgbClr val="000000"/>
                </a:glow>
              </a:effectLst>
              <a:ea typeface="Arial" charset="0"/>
              <a:cs typeface="Arial" charset="0"/>
            </a:endParaRP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err="1" smtClean="0">
                <a:effectLst>
                  <a:glow rad="101600">
                    <a:srgbClr val="000000"/>
                  </a:glow>
                </a:effectLst>
                <a:ea typeface="Arial" charset="0"/>
                <a:cs typeface="Arial" charset="0"/>
              </a:rPr>
              <a:t>i</a:t>
            </a:r>
            <a:r>
              <a:rPr lang="en-US" i="0" dirty="0" smtClean="0">
                <a:effectLst>
                  <a:glow rad="101600">
                    <a:srgbClr val="000000"/>
                  </a:glow>
                </a:effectLst>
                <a:ea typeface="Arial" charset="0"/>
                <a:cs typeface="Arial" charset="0"/>
              </a:rPr>
              <a:t>. represent outcomes;</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smtClean="0">
              <a:effectLst>
                <a:glow rad="101600">
                  <a:srgbClr val="000000"/>
                </a:glow>
              </a:effectLst>
              <a:ea typeface="Arial" charset="0"/>
              <a:cs typeface="Arial" charset="0"/>
            </a:endParaRP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ii. ground the purposiveness of some </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joint actions; and</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a:effectLst>
                <a:glow rad="101600">
                  <a:srgbClr val="000000"/>
                </a:glow>
              </a:effectLst>
              <a:ea typeface="Arial" charset="0"/>
              <a:cs typeface="Arial" charset="0"/>
            </a:endParaRP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iii. differ in format from (the constituent attitudes of) shared intentions.</a:t>
            </a:r>
            <a:endParaRPr lang="en-US" i="0" dirty="0">
              <a:effectLst>
                <a:glow rad="101600">
                  <a:srgbClr val="000000"/>
                </a:glow>
              </a:effectLst>
              <a:ea typeface="Arial" charset="0"/>
              <a:cs typeface="Arial" charset="0"/>
            </a:endParaRPr>
          </a:p>
        </p:txBody>
      </p:sp>
      <p:sp>
        <p:nvSpPr>
          <p:cNvPr id="3" name="Rectangle 2"/>
          <p:cNvSpPr/>
          <p:nvPr/>
        </p:nvSpPr>
        <p:spPr>
          <a:xfrm>
            <a:off x="5004048" y="1507426"/>
            <a:ext cx="3654152" cy="2462212"/>
          </a:xfrm>
          <a:prstGeom prst="rect">
            <a:avLst/>
          </a:prstGeom>
        </p:spPr>
        <p:txBody>
          <a:bodyPr wrap="square">
            <a:spAutoFit/>
          </a:bodyPr>
          <a:lstStyle/>
          <a:p>
            <a:r>
              <a:rPr lang="en-US" i="0" dirty="0" smtClean="0"/>
              <a:t>Two  outcomes</a:t>
            </a:r>
            <a:r>
              <a:rPr lang="en-US" i="0" dirty="0"/>
              <a:t>, A and B, </a:t>
            </a:r>
            <a:r>
              <a:rPr lang="en-US" dirty="0"/>
              <a:t>match</a:t>
            </a:r>
            <a:r>
              <a:rPr lang="en-US" i="0" dirty="0"/>
              <a:t> in a particular context just if, in that context, either the occurrence of </a:t>
            </a:r>
            <a:r>
              <a:rPr lang="en-US" i="0" dirty="0" smtClean="0"/>
              <a:t>A would </a:t>
            </a:r>
            <a:r>
              <a:rPr lang="en-US" i="0" dirty="0"/>
              <a:t>normally constitute or cause, at least partially, the </a:t>
            </a:r>
            <a:r>
              <a:rPr lang="en-US" i="0" dirty="0" smtClean="0"/>
              <a:t>occurrence </a:t>
            </a:r>
            <a:r>
              <a:rPr lang="en-US" i="0" dirty="0"/>
              <a:t>of </a:t>
            </a:r>
            <a:r>
              <a:rPr lang="en-US" i="0" dirty="0" smtClean="0"/>
              <a:t>B or </a:t>
            </a:r>
            <a:r>
              <a:rPr lang="en-US" i="0" dirty="0"/>
              <a:t>vice versa. </a:t>
            </a:r>
          </a:p>
        </p:txBody>
      </p:sp>
      <p:cxnSp>
        <p:nvCxnSpPr>
          <p:cNvPr id="13" name="Straight Connector 12"/>
          <p:cNvCxnSpPr/>
          <p:nvPr/>
        </p:nvCxnSpPr>
        <p:spPr bwMode="auto">
          <a:xfrm>
            <a:off x="4499992" y="1484784"/>
            <a:ext cx="0" cy="4536504"/>
          </a:xfrm>
          <a:prstGeom prst="line">
            <a:avLst/>
          </a:prstGeom>
          <a:solidFill>
            <a:srgbClr val="00B8FF"/>
          </a:solidFill>
          <a:ln w="9525" cap="flat" cmpd="sng" algn="ctr">
            <a:solidFill>
              <a:schemeClr val="bg1"/>
            </a:solidFill>
            <a:prstDash val="sysDash"/>
            <a:round/>
            <a:headEnd type="none" w="med" len="med"/>
            <a:tailEnd type="none" w="med" len="med"/>
          </a:ln>
          <a:effectLst/>
        </p:spPr>
      </p:cxnSp>
      <p:sp>
        <p:nvSpPr>
          <p:cNvPr id="10" name="Rectangle 9"/>
          <p:cNvSpPr/>
          <p:nvPr/>
        </p:nvSpPr>
        <p:spPr>
          <a:xfrm>
            <a:off x="5004048" y="4437112"/>
            <a:ext cx="3744416" cy="1107996"/>
          </a:xfrm>
          <a:prstGeom prst="rect">
            <a:avLst/>
          </a:prstGeom>
        </p:spPr>
        <p:txBody>
          <a:bodyPr wrap="square">
            <a:spAutoFit/>
          </a:bodyPr>
          <a:lstStyle/>
          <a:p>
            <a:r>
              <a:rPr lang="en-US" i="0" dirty="0" smtClean="0"/>
              <a:t>Some joint actions involve both shared  intention and shared motor representation</a:t>
            </a:r>
          </a:p>
        </p:txBody>
      </p:sp>
    </p:spTree>
    <p:extLst>
      <p:ext uri="{BB962C8B-B14F-4D97-AF65-F5344CB8AC3E}">
        <p14:creationId xmlns:p14="http://schemas.microsoft.com/office/powerpoint/2010/main" val="49914349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827584" y="477833"/>
            <a:ext cx="7200800" cy="1107996"/>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The Interface Problem: </a:t>
            </a:r>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How are non</a:t>
            </a:r>
            <a:r>
              <a:rPr lang="en-US" i="0" dirty="0"/>
              <a:t>-accidental matches </a:t>
            </a:r>
            <a:r>
              <a:rPr lang="en-US" i="0" dirty="0" smtClean="0"/>
              <a:t>possible?</a:t>
            </a:r>
            <a:endParaRPr lang="en-US" i="0" dirty="0"/>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a:effectLst>
                <a:glow rad="101600">
                  <a:srgbClr val="000000"/>
                </a:glow>
              </a:effectLst>
              <a:ea typeface="Arial" charset="0"/>
              <a:cs typeface="Arial" charset="0"/>
            </a:endParaRPr>
          </a:p>
        </p:txBody>
      </p:sp>
      <p:sp>
        <p:nvSpPr>
          <p:cNvPr id="3" name="Rectangle 2"/>
          <p:cNvSpPr/>
          <p:nvPr/>
        </p:nvSpPr>
        <p:spPr>
          <a:xfrm>
            <a:off x="5004048" y="1507426"/>
            <a:ext cx="3654152" cy="2462212"/>
          </a:xfrm>
          <a:prstGeom prst="rect">
            <a:avLst/>
          </a:prstGeom>
        </p:spPr>
        <p:txBody>
          <a:bodyPr wrap="square">
            <a:spAutoFit/>
          </a:bodyPr>
          <a:lstStyle/>
          <a:p>
            <a:r>
              <a:rPr lang="en-US" i="0" dirty="0" smtClean="0"/>
              <a:t>Two  outcomes</a:t>
            </a:r>
            <a:r>
              <a:rPr lang="en-US" i="0" dirty="0"/>
              <a:t>, A and B, </a:t>
            </a:r>
            <a:r>
              <a:rPr lang="en-US" dirty="0"/>
              <a:t>match</a:t>
            </a:r>
            <a:r>
              <a:rPr lang="en-US" i="0" dirty="0"/>
              <a:t> in a particular context just if, in that context, either the occurrence of </a:t>
            </a:r>
            <a:r>
              <a:rPr lang="en-US" i="0" dirty="0" smtClean="0"/>
              <a:t>A would </a:t>
            </a:r>
            <a:r>
              <a:rPr lang="en-US" i="0" dirty="0"/>
              <a:t>normally constitute or cause, at least partially, the </a:t>
            </a:r>
            <a:r>
              <a:rPr lang="en-US" i="0" dirty="0" smtClean="0"/>
              <a:t>occurrence </a:t>
            </a:r>
            <a:r>
              <a:rPr lang="en-US" i="0" dirty="0"/>
              <a:t>of </a:t>
            </a:r>
            <a:r>
              <a:rPr lang="en-US" i="0" dirty="0" smtClean="0"/>
              <a:t>B or </a:t>
            </a:r>
            <a:r>
              <a:rPr lang="en-US" i="0" dirty="0"/>
              <a:t>vice versa. </a:t>
            </a:r>
          </a:p>
        </p:txBody>
      </p:sp>
      <p:cxnSp>
        <p:nvCxnSpPr>
          <p:cNvPr id="13" name="Straight Connector 12"/>
          <p:cNvCxnSpPr/>
          <p:nvPr/>
        </p:nvCxnSpPr>
        <p:spPr bwMode="auto">
          <a:xfrm>
            <a:off x="4499992" y="1484784"/>
            <a:ext cx="0" cy="4536504"/>
          </a:xfrm>
          <a:prstGeom prst="line">
            <a:avLst/>
          </a:prstGeom>
          <a:solidFill>
            <a:srgbClr val="00B8FF"/>
          </a:solidFill>
          <a:ln w="9525" cap="flat" cmpd="sng" algn="ctr">
            <a:solidFill>
              <a:schemeClr val="bg1"/>
            </a:solidFill>
            <a:prstDash val="sysDash"/>
            <a:round/>
            <a:headEnd type="none" w="med" len="med"/>
            <a:tailEnd type="none" w="med" len="med"/>
          </a:ln>
          <a:effectLst/>
        </p:spPr>
      </p:cxnSp>
      <p:sp>
        <p:nvSpPr>
          <p:cNvPr id="7" name="Rectangle 6"/>
          <p:cNvSpPr/>
          <p:nvPr/>
        </p:nvSpPr>
        <p:spPr>
          <a:xfrm>
            <a:off x="683568" y="1507426"/>
            <a:ext cx="3312368" cy="4154983"/>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Shared motor representations:</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a:effectLst>
                <a:glow rad="101600">
                  <a:srgbClr val="000000"/>
                </a:glow>
              </a:effectLst>
              <a:ea typeface="Arial" charset="0"/>
              <a:cs typeface="Arial" charset="0"/>
            </a:endParaRP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err="1" smtClean="0">
                <a:effectLst>
                  <a:glow rad="101600">
                    <a:srgbClr val="000000"/>
                  </a:glow>
                </a:effectLst>
                <a:ea typeface="Arial" charset="0"/>
                <a:cs typeface="Arial" charset="0"/>
              </a:rPr>
              <a:t>i</a:t>
            </a:r>
            <a:r>
              <a:rPr lang="en-US" i="0" dirty="0" smtClean="0">
                <a:effectLst>
                  <a:glow rad="101600">
                    <a:srgbClr val="000000"/>
                  </a:glow>
                </a:effectLst>
                <a:ea typeface="Arial" charset="0"/>
                <a:cs typeface="Arial" charset="0"/>
              </a:rPr>
              <a:t>. represent outcomes;</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smtClean="0">
              <a:effectLst>
                <a:glow rad="101600">
                  <a:srgbClr val="000000"/>
                </a:glow>
              </a:effectLst>
              <a:ea typeface="Arial" charset="0"/>
              <a:cs typeface="Arial" charset="0"/>
            </a:endParaRP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ii. ground the purposiveness of some </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joint actions; and</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a:effectLst>
                <a:glow rad="101600">
                  <a:srgbClr val="000000"/>
                </a:glow>
              </a:effectLst>
              <a:ea typeface="Arial" charset="0"/>
              <a:cs typeface="Arial" charset="0"/>
            </a:endParaRP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iii. differ in format from (the constituent attitudes of) shared intentions.</a:t>
            </a:r>
            <a:endParaRPr lang="en-US" i="0" dirty="0">
              <a:effectLst>
                <a:glow rad="101600">
                  <a:srgbClr val="000000"/>
                </a:glow>
              </a:effectLst>
              <a:ea typeface="Arial" charset="0"/>
              <a:cs typeface="Arial" charset="0"/>
            </a:endParaRPr>
          </a:p>
        </p:txBody>
      </p:sp>
      <p:sp>
        <p:nvSpPr>
          <p:cNvPr id="8" name="Rectangle 7"/>
          <p:cNvSpPr/>
          <p:nvPr/>
        </p:nvSpPr>
        <p:spPr>
          <a:xfrm>
            <a:off x="5004048" y="4437112"/>
            <a:ext cx="3744416" cy="1107996"/>
          </a:xfrm>
          <a:prstGeom prst="rect">
            <a:avLst/>
          </a:prstGeom>
        </p:spPr>
        <p:txBody>
          <a:bodyPr wrap="square">
            <a:spAutoFit/>
          </a:bodyPr>
          <a:lstStyle/>
          <a:p>
            <a:r>
              <a:rPr lang="en-US" i="0" dirty="0" smtClean="0"/>
              <a:t>Some joint actions involve both shared  intention and shared motor representation</a:t>
            </a:r>
          </a:p>
        </p:txBody>
      </p:sp>
    </p:spTree>
    <p:extLst>
      <p:ext uri="{BB962C8B-B14F-4D97-AF65-F5344CB8AC3E}">
        <p14:creationId xmlns:p14="http://schemas.microsoft.com/office/powerpoint/2010/main" val="48684650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683568" y="1507426"/>
            <a:ext cx="3312368" cy="4154983"/>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Shared motor representations:</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a:effectLst>
                <a:glow rad="101600">
                  <a:srgbClr val="000000"/>
                </a:glow>
              </a:effectLst>
              <a:ea typeface="Arial" charset="0"/>
              <a:cs typeface="Arial" charset="0"/>
            </a:endParaRP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err="1" smtClean="0">
                <a:effectLst>
                  <a:glow rad="101600">
                    <a:srgbClr val="000000"/>
                  </a:glow>
                </a:effectLst>
                <a:ea typeface="Arial" charset="0"/>
                <a:cs typeface="Arial" charset="0"/>
              </a:rPr>
              <a:t>i</a:t>
            </a:r>
            <a:r>
              <a:rPr lang="en-US" i="0" dirty="0" smtClean="0">
                <a:effectLst>
                  <a:glow rad="101600">
                    <a:srgbClr val="000000"/>
                  </a:glow>
                </a:effectLst>
                <a:ea typeface="Arial" charset="0"/>
                <a:cs typeface="Arial" charset="0"/>
              </a:rPr>
              <a:t>. represent outcomes;</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smtClean="0">
              <a:effectLst>
                <a:glow rad="101600">
                  <a:srgbClr val="000000"/>
                </a:glow>
              </a:effectLst>
              <a:ea typeface="Arial" charset="0"/>
              <a:cs typeface="Arial" charset="0"/>
            </a:endParaRP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ii. ground the purposiveness of some </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joint actions; and</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a:effectLst>
                <a:glow rad="101600">
                  <a:srgbClr val="000000"/>
                </a:glow>
              </a:effectLst>
              <a:ea typeface="Arial" charset="0"/>
              <a:cs typeface="Arial" charset="0"/>
            </a:endParaRP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iii. differ in format from (the constituent attitudes of) shared intentions.</a:t>
            </a:r>
            <a:endParaRPr lang="en-US" i="0" dirty="0">
              <a:effectLst>
                <a:glow rad="101600">
                  <a:srgbClr val="000000"/>
                </a:glow>
              </a:effectLst>
              <a:ea typeface="Arial" charset="0"/>
              <a:cs typeface="Arial" charset="0"/>
            </a:endParaRPr>
          </a:p>
        </p:txBody>
      </p:sp>
      <p:sp>
        <p:nvSpPr>
          <p:cNvPr id="14" name="Rectangle 13"/>
          <p:cNvSpPr/>
          <p:nvPr/>
        </p:nvSpPr>
        <p:spPr>
          <a:xfrm>
            <a:off x="5004048" y="4437112"/>
            <a:ext cx="3744416" cy="1107996"/>
          </a:xfrm>
          <a:prstGeom prst="rect">
            <a:avLst/>
          </a:prstGeom>
        </p:spPr>
        <p:txBody>
          <a:bodyPr wrap="square">
            <a:spAutoFit/>
          </a:bodyPr>
          <a:lstStyle/>
          <a:p>
            <a:r>
              <a:rPr lang="en-US" i="0" dirty="0" smtClean="0"/>
              <a:t>Some joint actions involve both shared  intention and shared motor representation</a:t>
            </a:r>
          </a:p>
        </p:txBody>
      </p:sp>
      <p:sp>
        <p:nvSpPr>
          <p:cNvPr id="9" name="Rectangle 8"/>
          <p:cNvSpPr/>
          <p:nvPr/>
        </p:nvSpPr>
        <p:spPr>
          <a:xfrm>
            <a:off x="827584" y="477833"/>
            <a:ext cx="7200800" cy="1107996"/>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The Interface Problem: </a:t>
            </a:r>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How are non</a:t>
            </a:r>
            <a:r>
              <a:rPr lang="en-US" i="0" dirty="0"/>
              <a:t>-accidental matches </a:t>
            </a:r>
            <a:r>
              <a:rPr lang="en-US" i="0" dirty="0" smtClean="0"/>
              <a:t>possible?</a:t>
            </a:r>
            <a:endParaRPr lang="en-US" i="0" dirty="0"/>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a:effectLst>
                <a:glow rad="101600">
                  <a:srgbClr val="000000"/>
                </a:glow>
              </a:effectLst>
              <a:ea typeface="Arial" charset="0"/>
              <a:cs typeface="Arial" charset="0"/>
            </a:endParaRPr>
          </a:p>
        </p:txBody>
      </p:sp>
      <p:sp>
        <p:nvSpPr>
          <p:cNvPr id="3" name="Rectangle 2"/>
          <p:cNvSpPr/>
          <p:nvPr/>
        </p:nvSpPr>
        <p:spPr>
          <a:xfrm>
            <a:off x="5004048" y="1507426"/>
            <a:ext cx="3654152" cy="2462212"/>
          </a:xfrm>
          <a:prstGeom prst="rect">
            <a:avLst/>
          </a:prstGeom>
        </p:spPr>
        <p:txBody>
          <a:bodyPr wrap="square">
            <a:spAutoFit/>
          </a:bodyPr>
          <a:lstStyle/>
          <a:p>
            <a:r>
              <a:rPr lang="en-US" i="0" dirty="0" smtClean="0"/>
              <a:t>Two  outcomes</a:t>
            </a:r>
            <a:r>
              <a:rPr lang="en-US" i="0" dirty="0"/>
              <a:t>, A and B, </a:t>
            </a:r>
            <a:r>
              <a:rPr lang="en-US" dirty="0"/>
              <a:t>match</a:t>
            </a:r>
            <a:r>
              <a:rPr lang="en-US" i="0" dirty="0"/>
              <a:t> in a particular context just if, in that context, either the occurrence of </a:t>
            </a:r>
            <a:r>
              <a:rPr lang="en-US" i="0" dirty="0" smtClean="0"/>
              <a:t>A would </a:t>
            </a:r>
            <a:r>
              <a:rPr lang="en-US" i="0" dirty="0"/>
              <a:t>normally constitute or cause, at least partially, the </a:t>
            </a:r>
            <a:r>
              <a:rPr lang="en-US" i="0" dirty="0" smtClean="0"/>
              <a:t>occurrence </a:t>
            </a:r>
            <a:r>
              <a:rPr lang="en-US" i="0" dirty="0"/>
              <a:t>of </a:t>
            </a:r>
            <a:r>
              <a:rPr lang="en-US" i="0" dirty="0" smtClean="0"/>
              <a:t>B or </a:t>
            </a:r>
            <a:r>
              <a:rPr lang="en-US" i="0" dirty="0"/>
              <a:t>vice versa. </a:t>
            </a:r>
          </a:p>
        </p:txBody>
      </p:sp>
      <p:cxnSp>
        <p:nvCxnSpPr>
          <p:cNvPr id="13" name="Straight Connector 12"/>
          <p:cNvCxnSpPr/>
          <p:nvPr/>
        </p:nvCxnSpPr>
        <p:spPr bwMode="auto">
          <a:xfrm>
            <a:off x="4499992" y="1484784"/>
            <a:ext cx="0" cy="4536504"/>
          </a:xfrm>
          <a:prstGeom prst="line">
            <a:avLst/>
          </a:prstGeom>
          <a:solidFill>
            <a:srgbClr val="00B8FF"/>
          </a:solidFill>
          <a:ln w="9525" cap="flat" cmpd="sng" algn="ctr">
            <a:solidFill>
              <a:schemeClr val="bg1"/>
            </a:solidFill>
            <a:prstDash val="sysDash"/>
            <a:round/>
            <a:headEnd type="none" w="med" len="med"/>
            <a:tailEnd type="none" w="med" len="med"/>
          </a:ln>
          <a:effectLst/>
        </p:spPr>
      </p:cxnSp>
      <p:cxnSp>
        <p:nvCxnSpPr>
          <p:cNvPr id="5" name="Straight Connector 4"/>
          <p:cNvCxnSpPr/>
          <p:nvPr/>
        </p:nvCxnSpPr>
        <p:spPr bwMode="auto">
          <a:xfrm flipV="1">
            <a:off x="668627" y="1700808"/>
            <a:ext cx="1008112" cy="72008"/>
          </a:xfrm>
          <a:prstGeom prst="line">
            <a:avLst/>
          </a:prstGeom>
          <a:solidFill>
            <a:srgbClr val="00B8FF"/>
          </a:solidFill>
          <a:ln w="19050" cap="flat" cmpd="sng" algn="ctr">
            <a:solidFill>
              <a:schemeClr val="bg1"/>
            </a:solidFill>
            <a:prstDash val="solid"/>
            <a:round/>
            <a:headEnd type="none" w="med" len="med"/>
            <a:tailEnd type="none" w="med" len="med"/>
          </a:ln>
          <a:effectLst>
            <a:glow rad="101600">
              <a:schemeClr val="tx1">
                <a:alpha val="75000"/>
              </a:schemeClr>
            </a:glow>
          </a:effectLst>
        </p:spPr>
      </p:cxnSp>
      <p:cxnSp>
        <p:nvCxnSpPr>
          <p:cNvPr id="15" name="Straight Connector 14"/>
          <p:cNvCxnSpPr/>
          <p:nvPr/>
        </p:nvCxnSpPr>
        <p:spPr bwMode="auto">
          <a:xfrm>
            <a:off x="5796136" y="4653136"/>
            <a:ext cx="576064" cy="72008"/>
          </a:xfrm>
          <a:prstGeom prst="line">
            <a:avLst/>
          </a:prstGeom>
          <a:solidFill>
            <a:srgbClr val="00B8FF"/>
          </a:solidFill>
          <a:ln w="19050" cap="flat" cmpd="sng" algn="ctr">
            <a:solidFill>
              <a:schemeClr val="bg1"/>
            </a:solidFill>
            <a:prstDash val="solid"/>
            <a:round/>
            <a:headEnd type="none" w="med" len="med"/>
            <a:tailEnd type="none" w="med" len="med"/>
          </a:ln>
          <a:effectLst>
            <a:glow rad="101600">
              <a:schemeClr val="tx1">
                <a:alpha val="75000"/>
              </a:schemeClr>
            </a:glow>
          </a:effectLst>
        </p:spPr>
      </p:cxnSp>
      <p:cxnSp>
        <p:nvCxnSpPr>
          <p:cNvPr id="17" name="Straight Connector 16"/>
          <p:cNvCxnSpPr/>
          <p:nvPr/>
        </p:nvCxnSpPr>
        <p:spPr bwMode="auto">
          <a:xfrm>
            <a:off x="5148064" y="5301208"/>
            <a:ext cx="2808312" cy="72008"/>
          </a:xfrm>
          <a:prstGeom prst="line">
            <a:avLst/>
          </a:prstGeom>
          <a:solidFill>
            <a:srgbClr val="00B8FF"/>
          </a:solidFill>
          <a:ln w="19050" cap="flat" cmpd="sng" algn="ctr">
            <a:solidFill>
              <a:schemeClr val="bg1"/>
            </a:solidFill>
            <a:prstDash val="solid"/>
            <a:round/>
            <a:headEnd type="none" w="med" len="med"/>
            <a:tailEnd type="none" w="med" len="med"/>
          </a:ln>
          <a:effectLst>
            <a:glow rad="101600">
              <a:schemeClr val="tx1">
                <a:alpha val="75000"/>
              </a:schemeClr>
            </a:glow>
          </a:effectLst>
        </p:spPr>
      </p:cxnSp>
      <p:cxnSp>
        <p:nvCxnSpPr>
          <p:cNvPr id="19" name="Straight Connector 18"/>
          <p:cNvCxnSpPr/>
          <p:nvPr/>
        </p:nvCxnSpPr>
        <p:spPr bwMode="auto">
          <a:xfrm flipV="1">
            <a:off x="5724128" y="4941168"/>
            <a:ext cx="864096" cy="144016"/>
          </a:xfrm>
          <a:prstGeom prst="line">
            <a:avLst/>
          </a:prstGeom>
          <a:solidFill>
            <a:srgbClr val="00B8FF"/>
          </a:solidFill>
          <a:ln w="19050" cap="flat" cmpd="sng" algn="ctr">
            <a:solidFill>
              <a:schemeClr val="bg1"/>
            </a:solidFill>
            <a:prstDash val="solid"/>
            <a:round/>
            <a:headEnd type="none" w="med" len="med"/>
            <a:tailEnd type="none" w="med" len="med"/>
          </a:ln>
          <a:effectLst>
            <a:glow rad="101600">
              <a:schemeClr val="tx1">
                <a:alpha val="75000"/>
              </a:schemeClr>
            </a:glow>
          </a:effectLst>
        </p:spPr>
      </p:cxnSp>
    </p:spTree>
    <p:extLst>
      <p:ext uri="{BB962C8B-B14F-4D97-AF65-F5344CB8AC3E}">
        <p14:creationId xmlns:p14="http://schemas.microsoft.com/office/powerpoint/2010/main" val="176605473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5"/>
          <p:cNvSpPr txBox="1">
            <a:spLocks noChangeArrowheads="1"/>
          </p:cNvSpPr>
          <p:nvPr/>
        </p:nvSpPr>
        <p:spPr bwMode="auto">
          <a:xfrm>
            <a:off x="2015716" y="3213557"/>
            <a:ext cx="5112568"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r">
              <a:defRPr/>
            </a:pPr>
            <a:r>
              <a:rPr lang="en-GB" i="0" dirty="0" smtClean="0">
                <a:effectLst>
                  <a:glow rad="152400">
                    <a:schemeClr val="tx1"/>
                  </a:glow>
                </a:effectLst>
                <a:cs typeface="Arial" charset="0"/>
              </a:rPr>
              <a:t>shared agency without shared intention</a:t>
            </a:r>
          </a:p>
        </p:txBody>
      </p:sp>
    </p:spTree>
    <p:extLst>
      <p:ext uri="{BB962C8B-B14F-4D97-AF65-F5344CB8AC3E}">
        <p14:creationId xmlns:p14="http://schemas.microsoft.com/office/powerpoint/2010/main" val="127151650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4860032" y="1700808"/>
            <a:ext cx="3139920" cy="3240360"/>
            <a:chOff x="5464528" y="3128639"/>
            <a:chExt cx="3139920" cy="3240360"/>
          </a:xfrm>
        </p:grpSpPr>
        <p:pic>
          <p:nvPicPr>
            <p:cNvPr id="5" name="Picture 4"/>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Effect>
                        <a14:colorTemperature colorTemp="11500"/>
                      </a14:imgEffect>
                      <a14:imgEffect>
                        <a14:saturation sat="0"/>
                      </a14:imgEffect>
                      <a14:imgEffect>
                        <a14:brightnessContrast bright="-43000" contrast="48000"/>
                      </a14:imgEffect>
                    </a14:imgLayer>
                  </a14:imgProps>
                </a:ext>
              </a:extLst>
            </a:blip>
            <a:stretch>
              <a:fillRect/>
            </a:stretch>
          </p:blipFill>
          <p:spPr>
            <a:xfrm>
              <a:off x="5483700" y="3140968"/>
              <a:ext cx="3073400" cy="3213100"/>
            </a:xfrm>
            <a:prstGeom prst="rect">
              <a:avLst/>
            </a:prstGeom>
          </p:spPr>
        </p:pic>
        <p:sp>
          <p:nvSpPr>
            <p:cNvPr id="13" name="Rectangle 12"/>
            <p:cNvSpPr/>
            <p:nvPr/>
          </p:nvSpPr>
          <p:spPr bwMode="auto">
            <a:xfrm>
              <a:off x="5464528" y="3128639"/>
              <a:ext cx="3139920" cy="3240360"/>
            </a:xfrm>
            <a:prstGeom prst="rect">
              <a:avLst/>
            </a:prstGeom>
            <a:gradFill flip="none" rotWithShape="1">
              <a:gsLst>
                <a:gs pos="76000">
                  <a:schemeClr val="tx1">
                    <a:alpha val="0"/>
                  </a:schemeClr>
                </a:gs>
                <a:gs pos="100000">
                  <a:schemeClr val="tx1"/>
                </a:gs>
              </a:gsLst>
              <a:path path="circle">
                <a:fillToRect l="50000" t="50000" r="50000" b="50000"/>
              </a:path>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grpSp>
      <p:sp>
        <p:nvSpPr>
          <p:cNvPr id="14" name="Rectangle 13"/>
          <p:cNvSpPr/>
          <p:nvPr/>
        </p:nvSpPr>
        <p:spPr>
          <a:xfrm>
            <a:off x="611560" y="2348880"/>
            <a:ext cx="2987824" cy="1785104"/>
          </a:xfrm>
          <a:prstGeom prst="rect">
            <a:avLst/>
          </a:prstGeom>
        </p:spPr>
        <p:txBody>
          <a:bodyPr wrap="square">
            <a:spAutoFit/>
          </a:bodyPr>
          <a:lstStyle/>
          <a:p>
            <a:r>
              <a:rPr lang="en-US" i="0" dirty="0" smtClean="0">
                <a:effectLst>
                  <a:glow rad="101600">
                    <a:srgbClr val="000000"/>
                  </a:glow>
                </a:effectLst>
              </a:rPr>
              <a:t>Head </a:t>
            </a:r>
            <a:r>
              <a:rPr lang="en-US" i="0" dirty="0">
                <a:effectLst>
                  <a:glow rad="101600">
                    <a:srgbClr val="000000"/>
                  </a:glow>
                </a:effectLst>
              </a:rPr>
              <a:t>southeast on Rue </a:t>
            </a:r>
            <a:r>
              <a:rPr lang="en-US" i="0" dirty="0" err="1">
                <a:effectLst>
                  <a:glow rad="101600">
                    <a:srgbClr val="000000"/>
                  </a:glow>
                </a:effectLst>
              </a:rPr>
              <a:t>Cujas</a:t>
            </a:r>
            <a:r>
              <a:rPr lang="en-US" i="0" dirty="0">
                <a:effectLst>
                  <a:glow rad="101600">
                    <a:srgbClr val="000000"/>
                  </a:glow>
                </a:effectLst>
              </a:rPr>
              <a:t> toward Rue Victor </a:t>
            </a:r>
            <a:r>
              <a:rPr lang="en-US" i="0" dirty="0" smtClean="0">
                <a:effectLst>
                  <a:glow rad="101600">
                    <a:srgbClr val="000000"/>
                  </a:glow>
                </a:effectLst>
              </a:rPr>
              <a:t>Cousin.  Turn </a:t>
            </a:r>
            <a:r>
              <a:rPr lang="en-US" i="0" dirty="0">
                <a:effectLst>
                  <a:glow rad="101600">
                    <a:srgbClr val="000000"/>
                  </a:glow>
                </a:effectLst>
              </a:rPr>
              <a:t>right onto Rue Saint-</a:t>
            </a:r>
            <a:r>
              <a:rPr lang="en-US" i="0" dirty="0" smtClean="0">
                <a:effectLst>
                  <a:glow rad="101600">
                    <a:srgbClr val="000000"/>
                  </a:glow>
                </a:effectLst>
              </a:rPr>
              <a:t>Jacques. ...</a:t>
            </a:r>
            <a:endParaRPr lang="en-US" i="0" dirty="0">
              <a:effectLst>
                <a:glow rad="101600">
                  <a:srgbClr val="000000"/>
                </a:glow>
              </a:effectLst>
            </a:endParaRPr>
          </a:p>
        </p:txBody>
      </p:sp>
      <p:sp>
        <p:nvSpPr>
          <p:cNvPr id="11" name="Rectangle 10"/>
          <p:cNvSpPr/>
          <p:nvPr/>
        </p:nvSpPr>
        <p:spPr>
          <a:xfrm>
            <a:off x="3635896" y="2492896"/>
            <a:ext cx="2987824" cy="1446550"/>
          </a:xfrm>
          <a:prstGeom prst="rect">
            <a:avLst/>
          </a:prstGeom>
        </p:spPr>
        <p:txBody>
          <a:bodyPr wrap="square">
            <a:spAutoFit/>
          </a:bodyPr>
          <a:lstStyle/>
          <a:p>
            <a:r>
              <a:rPr lang="en-US" sz="8800" i="0" dirty="0" smtClean="0">
                <a:effectLst>
                  <a:glow rad="101600">
                    <a:srgbClr val="000000"/>
                  </a:glow>
                </a:effectLst>
              </a:rPr>
              <a:t>=</a:t>
            </a:r>
            <a:endParaRPr lang="en-US" sz="8800" i="0" dirty="0">
              <a:effectLst>
                <a:glow rad="101600">
                  <a:srgbClr val="000000"/>
                </a:glow>
              </a:effectLst>
            </a:endParaRPr>
          </a:p>
        </p:txBody>
      </p:sp>
      <p:sp>
        <p:nvSpPr>
          <p:cNvPr id="12" name="Rectangle 11"/>
          <p:cNvSpPr/>
          <p:nvPr/>
        </p:nvSpPr>
        <p:spPr>
          <a:xfrm>
            <a:off x="8388424" y="2636912"/>
            <a:ext cx="2987824" cy="1446550"/>
          </a:xfrm>
          <a:prstGeom prst="rect">
            <a:avLst/>
          </a:prstGeom>
        </p:spPr>
        <p:txBody>
          <a:bodyPr wrap="square">
            <a:spAutoFit/>
          </a:bodyPr>
          <a:lstStyle/>
          <a:p>
            <a:r>
              <a:rPr lang="en-US" sz="8800" i="0" dirty="0" smtClean="0">
                <a:effectLst>
                  <a:glow rad="101600">
                    <a:srgbClr val="000000"/>
                  </a:glow>
                </a:effectLst>
              </a:rPr>
              <a:t>?</a:t>
            </a:r>
            <a:endParaRPr lang="en-US" sz="8800" i="0" dirty="0">
              <a:effectLst>
                <a:glow rad="101600">
                  <a:srgbClr val="000000"/>
                </a:glow>
              </a:effectLst>
            </a:endParaRPr>
          </a:p>
        </p:txBody>
      </p:sp>
    </p:spTree>
    <p:extLst>
      <p:ext uri="{BB962C8B-B14F-4D97-AF65-F5344CB8AC3E}">
        <p14:creationId xmlns:p14="http://schemas.microsoft.com/office/powerpoint/2010/main" val="269363010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4860032" y="1700808"/>
            <a:ext cx="3139920" cy="3240360"/>
            <a:chOff x="5464528" y="3128639"/>
            <a:chExt cx="3139920" cy="3240360"/>
          </a:xfrm>
        </p:grpSpPr>
        <p:pic>
          <p:nvPicPr>
            <p:cNvPr id="5" name="Picture 4"/>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Effect>
                        <a14:colorTemperature colorTemp="11500"/>
                      </a14:imgEffect>
                      <a14:imgEffect>
                        <a14:saturation sat="0"/>
                      </a14:imgEffect>
                      <a14:imgEffect>
                        <a14:brightnessContrast bright="-43000" contrast="48000"/>
                      </a14:imgEffect>
                    </a14:imgLayer>
                  </a14:imgProps>
                </a:ext>
              </a:extLst>
            </a:blip>
            <a:stretch>
              <a:fillRect/>
            </a:stretch>
          </p:blipFill>
          <p:spPr>
            <a:xfrm>
              <a:off x="5483700" y="3140968"/>
              <a:ext cx="3073400" cy="3213100"/>
            </a:xfrm>
            <a:prstGeom prst="rect">
              <a:avLst/>
            </a:prstGeom>
          </p:spPr>
        </p:pic>
        <p:sp>
          <p:nvSpPr>
            <p:cNvPr id="13" name="Rectangle 12"/>
            <p:cNvSpPr/>
            <p:nvPr/>
          </p:nvSpPr>
          <p:spPr bwMode="auto">
            <a:xfrm>
              <a:off x="5464528" y="3128639"/>
              <a:ext cx="3139920" cy="3240360"/>
            </a:xfrm>
            <a:prstGeom prst="rect">
              <a:avLst/>
            </a:prstGeom>
            <a:gradFill flip="none" rotWithShape="1">
              <a:gsLst>
                <a:gs pos="76000">
                  <a:schemeClr val="tx1">
                    <a:alpha val="0"/>
                  </a:schemeClr>
                </a:gs>
                <a:gs pos="100000">
                  <a:schemeClr val="tx1"/>
                </a:gs>
              </a:gsLst>
              <a:path path="circle">
                <a:fillToRect l="50000" t="50000" r="50000" b="50000"/>
              </a:path>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grpSp>
      <p:sp>
        <p:nvSpPr>
          <p:cNvPr id="14" name="Rectangle 13"/>
          <p:cNvSpPr/>
          <p:nvPr/>
        </p:nvSpPr>
        <p:spPr>
          <a:xfrm>
            <a:off x="611560" y="2348880"/>
            <a:ext cx="2987824" cy="430887"/>
          </a:xfrm>
          <a:prstGeom prst="rect">
            <a:avLst/>
          </a:prstGeom>
        </p:spPr>
        <p:txBody>
          <a:bodyPr wrap="square">
            <a:spAutoFit/>
          </a:bodyPr>
          <a:lstStyle/>
          <a:p>
            <a:r>
              <a:rPr lang="en-US" i="0" dirty="0" smtClean="0">
                <a:effectLst>
                  <a:glow rad="101600">
                    <a:srgbClr val="000000"/>
                  </a:glow>
                </a:effectLst>
              </a:rPr>
              <a:t>Follow </a:t>
            </a:r>
            <a:r>
              <a:rPr lang="en-US" dirty="0" smtClean="0">
                <a:effectLst>
                  <a:glow rad="101600">
                    <a:srgbClr val="000000"/>
                  </a:glow>
                </a:effectLst>
              </a:rPr>
              <a:t>that</a:t>
            </a:r>
            <a:r>
              <a:rPr lang="en-US" i="0" dirty="0" smtClean="0">
                <a:effectLst>
                  <a:glow rad="101600">
                    <a:srgbClr val="000000"/>
                  </a:glow>
                </a:effectLst>
              </a:rPr>
              <a:t> route</a:t>
            </a:r>
            <a:endParaRPr lang="en-US" i="0" dirty="0">
              <a:effectLst>
                <a:glow rad="101600">
                  <a:srgbClr val="000000"/>
                </a:glow>
              </a:effectLst>
            </a:endParaRPr>
          </a:p>
        </p:txBody>
      </p:sp>
      <p:sp>
        <p:nvSpPr>
          <p:cNvPr id="11" name="Rectangle 10"/>
          <p:cNvSpPr/>
          <p:nvPr/>
        </p:nvSpPr>
        <p:spPr>
          <a:xfrm>
            <a:off x="3635896" y="2492896"/>
            <a:ext cx="2987824" cy="1446550"/>
          </a:xfrm>
          <a:prstGeom prst="rect">
            <a:avLst/>
          </a:prstGeom>
        </p:spPr>
        <p:txBody>
          <a:bodyPr wrap="square">
            <a:spAutoFit/>
          </a:bodyPr>
          <a:lstStyle/>
          <a:p>
            <a:r>
              <a:rPr lang="en-US" sz="8800" i="0" dirty="0" smtClean="0">
                <a:effectLst>
                  <a:glow rad="101600">
                    <a:srgbClr val="000000"/>
                  </a:glow>
                </a:effectLst>
              </a:rPr>
              <a:t>=</a:t>
            </a:r>
            <a:endParaRPr lang="en-US" sz="8800" i="0" dirty="0">
              <a:effectLst>
                <a:glow rad="101600">
                  <a:srgbClr val="000000"/>
                </a:glow>
              </a:effectLst>
            </a:endParaRPr>
          </a:p>
        </p:txBody>
      </p:sp>
      <p:sp>
        <p:nvSpPr>
          <p:cNvPr id="12" name="Rectangle 11"/>
          <p:cNvSpPr/>
          <p:nvPr/>
        </p:nvSpPr>
        <p:spPr>
          <a:xfrm>
            <a:off x="8388424" y="2636912"/>
            <a:ext cx="2987824" cy="1446550"/>
          </a:xfrm>
          <a:prstGeom prst="rect">
            <a:avLst/>
          </a:prstGeom>
        </p:spPr>
        <p:txBody>
          <a:bodyPr wrap="square">
            <a:spAutoFit/>
          </a:bodyPr>
          <a:lstStyle/>
          <a:p>
            <a:r>
              <a:rPr lang="en-US" sz="8800" i="0" dirty="0" smtClean="0">
                <a:effectLst>
                  <a:glow rad="101600">
                    <a:srgbClr val="000000"/>
                  </a:glow>
                </a:effectLst>
              </a:rPr>
              <a:t>?</a:t>
            </a:r>
            <a:endParaRPr lang="en-US" sz="8800" i="0" dirty="0">
              <a:effectLst>
                <a:glow rad="101600">
                  <a:srgbClr val="000000"/>
                </a:glow>
              </a:effectLst>
            </a:endParaRPr>
          </a:p>
        </p:txBody>
      </p:sp>
    </p:spTree>
    <p:extLst>
      <p:ext uri="{BB962C8B-B14F-4D97-AF65-F5344CB8AC3E}">
        <p14:creationId xmlns:p14="http://schemas.microsoft.com/office/powerpoint/2010/main" val="411012141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4860032" y="1700808"/>
            <a:ext cx="3139920" cy="3240360"/>
            <a:chOff x="5464528" y="3128639"/>
            <a:chExt cx="3139920" cy="3240360"/>
          </a:xfrm>
        </p:grpSpPr>
        <p:pic>
          <p:nvPicPr>
            <p:cNvPr id="5" name="Picture 4"/>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Effect>
                        <a14:colorTemperature colorTemp="11500"/>
                      </a14:imgEffect>
                      <a14:imgEffect>
                        <a14:saturation sat="0"/>
                      </a14:imgEffect>
                      <a14:imgEffect>
                        <a14:brightnessContrast bright="-43000" contrast="48000"/>
                      </a14:imgEffect>
                    </a14:imgLayer>
                  </a14:imgProps>
                </a:ext>
              </a:extLst>
            </a:blip>
            <a:stretch>
              <a:fillRect/>
            </a:stretch>
          </p:blipFill>
          <p:spPr>
            <a:xfrm>
              <a:off x="5483700" y="3140968"/>
              <a:ext cx="3073400" cy="3213100"/>
            </a:xfrm>
            <a:prstGeom prst="rect">
              <a:avLst/>
            </a:prstGeom>
          </p:spPr>
        </p:pic>
        <p:sp>
          <p:nvSpPr>
            <p:cNvPr id="13" name="Rectangle 12"/>
            <p:cNvSpPr/>
            <p:nvPr/>
          </p:nvSpPr>
          <p:spPr bwMode="auto">
            <a:xfrm>
              <a:off x="5464528" y="3128639"/>
              <a:ext cx="3139920" cy="3240360"/>
            </a:xfrm>
            <a:prstGeom prst="rect">
              <a:avLst/>
            </a:prstGeom>
            <a:gradFill flip="none" rotWithShape="1">
              <a:gsLst>
                <a:gs pos="76000">
                  <a:schemeClr val="tx1">
                    <a:alpha val="0"/>
                  </a:schemeClr>
                </a:gs>
                <a:gs pos="100000">
                  <a:schemeClr val="tx1"/>
                </a:gs>
              </a:gsLst>
              <a:path path="circle">
                <a:fillToRect l="50000" t="50000" r="50000" b="50000"/>
              </a:path>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grpSp>
      <p:sp>
        <p:nvSpPr>
          <p:cNvPr id="14" name="Rectangle 13"/>
          <p:cNvSpPr/>
          <p:nvPr/>
        </p:nvSpPr>
        <p:spPr>
          <a:xfrm>
            <a:off x="611560" y="2348880"/>
            <a:ext cx="2987824" cy="430887"/>
          </a:xfrm>
          <a:prstGeom prst="rect">
            <a:avLst/>
          </a:prstGeom>
        </p:spPr>
        <p:txBody>
          <a:bodyPr wrap="square">
            <a:spAutoFit/>
          </a:bodyPr>
          <a:lstStyle/>
          <a:p>
            <a:r>
              <a:rPr lang="en-US" i="0" dirty="0" smtClean="0">
                <a:effectLst>
                  <a:glow rad="101600">
                    <a:srgbClr val="000000"/>
                  </a:glow>
                </a:effectLst>
              </a:rPr>
              <a:t>Follow </a:t>
            </a:r>
            <a:r>
              <a:rPr lang="en-US" dirty="0" smtClean="0">
                <a:effectLst>
                  <a:glow rad="101600">
                    <a:srgbClr val="000000"/>
                  </a:glow>
                </a:effectLst>
              </a:rPr>
              <a:t>that</a:t>
            </a:r>
            <a:r>
              <a:rPr lang="en-US" i="0" dirty="0" smtClean="0">
                <a:effectLst>
                  <a:glow rad="101600">
                    <a:srgbClr val="000000"/>
                  </a:glow>
                </a:effectLst>
              </a:rPr>
              <a:t> route</a:t>
            </a:r>
            <a:endParaRPr lang="en-US" i="0" dirty="0">
              <a:effectLst>
                <a:glow rad="101600">
                  <a:srgbClr val="000000"/>
                </a:glow>
              </a:effectLst>
            </a:endParaRPr>
          </a:p>
        </p:txBody>
      </p:sp>
      <p:sp>
        <p:nvSpPr>
          <p:cNvPr id="11" name="Rectangle 10"/>
          <p:cNvSpPr/>
          <p:nvPr/>
        </p:nvSpPr>
        <p:spPr>
          <a:xfrm>
            <a:off x="3635896" y="2492896"/>
            <a:ext cx="2987824" cy="1446550"/>
          </a:xfrm>
          <a:prstGeom prst="rect">
            <a:avLst/>
          </a:prstGeom>
        </p:spPr>
        <p:txBody>
          <a:bodyPr wrap="square">
            <a:spAutoFit/>
          </a:bodyPr>
          <a:lstStyle/>
          <a:p>
            <a:r>
              <a:rPr lang="en-US" sz="8800" i="0" dirty="0" smtClean="0">
                <a:effectLst>
                  <a:glow rad="101600">
                    <a:srgbClr val="000000"/>
                  </a:glow>
                </a:effectLst>
              </a:rPr>
              <a:t>=</a:t>
            </a:r>
            <a:endParaRPr lang="en-US" sz="8800" i="0" dirty="0">
              <a:effectLst>
                <a:glow rad="101600">
                  <a:srgbClr val="000000"/>
                </a:glow>
              </a:effectLst>
            </a:endParaRPr>
          </a:p>
        </p:txBody>
      </p:sp>
      <p:sp>
        <p:nvSpPr>
          <p:cNvPr id="12" name="Rectangle 11"/>
          <p:cNvSpPr/>
          <p:nvPr/>
        </p:nvSpPr>
        <p:spPr>
          <a:xfrm>
            <a:off x="8388424" y="2636912"/>
            <a:ext cx="2987824" cy="1446550"/>
          </a:xfrm>
          <a:prstGeom prst="rect">
            <a:avLst/>
          </a:prstGeom>
        </p:spPr>
        <p:txBody>
          <a:bodyPr wrap="square">
            <a:spAutoFit/>
          </a:bodyPr>
          <a:lstStyle/>
          <a:p>
            <a:r>
              <a:rPr lang="en-US" sz="8800" i="0" dirty="0" smtClean="0">
                <a:effectLst>
                  <a:glow rad="101600">
                    <a:srgbClr val="000000"/>
                  </a:glow>
                </a:effectLst>
              </a:rPr>
              <a:t>?</a:t>
            </a:r>
            <a:endParaRPr lang="en-US" sz="8800" i="0" dirty="0">
              <a:effectLst>
                <a:glow rad="101600">
                  <a:srgbClr val="000000"/>
                </a:glow>
              </a:effectLst>
            </a:endParaRPr>
          </a:p>
        </p:txBody>
      </p:sp>
      <p:sp>
        <p:nvSpPr>
          <p:cNvPr id="4" name="Freeform 3"/>
          <p:cNvSpPr/>
          <p:nvPr/>
        </p:nvSpPr>
        <p:spPr>
          <a:xfrm>
            <a:off x="1854200" y="672623"/>
            <a:ext cx="4533900" cy="2829520"/>
          </a:xfrm>
          <a:custGeom>
            <a:avLst/>
            <a:gdLst>
              <a:gd name="connsiteX0" fmla="*/ 1091359 w 6271180"/>
              <a:gd name="connsiteY0" fmla="*/ 1937427 h 2724500"/>
              <a:gd name="connsiteX1" fmla="*/ 291259 w 6271180"/>
              <a:gd name="connsiteY1" fmla="*/ 2623227 h 2724500"/>
              <a:gd name="connsiteX2" fmla="*/ 5434759 w 6271180"/>
              <a:gd name="connsiteY2" fmla="*/ 7027 h 2724500"/>
              <a:gd name="connsiteX3" fmla="*/ 6260259 w 6271180"/>
              <a:gd name="connsiteY3" fmla="*/ 1797727 h 2724500"/>
              <a:gd name="connsiteX4" fmla="*/ 6260259 w 6271180"/>
              <a:gd name="connsiteY4" fmla="*/ 1797727 h 2724500"/>
              <a:gd name="connsiteX0" fmla="*/ 1091359 w 6261838"/>
              <a:gd name="connsiteY0" fmla="*/ 1939030 h 2726103"/>
              <a:gd name="connsiteX1" fmla="*/ 291259 w 6261838"/>
              <a:gd name="connsiteY1" fmla="*/ 2624830 h 2726103"/>
              <a:gd name="connsiteX2" fmla="*/ 5434759 w 6261838"/>
              <a:gd name="connsiteY2" fmla="*/ 8630 h 2726103"/>
              <a:gd name="connsiteX3" fmla="*/ 6260259 w 6261838"/>
              <a:gd name="connsiteY3" fmla="*/ 1799330 h 2726103"/>
              <a:gd name="connsiteX4" fmla="*/ 5625259 w 6261838"/>
              <a:gd name="connsiteY4" fmla="*/ 2294630 h 2726103"/>
              <a:gd name="connsiteX0" fmla="*/ 1091359 w 8385796"/>
              <a:gd name="connsiteY0" fmla="*/ 1938557 h 2725630"/>
              <a:gd name="connsiteX1" fmla="*/ 291259 w 8385796"/>
              <a:gd name="connsiteY1" fmla="*/ 2624357 h 2725630"/>
              <a:gd name="connsiteX2" fmla="*/ 5434759 w 8385796"/>
              <a:gd name="connsiteY2" fmla="*/ 8157 h 2725630"/>
              <a:gd name="connsiteX3" fmla="*/ 6260259 w 8385796"/>
              <a:gd name="connsiteY3" fmla="*/ 1798857 h 2725630"/>
              <a:gd name="connsiteX4" fmla="*/ 8381159 w 8385796"/>
              <a:gd name="connsiteY4" fmla="*/ 1709958 h 2725630"/>
              <a:gd name="connsiteX5" fmla="*/ 5625259 w 8385796"/>
              <a:gd name="connsiteY5" fmla="*/ 2294157 h 2725630"/>
              <a:gd name="connsiteX0" fmla="*/ 1091359 w 6261616"/>
              <a:gd name="connsiteY0" fmla="*/ 1939030 h 2726103"/>
              <a:gd name="connsiteX1" fmla="*/ 291259 w 6261616"/>
              <a:gd name="connsiteY1" fmla="*/ 2624830 h 2726103"/>
              <a:gd name="connsiteX2" fmla="*/ 5434759 w 6261616"/>
              <a:gd name="connsiteY2" fmla="*/ 8630 h 2726103"/>
              <a:gd name="connsiteX3" fmla="*/ 6260259 w 6261616"/>
              <a:gd name="connsiteY3" fmla="*/ 1799330 h 2726103"/>
              <a:gd name="connsiteX4" fmla="*/ 5625259 w 6261616"/>
              <a:gd name="connsiteY4" fmla="*/ 2294630 h 2726103"/>
              <a:gd name="connsiteX0" fmla="*/ 1091359 w 5875292"/>
              <a:gd name="connsiteY0" fmla="*/ 1931594 h 2718667"/>
              <a:gd name="connsiteX1" fmla="*/ 291259 w 5875292"/>
              <a:gd name="connsiteY1" fmla="*/ 2617394 h 2718667"/>
              <a:gd name="connsiteX2" fmla="*/ 5434759 w 5875292"/>
              <a:gd name="connsiteY2" fmla="*/ 1194 h 2718667"/>
              <a:gd name="connsiteX3" fmla="*/ 5625259 w 5875292"/>
              <a:gd name="connsiteY3" fmla="*/ 2287194 h 2718667"/>
              <a:gd name="connsiteX0" fmla="*/ 582867 w 5312211"/>
              <a:gd name="connsiteY0" fmla="*/ 1932644 h 2833081"/>
              <a:gd name="connsiteX1" fmla="*/ 532067 w 5312211"/>
              <a:gd name="connsiteY1" fmla="*/ 2745444 h 2833081"/>
              <a:gd name="connsiteX2" fmla="*/ 4926267 w 5312211"/>
              <a:gd name="connsiteY2" fmla="*/ 2244 h 2833081"/>
              <a:gd name="connsiteX3" fmla="*/ 5116767 w 5312211"/>
              <a:gd name="connsiteY3" fmla="*/ 2288244 h 2833081"/>
              <a:gd name="connsiteX0" fmla="*/ 189056 w 4793144"/>
              <a:gd name="connsiteY0" fmla="*/ 1930874 h 2318360"/>
              <a:gd name="connsiteX1" fmla="*/ 1890856 w 4793144"/>
              <a:gd name="connsiteY1" fmla="*/ 2083274 h 2318360"/>
              <a:gd name="connsiteX2" fmla="*/ 4532456 w 4793144"/>
              <a:gd name="connsiteY2" fmla="*/ 474 h 2318360"/>
              <a:gd name="connsiteX3" fmla="*/ 4722956 w 4793144"/>
              <a:gd name="connsiteY3" fmla="*/ 2286474 h 2318360"/>
              <a:gd name="connsiteX0" fmla="*/ 361258 w 5048322"/>
              <a:gd name="connsiteY0" fmla="*/ 1932525 h 2821469"/>
              <a:gd name="connsiteX1" fmla="*/ 894658 w 5048322"/>
              <a:gd name="connsiteY1" fmla="*/ 2732625 h 2821469"/>
              <a:gd name="connsiteX2" fmla="*/ 4704658 w 5048322"/>
              <a:gd name="connsiteY2" fmla="*/ 2125 h 2821469"/>
              <a:gd name="connsiteX3" fmla="*/ 4895158 w 5048322"/>
              <a:gd name="connsiteY3" fmla="*/ 2288125 h 2821469"/>
              <a:gd name="connsiteX0" fmla="*/ 163717 w 4850781"/>
              <a:gd name="connsiteY0" fmla="*/ 1932525 h 2840028"/>
              <a:gd name="connsiteX1" fmla="*/ 697117 w 4850781"/>
              <a:gd name="connsiteY1" fmla="*/ 2732625 h 2840028"/>
              <a:gd name="connsiteX2" fmla="*/ 4507117 w 4850781"/>
              <a:gd name="connsiteY2" fmla="*/ 2125 h 2840028"/>
              <a:gd name="connsiteX3" fmla="*/ 4697617 w 4850781"/>
              <a:gd name="connsiteY3" fmla="*/ 2288125 h 2840028"/>
              <a:gd name="connsiteX0" fmla="*/ 0 w 4687064"/>
              <a:gd name="connsiteY0" fmla="*/ 1932525 h 2841586"/>
              <a:gd name="connsiteX1" fmla="*/ 533400 w 4687064"/>
              <a:gd name="connsiteY1" fmla="*/ 2732625 h 2841586"/>
              <a:gd name="connsiteX2" fmla="*/ 4343400 w 4687064"/>
              <a:gd name="connsiteY2" fmla="*/ 2125 h 2841586"/>
              <a:gd name="connsiteX3" fmla="*/ 4533900 w 4687064"/>
              <a:gd name="connsiteY3" fmla="*/ 2288125 h 2841586"/>
              <a:gd name="connsiteX0" fmla="*/ 0 w 4639785"/>
              <a:gd name="connsiteY0" fmla="*/ 1930919 h 2652272"/>
              <a:gd name="connsiteX1" fmla="*/ 1193800 w 4639785"/>
              <a:gd name="connsiteY1" fmla="*/ 2502419 h 2652272"/>
              <a:gd name="connsiteX2" fmla="*/ 4343400 w 4639785"/>
              <a:gd name="connsiteY2" fmla="*/ 519 h 2652272"/>
              <a:gd name="connsiteX3" fmla="*/ 4533900 w 4639785"/>
              <a:gd name="connsiteY3" fmla="*/ 2286519 h 2652272"/>
              <a:gd name="connsiteX0" fmla="*/ 0 w 4533900"/>
              <a:gd name="connsiteY0" fmla="*/ 2095976 h 2829520"/>
              <a:gd name="connsiteX1" fmla="*/ 1193800 w 4533900"/>
              <a:gd name="connsiteY1" fmla="*/ 2667476 h 2829520"/>
              <a:gd name="connsiteX2" fmla="*/ 3568700 w 4533900"/>
              <a:gd name="connsiteY2" fmla="*/ 476 h 2829520"/>
              <a:gd name="connsiteX3" fmla="*/ 4533900 w 4533900"/>
              <a:gd name="connsiteY3" fmla="*/ 2451576 h 2829520"/>
            </a:gdLst>
            <a:ahLst/>
            <a:cxnLst>
              <a:cxn ang="0">
                <a:pos x="connsiteX0" y="connsiteY0"/>
              </a:cxn>
              <a:cxn ang="0">
                <a:pos x="connsiteX1" y="connsiteY1"/>
              </a:cxn>
              <a:cxn ang="0">
                <a:pos x="connsiteX2" y="connsiteY2"/>
              </a:cxn>
              <a:cxn ang="0">
                <a:pos x="connsiteX3" y="connsiteY3"/>
              </a:cxn>
            </a:cxnLst>
            <a:rect l="l" t="t" r="r" b="b"/>
            <a:pathLst>
              <a:path w="4533900" h="2829520">
                <a:moveTo>
                  <a:pt x="0" y="2095976"/>
                </a:moveTo>
                <a:cubicBezTo>
                  <a:pt x="190500" y="2790242"/>
                  <a:pt x="599017" y="3016726"/>
                  <a:pt x="1193800" y="2667476"/>
                </a:cubicBezTo>
                <a:cubicBezTo>
                  <a:pt x="1788583" y="2318226"/>
                  <a:pt x="3012017" y="36459"/>
                  <a:pt x="3568700" y="476"/>
                </a:cubicBezTo>
                <a:cubicBezTo>
                  <a:pt x="4125383" y="-35507"/>
                  <a:pt x="4494213" y="1975326"/>
                  <a:pt x="4533900" y="2451576"/>
                </a:cubicBezTo>
              </a:path>
            </a:pathLst>
          </a:custGeom>
          <a:ln>
            <a:solidFill>
              <a:srgbClr val="FFFF00"/>
            </a:solidFill>
            <a:headEnd type="none"/>
            <a:tailEnd type="arrow"/>
          </a:ln>
          <a:effectLst>
            <a:glow rad="1016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Tree>
    <p:extLst>
      <p:ext uri="{BB962C8B-B14F-4D97-AF65-F5344CB8AC3E}">
        <p14:creationId xmlns:p14="http://schemas.microsoft.com/office/powerpoint/2010/main" val="328914174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8" name="Picture 167"/>
          <p:cNvPicPr>
            <a:picLocks noChangeAspect="1"/>
          </p:cNvPicPr>
          <p:nvPr/>
        </p:nvPicPr>
        <p:blipFill rotWithShape="1">
          <a:blip r:embed="rId3"/>
          <a:srcRect l="1095" r="1966" b="2224"/>
          <a:stretch/>
        </p:blipFill>
        <p:spPr>
          <a:xfrm>
            <a:off x="3985840" y="2996952"/>
            <a:ext cx="4546600" cy="2574652"/>
          </a:xfrm>
          <a:prstGeom prst="rect">
            <a:avLst/>
          </a:prstGeom>
        </p:spPr>
      </p:pic>
      <p:sp>
        <p:nvSpPr>
          <p:cNvPr id="7" name="Rectangle 6"/>
          <p:cNvSpPr/>
          <p:nvPr/>
        </p:nvSpPr>
        <p:spPr bwMode="auto">
          <a:xfrm>
            <a:off x="3923928" y="3068960"/>
            <a:ext cx="4680520" cy="2520280"/>
          </a:xfrm>
          <a:prstGeom prst="rect">
            <a:avLst/>
          </a:prstGeom>
          <a:gradFill flip="none" rotWithShape="1">
            <a:gsLst>
              <a:gs pos="0">
                <a:schemeClr val="tx1"/>
              </a:gs>
              <a:gs pos="90000">
                <a:schemeClr val="tx1">
                  <a:alpha val="0"/>
                </a:schemeClr>
              </a:gs>
            </a:gsLst>
            <a:lin ang="16200000" scaled="0"/>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4" name="Rectangle 13"/>
          <p:cNvSpPr/>
          <p:nvPr/>
        </p:nvSpPr>
        <p:spPr>
          <a:xfrm>
            <a:off x="1080120" y="2348880"/>
            <a:ext cx="2987824" cy="430887"/>
          </a:xfrm>
          <a:prstGeom prst="rect">
            <a:avLst/>
          </a:prstGeom>
        </p:spPr>
        <p:txBody>
          <a:bodyPr wrap="square">
            <a:spAutoFit/>
          </a:bodyPr>
          <a:lstStyle/>
          <a:p>
            <a:r>
              <a:rPr lang="en-US" i="0" dirty="0" smtClean="0">
                <a:effectLst>
                  <a:glow rad="101600">
                    <a:srgbClr val="000000"/>
                  </a:glow>
                </a:effectLst>
              </a:rPr>
              <a:t>Do </a:t>
            </a:r>
            <a:r>
              <a:rPr lang="en-US" dirty="0" smtClean="0">
                <a:effectLst>
                  <a:glow rad="101600">
                    <a:srgbClr val="000000"/>
                  </a:glow>
                </a:effectLst>
              </a:rPr>
              <a:t>that</a:t>
            </a:r>
            <a:endParaRPr lang="en-US" i="0" dirty="0">
              <a:effectLst>
                <a:glow rad="101600">
                  <a:srgbClr val="000000"/>
                </a:glow>
              </a:effectLst>
            </a:endParaRPr>
          </a:p>
        </p:txBody>
      </p:sp>
      <p:sp>
        <p:nvSpPr>
          <p:cNvPr id="11" name="Rectangle 10"/>
          <p:cNvSpPr/>
          <p:nvPr/>
        </p:nvSpPr>
        <p:spPr>
          <a:xfrm>
            <a:off x="3635896" y="2492896"/>
            <a:ext cx="2987824" cy="1446550"/>
          </a:xfrm>
          <a:prstGeom prst="rect">
            <a:avLst/>
          </a:prstGeom>
        </p:spPr>
        <p:txBody>
          <a:bodyPr wrap="square">
            <a:spAutoFit/>
          </a:bodyPr>
          <a:lstStyle/>
          <a:p>
            <a:r>
              <a:rPr lang="en-US" sz="8800" i="0" dirty="0" smtClean="0">
                <a:effectLst>
                  <a:glow rad="101600">
                    <a:srgbClr val="000000"/>
                  </a:glow>
                </a:effectLst>
              </a:rPr>
              <a:t>=</a:t>
            </a:r>
            <a:endParaRPr lang="en-US" sz="8800" i="0" dirty="0">
              <a:effectLst>
                <a:glow rad="101600">
                  <a:srgbClr val="000000"/>
                </a:glow>
              </a:effectLst>
            </a:endParaRPr>
          </a:p>
        </p:txBody>
      </p:sp>
      <p:sp>
        <p:nvSpPr>
          <p:cNvPr id="12" name="Rectangle 11"/>
          <p:cNvSpPr/>
          <p:nvPr/>
        </p:nvSpPr>
        <p:spPr>
          <a:xfrm>
            <a:off x="8388424" y="2636912"/>
            <a:ext cx="2987824" cy="1446550"/>
          </a:xfrm>
          <a:prstGeom prst="rect">
            <a:avLst/>
          </a:prstGeom>
        </p:spPr>
        <p:txBody>
          <a:bodyPr wrap="square">
            <a:spAutoFit/>
          </a:bodyPr>
          <a:lstStyle/>
          <a:p>
            <a:r>
              <a:rPr lang="en-US" sz="8800" i="0" dirty="0" smtClean="0">
                <a:effectLst>
                  <a:glow rad="101600">
                    <a:srgbClr val="000000"/>
                  </a:glow>
                </a:effectLst>
              </a:rPr>
              <a:t>?</a:t>
            </a:r>
            <a:endParaRPr lang="en-US" sz="8800" i="0" dirty="0">
              <a:effectLst>
                <a:glow rad="101600">
                  <a:srgbClr val="000000"/>
                </a:glow>
              </a:effectLst>
            </a:endParaRPr>
          </a:p>
        </p:txBody>
      </p:sp>
      <p:sp>
        <p:nvSpPr>
          <p:cNvPr id="4" name="Freeform 3"/>
          <p:cNvSpPr/>
          <p:nvPr/>
        </p:nvSpPr>
        <p:spPr>
          <a:xfrm>
            <a:off x="1854200" y="672623"/>
            <a:ext cx="4533900" cy="2829520"/>
          </a:xfrm>
          <a:custGeom>
            <a:avLst/>
            <a:gdLst>
              <a:gd name="connsiteX0" fmla="*/ 1091359 w 6271180"/>
              <a:gd name="connsiteY0" fmla="*/ 1937427 h 2724500"/>
              <a:gd name="connsiteX1" fmla="*/ 291259 w 6271180"/>
              <a:gd name="connsiteY1" fmla="*/ 2623227 h 2724500"/>
              <a:gd name="connsiteX2" fmla="*/ 5434759 w 6271180"/>
              <a:gd name="connsiteY2" fmla="*/ 7027 h 2724500"/>
              <a:gd name="connsiteX3" fmla="*/ 6260259 w 6271180"/>
              <a:gd name="connsiteY3" fmla="*/ 1797727 h 2724500"/>
              <a:gd name="connsiteX4" fmla="*/ 6260259 w 6271180"/>
              <a:gd name="connsiteY4" fmla="*/ 1797727 h 2724500"/>
              <a:gd name="connsiteX0" fmla="*/ 1091359 w 6261838"/>
              <a:gd name="connsiteY0" fmla="*/ 1939030 h 2726103"/>
              <a:gd name="connsiteX1" fmla="*/ 291259 w 6261838"/>
              <a:gd name="connsiteY1" fmla="*/ 2624830 h 2726103"/>
              <a:gd name="connsiteX2" fmla="*/ 5434759 w 6261838"/>
              <a:gd name="connsiteY2" fmla="*/ 8630 h 2726103"/>
              <a:gd name="connsiteX3" fmla="*/ 6260259 w 6261838"/>
              <a:gd name="connsiteY3" fmla="*/ 1799330 h 2726103"/>
              <a:gd name="connsiteX4" fmla="*/ 5625259 w 6261838"/>
              <a:gd name="connsiteY4" fmla="*/ 2294630 h 2726103"/>
              <a:gd name="connsiteX0" fmla="*/ 1091359 w 8385796"/>
              <a:gd name="connsiteY0" fmla="*/ 1938557 h 2725630"/>
              <a:gd name="connsiteX1" fmla="*/ 291259 w 8385796"/>
              <a:gd name="connsiteY1" fmla="*/ 2624357 h 2725630"/>
              <a:gd name="connsiteX2" fmla="*/ 5434759 w 8385796"/>
              <a:gd name="connsiteY2" fmla="*/ 8157 h 2725630"/>
              <a:gd name="connsiteX3" fmla="*/ 6260259 w 8385796"/>
              <a:gd name="connsiteY3" fmla="*/ 1798857 h 2725630"/>
              <a:gd name="connsiteX4" fmla="*/ 8381159 w 8385796"/>
              <a:gd name="connsiteY4" fmla="*/ 1709958 h 2725630"/>
              <a:gd name="connsiteX5" fmla="*/ 5625259 w 8385796"/>
              <a:gd name="connsiteY5" fmla="*/ 2294157 h 2725630"/>
              <a:gd name="connsiteX0" fmla="*/ 1091359 w 6261616"/>
              <a:gd name="connsiteY0" fmla="*/ 1939030 h 2726103"/>
              <a:gd name="connsiteX1" fmla="*/ 291259 w 6261616"/>
              <a:gd name="connsiteY1" fmla="*/ 2624830 h 2726103"/>
              <a:gd name="connsiteX2" fmla="*/ 5434759 w 6261616"/>
              <a:gd name="connsiteY2" fmla="*/ 8630 h 2726103"/>
              <a:gd name="connsiteX3" fmla="*/ 6260259 w 6261616"/>
              <a:gd name="connsiteY3" fmla="*/ 1799330 h 2726103"/>
              <a:gd name="connsiteX4" fmla="*/ 5625259 w 6261616"/>
              <a:gd name="connsiteY4" fmla="*/ 2294630 h 2726103"/>
              <a:gd name="connsiteX0" fmla="*/ 1091359 w 5875292"/>
              <a:gd name="connsiteY0" fmla="*/ 1931594 h 2718667"/>
              <a:gd name="connsiteX1" fmla="*/ 291259 w 5875292"/>
              <a:gd name="connsiteY1" fmla="*/ 2617394 h 2718667"/>
              <a:gd name="connsiteX2" fmla="*/ 5434759 w 5875292"/>
              <a:gd name="connsiteY2" fmla="*/ 1194 h 2718667"/>
              <a:gd name="connsiteX3" fmla="*/ 5625259 w 5875292"/>
              <a:gd name="connsiteY3" fmla="*/ 2287194 h 2718667"/>
              <a:gd name="connsiteX0" fmla="*/ 582867 w 5312211"/>
              <a:gd name="connsiteY0" fmla="*/ 1932644 h 2833081"/>
              <a:gd name="connsiteX1" fmla="*/ 532067 w 5312211"/>
              <a:gd name="connsiteY1" fmla="*/ 2745444 h 2833081"/>
              <a:gd name="connsiteX2" fmla="*/ 4926267 w 5312211"/>
              <a:gd name="connsiteY2" fmla="*/ 2244 h 2833081"/>
              <a:gd name="connsiteX3" fmla="*/ 5116767 w 5312211"/>
              <a:gd name="connsiteY3" fmla="*/ 2288244 h 2833081"/>
              <a:gd name="connsiteX0" fmla="*/ 189056 w 4793144"/>
              <a:gd name="connsiteY0" fmla="*/ 1930874 h 2318360"/>
              <a:gd name="connsiteX1" fmla="*/ 1890856 w 4793144"/>
              <a:gd name="connsiteY1" fmla="*/ 2083274 h 2318360"/>
              <a:gd name="connsiteX2" fmla="*/ 4532456 w 4793144"/>
              <a:gd name="connsiteY2" fmla="*/ 474 h 2318360"/>
              <a:gd name="connsiteX3" fmla="*/ 4722956 w 4793144"/>
              <a:gd name="connsiteY3" fmla="*/ 2286474 h 2318360"/>
              <a:gd name="connsiteX0" fmla="*/ 361258 w 5048322"/>
              <a:gd name="connsiteY0" fmla="*/ 1932525 h 2821469"/>
              <a:gd name="connsiteX1" fmla="*/ 894658 w 5048322"/>
              <a:gd name="connsiteY1" fmla="*/ 2732625 h 2821469"/>
              <a:gd name="connsiteX2" fmla="*/ 4704658 w 5048322"/>
              <a:gd name="connsiteY2" fmla="*/ 2125 h 2821469"/>
              <a:gd name="connsiteX3" fmla="*/ 4895158 w 5048322"/>
              <a:gd name="connsiteY3" fmla="*/ 2288125 h 2821469"/>
              <a:gd name="connsiteX0" fmla="*/ 163717 w 4850781"/>
              <a:gd name="connsiteY0" fmla="*/ 1932525 h 2840028"/>
              <a:gd name="connsiteX1" fmla="*/ 697117 w 4850781"/>
              <a:gd name="connsiteY1" fmla="*/ 2732625 h 2840028"/>
              <a:gd name="connsiteX2" fmla="*/ 4507117 w 4850781"/>
              <a:gd name="connsiteY2" fmla="*/ 2125 h 2840028"/>
              <a:gd name="connsiteX3" fmla="*/ 4697617 w 4850781"/>
              <a:gd name="connsiteY3" fmla="*/ 2288125 h 2840028"/>
              <a:gd name="connsiteX0" fmla="*/ 0 w 4687064"/>
              <a:gd name="connsiteY0" fmla="*/ 1932525 h 2841586"/>
              <a:gd name="connsiteX1" fmla="*/ 533400 w 4687064"/>
              <a:gd name="connsiteY1" fmla="*/ 2732625 h 2841586"/>
              <a:gd name="connsiteX2" fmla="*/ 4343400 w 4687064"/>
              <a:gd name="connsiteY2" fmla="*/ 2125 h 2841586"/>
              <a:gd name="connsiteX3" fmla="*/ 4533900 w 4687064"/>
              <a:gd name="connsiteY3" fmla="*/ 2288125 h 2841586"/>
              <a:gd name="connsiteX0" fmla="*/ 0 w 4639785"/>
              <a:gd name="connsiteY0" fmla="*/ 1930919 h 2652272"/>
              <a:gd name="connsiteX1" fmla="*/ 1193800 w 4639785"/>
              <a:gd name="connsiteY1" fmla="*/ 2502419 h 2652272"/>
              <a:gd name="connsiteX2" fmla="*/ 4343400 w 4639785"/>
              <a:gd name="connsiteY2" fmla="*/ 519 h 2652272"/>
              <a:gd name="connsiteX3" fmla="*/ 4533900 w 4639785"/>
              <a:gd name="connsiteY3" fmla="*/ 2286519 h 2652272"/>
              <a:gd name="connsiteX0" fmla="*/ 0 w 4533900"/>
              <a:gd name="connsiteY0" fmla="*/ 2095976 h 2829520"/>
              <a:gd name="connsiteX1" fmla="*/ 1193800 w 4533900"/>
              <a:gd name="connsiteY1" fmla="*/ 2667476 h 2829520"/>
              <a:gd name="connsiteX2" fmla="*/ 3568700 w 4533900"/>
              <a:gd name="connsiteY2" fmla="*/ 476 h 2829520"/>
              <a:gd name="connsiteX3" fmla="*/ 4533900 w 4533900"/>
              <a:gd name="connsiteY3" fmla="*/ 2451576 h 2829520"/>
            </a:gdLst>
            <a:ahLst/>
            <a:cxnLst>
              <a:cxn ang="0">
                <a:pos x="connsiteX0" y="connsiteY0"/>
              </a:cxn>
              <a:cxn ang="0">
                <a:pos x="connsiteX1" y="connsiteY1"/>
              </a:cxn>
              <a:cxn ang="0">
                <a:pos x="connsiteX2" y="connsiteY2"/>
              </a:cxn>
              <a:cxn ang="0">
                <a:pos x="connsiteX3" y="connsiteY3"/>
              </a:cxn>
            </a:cxnLst>
            <a:rect l="l" t="t" r="r" b="b"/>
            <a:pathLst>
              <a:path w="4533900" h="2829520">
                <a:moveTo>
                  <a:pt x="0" y="2095976"/>
                </a:moveTo>
                <a:cubicBezTo>
                  <a:pt x="190500" y="2790242"/>
                  <a:pt x="599017" y="3016726"/>
                  <a:pt x="1193800" y="2667476"/>
                </a:cubicBezTo>
                <a:cubicBezTo>
                  <a:pt x="1788583" y="2318226"/>
                  <a:pt x="3012017" y="36459"/>
                  <a:pt x="3568700" y="476"/>
                </a:cubicBezTo>
                <a:cubicBezTo>
                  <a:pt x="4125383" y="-35507"/>
                  <a:pt x="4494213" y="1975326"/>
                  <a:pt x="4533900" y="2451576"/>
                </a:cubicBezTo>
              </a:path>
            </a:pathLst>
          </a:custGeom>
          <a:ln>
            <a:solidFill>
              <a:srgbClr val="FFFF00"/>
            </a:solidFill>
            <a:headEnd type="none"/>
            <a:tailEnd type="arrow"/>
          </a:ln>
          <a:effectLst>
            <a:glow rad="1016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Tree>
    <p:extLst>
      <p:ext uri="{BB962C8B-B14F-4D97-AF65-F5344CB8AC3E}">
        <p14:creationId xmlns:p14="http://schemas.microsoft.com/office/powerpoint/2010/main" val="154928580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683568" y="1507426"/>
            <a:ext cx="3312368" cy="4154983"/>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Shared motor representations:</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a:effectLst>
                <a:glow rad="101600">
                  <a:srgbClr val="000000"/>
                </a:glow>
              </a:effectLst>
              <a:ea typeface="Arial" charset="0"/>
              <a:cs typeface="Arial" charset="0"/>
            </a:endParaRP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err="1" smtClean="0">
                <a:effectLst>
                  <a:glow rad="101600">
                    <a:srgbClr val="000000"/>
                  </a:glow>
                </a:effectLst>
                <a:ea typeface="Arial" charset="0"/>
                <a:cs typeface="Arial" charset="0"/>
              </a:rPr>
              <a:t>i</a:t>
            </a:r>
            <a:r>
              <a:rPr lang="en-US" i="0" dirty="0" smtClean="0">
                <a:effectLst>
                  <a:glow rad="101600">
                    <a:srgbClr val="000000"/>
                  </a:glow>
                </a:effectLst>
                <a:ea typeface="Arial" charset="0"/>
                <a:cs typeface="Arial" charset="0"/>
              </a:rPr>
              <a:t>. represent outcomes;</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smtClean="0">
              <a:effectLst>
                <a:glow rad="101600">
                  <a:srgbClr val="000000"/>
                </a:glow>
              </a:effectLst>
              <a:ea typeface="Arial" charset="0"/>
              <a:cs typeface="Arial" charset="0"/>
            </a:endParaRP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ii. ground the purposiveness of some </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joint actions; and</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a:effectLst>
                <a:glow rad="101600">
                  <a:srgbClr val="000000"/>
                </a:glow>
              </a:effectLst>
              <a:ea typeface="Arial" charset="0"/>
              <a:cs typeface="Arial" charset="0"/>
            </a:endParaRP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iii. differ in format from (the constituent attitudes of) shared intentions.</a:t>
            </a:r>
            <a:endParaRPr lang="en-US" i="0" dirty="0">
              <a:effectLst>
                <a:glow rad="101600">
                  <a:srgbClr val="000000"/>
                </a:glow>
              </a:effectLst>
              <a:ea typeface="Arial" charset="0"/>
              <a:cs typeface="Arial" charset="0"/>
            </a:endParaRPr>
          </a:p>
        </p:txBody>
      </p:sp>
      <p:sp>
        <p:nvSpPr>
          <p:cNvPr id="14" name="Rectangle 13"/>
          <p:cNvSpPr/>
          <p:nvPr/>
        </p:nvSpPr>
        <p:spPr>
          <a:xfrm>
            <a:off x="5004048" y="4437112"/>
            <a:ext cx="3744416" cy="1107996"/>
          </a:xfrm>
          <a:prstGeom prst="rect">
            <a:avLst/>
          </a:prstGeom>
        </p:spPr>
        <p:txBody>
          <a:bodyPr wrap="square">
            <a:spAutoFit/>
          </a:bodyPr>
          <a:lstStyle/>
          <a:p>
            <a:r>
              <a:rPr lang="en-US" i="0" dirty="0" smtClean="0"/>
              <a:t>Some joint actions involve both shared  intention and shared motor representation</a:t>
            </a:r>
          </a:p>
        </p:txBody>
      </p:sp>
      <p:sp>
        <p:nvSpPr>
          <p:cNvPr id="9" name="Rectangle 8"/>
          <p:cNvSpPr/>
          <p:nvPr/>
        </p:nvSpPr>
        <p:spPr>
          <a:xfrm>
            <a:off x="827584" y="477833"/>
            <a:ext cx="7200800" cy="1107996"/>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The Interface Problem: </a:t>
            </a:r>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How are non</a:t>
            </a:r>
            <a:r>
              <a:rPr lang="en-US" i="0" dirty="0"/>
              <a:t>-accidental matches </a:t>
            </a:r>
            <a:r>
              <a:rPr lang="en-US" i="0" dirty="0" smtClean="0"/>
              <a:t>possible?</a:t>
            </a:r>
            <a:endParaRPr lang="en-US" i="0" dirty="0"/>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a:effectLst>
                <a:glow rad="101600">
                  <a:srgbClr val="000000"/>
                </a:glow>
              </a:effectLst>
              <a:ea typeface="Arial" charset="0"/>
              <a:cs typeface="Arial" charset="0"/>
            </a:endParaRPr>
          </a:p>
        </p:txBody>
      </p:sp>
      <p:sp>
        <p:nvSpPr>
          <p:cNvPr id="3" name="Rectangle 2"/>
          <p:cNvSpPr/>
          <p:nvPr/>
        </p:nvSpPr>
        <p:spPr>
          <a:xfrm>
            <a:off x="5004048" y="1507426"/>
            <a:ext cx="3654152" cy="2462212"/>
          </a:xfrm>
          <a:prstGeom prst="rect">
            <a:avLst/>
          </a:prstGeom>
        </p:spPr>
        <p:txBody>
          <a:bodyPr wrap="square">
            <a:spAutoFit/>
          </a:bodyPr>
          <a:lstStyle/>
          <a:p>
            <a:r>
              <a:rPr lang="en-US" i="0" dirty="0" smtClean="0"/>
              <a:t>Two  outcomes</a:t>
            </a:r>
            <a:r>
              <a:rPr lang="en-US" i="0" dirty="0"/>
              <a:t>, A and B, </a:t>
            </a:r>
            <a:r>
              <a:rPr lang="en-US" dirty="0"/>
              <a:t>match</a:t>
            </a:r>
            <a:r>
              <a:rPr lang="en-US" i="0" dirty="0"/>
              <a:t> in a particular context just if, in that context, either the occurrence of </a:t>
            </a:r>
            <a:r>
              <a:rPr lang="en-US" i="0" dirty="0" smtClean="0"/>
              <a:t>A would </a:t>
            </a:r>
            <a:r>
              <a:rPr lang="en-US" i="0" dirty="0"/>
              <a:t>normally constitute or cause, at least partially, the </a:t>
            </a:r>
            <a:r>
              <a:rPr lang="en-US" i="0" dirty="0" smtClean="0"/>
              <a:t>occurrence </a:t>
            </a:r>
            <a:r>
              <a:rPr lang="en-US" i="0" dirty="0"/>
              <a:t>of </a:t>
            </a:r>
            <a:r>
              <a:rPr lang="en-US" i="0" dirty="0" smtClean="0"/>
              <a:t>B or </a:t>
            </a:r>
            <a:r>
              <a:rPr lang="en-US" i="0" dirty="0"/>
              <a:t>vice versa. </a:t>
            </a:r>
          </a:p>
        </p:txBody>
      </p:sp>
      <p:cxnSp>
        <p:nvCxnSpPr>
          <p:cNvPr id="13" name="Straight Connector 12"/>
          <p:cNvCxnSpPr/>
          <p:nvPr/>
        </p:nvCxnSpPr>
        <p:spPr bwMode="auto">
          <a:xfrm>
            <a:off x="4499992" y="1484784"/>
            <a:ext cx="0" cy="4536504"/>
          </a:xfrm>
          <a:prstGeom prst="line">
            <a:avLst/>
          </a:prstGeom>
          <a:solidFill>
            <a:srgbClr val="00B8FF"/>
          </a:solidFill>
          <a:ln w="9525" cap="flat" cmpd="sng" algn="ctr">
            <a:solidFill>
              <a:schemeClr val="bg1"/>
            </a:solidFill>
            <a:prstDash val="sysDash"/>
            <a:round/>
            <a:headEnd type="none" w="med" len="med"/>
            <a:tailEnd type="none" w="med" len="med"/>
          </a:ln>
          <a:effectLst/>
        </p:spPr>
      </p:cxnSp>
      <p:cxnSp>
        <p:nvCxnSpPr>
          <p:cNvPr id="15" name="Straight Connector 14"/>
          <p:cNvCxnSpPr/>
          <p:nvPr/>
        </p:nvCxnSpPr>
        <p:spPr bwMode="auto">
          <a:xfrm>
            <a:off x="5796136" y="4653136"/>
            <a:ext cx="576064" cy="72008"/>
          </a:xfrm>
          <a:prstGeom prst="line">
            <a:avLst/>
          </a:prstGeom>
          <a:solidFill>
            <a:srgbClr val="00B8FF"/>
          </a:solidFill>
          <a:ln w="19050" cap="flat" cmpd="sng" algn="ctr">
            <a:solidFill>
              <a:schemeClr val="bg1"/>
            </a:solidFill>
            <a:prstDash val="solid"/>
            <a:round/>
            <a:headEnd type="none" w="med" len="med"/>
            <a:tailEnd type="none" w="med" len="med"/>
          </a:ln>
          <a:effectLst>
            <a:glow rad="101600">
              <a:schemeClr val="tx1">
                <a:alpha val="75000"/>
              </a:schemeClr>
            </a:glow>
          </a:effectLst>
        </p:spPr>
      </p:cxnSp>
      <p:cxnSp>
        <p:nvCxnSpPr>
          <p:cNvPr id="17" name="Straight Connector 16"/>
          <p:cNvCxnSpPr/>
          <p:nvPr/>
        </p:nvCxnSpPr>
        <p:spPr bwMode="auto">
          <a:xfrm>
            <a:off x="5148064" y="5301208"/>
            <a:ext cx="2808312" cy="72008"/>
          </a:xfrm>
          <a:prstGeom prst="line">
            <a:avLst/>
          </a:prstGeom>
          <a:solidFill>
            <a:srgbClr val="00B8FF"/>
          </a:solidFill>
          <a:ln w="19050" cap="flat" cmpd="sng" algn="ctr">
            <a:solidFill>
              <a:schemeClr val="bg1"/>
            </a:solidFill>
            <a:prstDash val="solid"/>
            <a:round/>
            <a:headEnd type="none" w="med" len="med"/>
            <a:tailEnd type="none" w="med" len="med"/>
          </a:ln>
          <a:effectLst>
            <a:glow rad="101600">
              <a:schemeClr val="tx1">
                <a:alpha val="75000"/>
              </a:schemeClr>
            </a:glow>
          </a:effectLst>
        </p:spPr>
      </p:cxnSp>
      <p:cxnSp>
        <p:nvCxnSpPr>
          <p:cNvPr id="19" name="Straight Connector 18"/>
          <p:cNvCxnSpPr/>
          <p:nvPr/>
        </p:nvCxnSpPr>
        <p:spPr bwMode="auto">
          <a:xfrm flipV="1">
            <a:off x="5724128" y="4941168"/>
            <a:ext cx="864096" cy="144016"/>
          </a:xfrm>
          <a:prstGeom prst="line">
            <a:avLst/>
          </a:prstGeom>
          <a:solidFill>
            <a:srgbClr val="00B8FF"/>
          </a:solidFill>
          <a:ln w="19050" cap="flat" cmpd="sng" algn="ctr">
            <a:solidFill>
              <a:schemeClr val="bg1"/>
            </a:solidFill>
            <a:prstDash val="solid"/>
            <a:round/>
            <a:headEnd type="none" w="med" len="med"/>
            <a:tailEnd type="none" w="med" len="med"/>
          </a:ln>
          <a:effectLst>
            <a:glow rad="101600">
              <a:schemeClr val="tx1">
                <a:alpha val="75000"/>
              </a:schemeClr>
            </a:glow>
          </a:effectLst>
        </p:spPr>
      </p:cxnSp>
      <p:cxnSp>
        <p:nvCxnSpPr>
          <p:cNvPr id="16" name="Straight Connector 15"/>
          <p:cNvCxnSpPr/>
          <p:nvPr/>
        </p:nvCxnSpPr>
        <p:spPr bwMode="auto">
          <a:xfrm flipV="1">
            <a:off x="668627" y="1700808"/>
            <a:ext cx="1008112" cy="72008"/>
          </a:xfrm>
          <a:prstGeom prst="line">
            <a:avLst/>
          </a:prstGeom>
          <a:solidFill>
            <a:srgbClr val="00B8FF"/>
          </a:solidFill>
          <a:ln w="19050" cap="flat" cmpd="sng" algn="ctr">
            <a:solidFill>
              <a:schemeClr val="bg1"/>
            </a:solidFill>
            <a:prstDash val="solid"/>
            <a:round/>
            <a:headEnd type="none" w="med" len="med"/>
            <a:tailEnd type="none" w="med" len="med"/>
          </a:ln>
          <a:effectLst>
            <a:glow rad="101600">
              <a:schemeClr val="tx1">
                <a:alpha val="75000"/>
              </a:schemeClr>
            </a:glow>
          </a:effectLst>
        </p:spPr>
      </p:cxnSp>
    </p:spTree>
    <p:extLst>
      <p:ext uri="{BB962C8B-B14F-4D97-AF65-F5344CB8AC3E}">
        <p14:creationId xmlns:p14="http://schemas.microsoft.com/office/powerpoint/2010/main" val="296051433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683568" y="1507426"/>
            <a:ext cx="3312368" cy="4154983"/>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Shared motor representations:</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a:effectLst>
                <a:glow rad="101600">
                  <a:srgbClr val="000000"/>
                </a:glow>
              </a:effectLst>
              <a:ea typeface="Arial" charset="0"/>
              <a:cs typeface="Arial" charset="0"/>
            </a:endParaRP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err="1" smtClean="0">
                <a:effectLst>
                  <a:glow rad="101600">
                    <a:srgbClr val="000000"/>
                  </a:glow>
                </a:effectLst>
                <a:ea typeface="Arial" charset="0"/>
                <a:cs typeface="Arial" charset="0"/>
              </a:rPr>
              <a:t>i</a:t>
            </a:r>
            <a:r>
              <a:rPr lang="en-US" i="0" dirty="0" smtClean="0">
                <a:effectLst>
                  <a:glow rad="101600">
                    <a:srgbClr val="000000"/>
                  </a:glow>
                </a:effectLst>
                <a:ea typeface="Arial" charset="0"/>
                <a:cs typeface="Arial" charset="0"/>
              </a:rPr>
              <a:t>. represent outcomes;</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smtClean="0">
              <a:effectLst>
                <a:glow rad="101600">
                  <a:srgbClr val="000000"/>
                </a:glow>
              </a:effectLst>
              <a:ea typeface="Arial" charset="0"/>
              <a:cs typeface="Arial" charset="0"/>
            </a:endParaRP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ii. ground the purposiveness of some </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joint actions; and</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a:effectLst>
                <a:glow rad="101600">
                  <a:srgbClr val="000000"/>
                </a:glow>
              </a:effectLst>
              <a:ea typeface="Arial" charset="0"/>
              <a:cs typeface="Arial" charset="0"/>
            </a:endParaRP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iii. differ in format from (the constituent attitudes of) shared intentions.</a:t>
            </a:r>
            <a:endParaRPr lang="en-US" i="0" dirty="0">
              <a:effectLst>
                <a:glow rad="101600">
                  <a:srgbClr val="000000"/>
                </a:glow>
              </a:effectLst>
              <a:ea typeface="Arial" charset="0"/>
              <a:cs typeface="Arial" charset="0"/>
            </a:endParaRPr>
          </a:p>
        </p:txBody>
      </p:sp>
      <p:sp>
        <p:nvSpPr>
          <p:cNvPr id="8" name="Rectangle 7"/>
          <p:cNvSpPr/>
          <p:nvPr/>
        </p:nvSpPr>
        <p:spPr>
          <a:xfrm>
            <a:off x="5004048" y="4437112"/>
            <a:ext cx="3744416" cy="1107996"/>
          </a:xfrm>
          <a:prstGeom prst="rect">
            <a:avLst/>
          </a:prstGeom>
        </p:spPr>
        <p:txBody>
          <a:bodyPr wrap="square">
            <a:spAutoFit/>
          </a:bodyPr>
          <a:lstStyle/>
          <a:p>
            <a:r>
              <a:rPr lang="en-US" i="0" dirty="0" smtClean="0"/>
              <a:t>Some joint actions involve both shared  intention and shared motor representation</a:t>
            </a:r>
          </a:p>
        </p:txBody>
      </p:sp>
      <p:sp>
        <p:nvSpPr>
          <p:cNvPr id="9" name="Rectangle 8"/>
          <p:cNvSpPr/>
          <p:nvPr/>
        </p:nvSpPr>
        <p:spPr>
          <a:xfrm>
            <a:off x="827584" y="477833"/>
            <a:ext cx="7200800" cy="1107996"/>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The Interface Problem: </a:t>
            </a:r>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How are non</a:t>
            </a:r>
            <a:r>
              <a:rPr lang="en-US" i="0" dirty="0"/>
              <a:t>-accidental matches </a:t>
            </a:r>
            <a:r>
              <a:rPr lang="en-US" i="0" dirty="0" smtClean="0"/>
              <a:t>possible?</a:t>
            </a:r>
            <a:endParaRPr lang="en-US" i="0" dirty="0"/>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a:effectLst>
                <a:glow rad="101600">
                  <a:srgbClr val="000000"/>
                </a:glow>
              </a:effectLst>
              <a:ea typeface="Arial" charset="0"/>
              <a:cs typeface="Arial" charset="0"/>
            </a:endParaRPr>
          </a:p>
        </p:txBody>
      </p:sp>
      <p:sp>
        <p:nvSpPr>
          <p:cNvPr id="3" name="Rectangle 2"/>
          <p:cNvSpPr/>
          <p:nvPr/>
        </p:nvSpPr>
        <p:spPr>
          <a:xfrm>
            <a:off x="5004048" y="1507426"/>
            <a:ext cx="3654152" cy="2462212"/>
          </a:xfrm>
          <a:prstGeom prst="rect">
            <a:avLst/>
          </a:prstGeom>
        </p:spPr>
        <p:txBody>
          <a:bodyPr wrap="square">
            <a:spAutoFit/>
          </a:bodyPr>
          <a:lstStyle/>
          <a:p>
            <a:r>
              <a:rPr lang="en-US" i="0" dirty="0" smtClean="0"/>
              <a:t>Two  outcomes</a:t>
            </a:r>
            <a:r>
              <a:rPr lang="en-US" i="0" dirty="0"/>
              <a:t>, A and B, </a:t>
            </a:r>
            <a:r>
              <a:rPr lang="en-US" dirty="0"/>
              <a:t>match</a:t>
            </a:r>
            <a:r>
              <a:rPr lang="en-US" i="0" dirty="0"/>
              <a:t> in a particular context just if, in that context, either the occurrence of </a:t>
            </a:r>
            <a:r>
              <a:rPr lang="en-US" i="0" dirty="0" smtClean="0"/>
              <a:t>A would </a:t>
            </a:r>
            <a:r>
              <a:rPr lang="en-US" i="0" dirty="0"/>
              <a:t>normally constitute or cause, at least partially, the </a:t>
            </a:r>
            <a:r>
              <a:rPr lang="en-US" i="0" dirty="0" smtClean="0"/>
              <a:t>occurrence </a:t>
            </a:r>
            <a:r>
              <a:rPr lang="en-US" i="0" dirty="0"/>
              <a:t>of </a:t>
            </a:r>
            <a:r>
              <a:rPr lang="en-US" i="0" dirty="0" smtClean="0"/>
              <a:t>B or </a:t>
            </a:r>
            <a:r>
              <a:rPr lang="en-US" i="0" dirty="0"/>
              <a:t>vice versa. </a:t>
            </a:r>
          </a:p>
        </p:txBody>
      </p:sp>
      <p:cxnSp>
        <p:nvCxnSpPr>
          <p:cNvPr id="13" name="Straight Connector 12"/>
          <p:cNvCxnSpPr/>
          <p:nvPr/>
        </p:nvCxnSpPr>
        <p:spPr bwMode="auto">
          <a:xfrm>
            <a:off x="4499992" y="1484784"/>
            <a:ext cx="0" cy="4536504"/>
          </a:xfrm>
          <a:prstGeom prst="line">
            <a:avLst/>
          </a:prstGeom>
          <a:solidFill>
            <a:srgbClr val="00B8FF"/>
          </a:solidFill>
          <a:ln w="9525" cap="flat" cmpd="sng" algn="ctr">
            <a:solidFill>
              <a:schemeClr val="bg1"/>
            </a:solidFill>
            <a:prstDash val="sysDash"/>
            <a:round/>
            <a:headEnd type="none" w="med" len="med"/>
            <a:tailEnd type="none" w="med" len="med"/>
          </a:ln>
          <a:effectLst/>
        </p:spPr>
      </p:cxnSp>
    </p:spTree>
    <p:extLst>
      <p:ext uri="{BB962C8B-B14F-4D97-AF65-F5344CB8AC3E}">
        <p14:creationId xmlns:p14="http://schemas.microsoft.com/office/powerpoint/2010/main" val="293244843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DSC_AB_5022-002.JPG"/>
          <p:cNvPicPr>
            <a:picLocks noChangeAspect="1"/>
          </p:cNvPicPr>
          <p:nvPr/>
        </p:nvPicPr>
        <p:blipFill>
          <a:blip r:embed="rId3">
            <a:alphaModFix/>
            <a:extLst>
              <a:ext uri="{28A0092B-C50C-407E-A947-70E740481C1C}">
                <a14:useLocalDpi xmlns:a14="http://schemas.microsoft.com/office/drawing/2010/main" val="0"/>
              </a:ext>
            </a:extLst>
          </a:blip>
          <a:stretch>
            <a:fillRect/>
          </a:stretch>
        </p:blipFill>
        <p:spPr>
          <a:xfrm>
            <a:off x="0" y="24274"/>
            <a:ext cx="9144000" cy="6866930"/>
          </a:xfrm>
          <a:prstGeom prst="rect">
            <a:avLst/>
          </a:prstGeom>
        </p:spPr>
      </p:pic>
    </p:spTree>
    <p:extLst>
      <p:ext uri="{BB962C8B-B14F-4D97-AF65-F5344CB8AC3E}">
        <p14:creationId xmlns:p14="http://schemas.microsoft.com/office/powerpoint/2010/main" val="173731970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10" descr="DSC_AA_3213_s"/>
          <p:cNvPicPr>
            <a:picLocks noChangeAspect="1" noChangeArrowheads="1"/>
          </p:cNvPicPr>
          <p:nvPr/>
        </p:nvPicPr>
        <p:blipFill>
          <a:blip r:embed="rId2">
            <a:lum bright="12000" contrast="30000"/>
            <a:alphaModFix/>
            <a:extLst>
              <a:ext uri="{28A0092B-C50C-407E-A947-70E740481C1C}">
                <a14:useLocalDpi xmlns:a14="http://schemas.microsoft.com/office/drawing/2010/main" val="0"/>
              </a:ext>
            </a:extLst>
          </a:blip>
          <a:srcRect/>
          <a:stretch>
            <a:fillRect/>
          </a:stretch>
        </p:blipFill>
        <p:spPr bwMode="auto">
          <a:xfrm>
            <a:off x="0" y="0"/>
            <a:ext cx="9144000" cy="68500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8353492"/>
      </p:ext>
    </p:extLst>
  </p:cSld>
  <p:clrMapOvr>
    <a:masterClrMapping/>
  </p:clrMapOvr>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6371" name="Rectangle 2"/>
          <p:cNvSpPr>
            <a:spLocks/>
          </p:cNvSpPr>
          <p:nvPr/>
        </p:nvSpPr>
        <p:spPr bwMode="auto">
          <a:xfrm>
            <a:off x="1100112" y="1194241"/>
            <a:ext cx="1543992" cy="738664"/>
          </a:xfrm>
          <a:prstGeom prst="rect">
            <a:avLst/>
          </a:prstGeom>
          <a:noFill/>
          <a:ln w="12700">
            <a:noFill/>
            <a:miter lim="800000"/>
            <a:headEnd/>
            <a:tailEnd/>
          </a:ln>
        </p:spPr>
        <p:txBody>
          <a:bodyPr wrap="none" lIns="0" tIns="0" rIns="0" bIns="0" anchor="ctr">
            <a:prstTxWarp prst="textNoShape">
              <a:avLst/>
            </a:prstTxWarp>
            <a:spAutoFit/>
          </a:bodyPr>
          <a:lstStyle/>
          <a:p>
            <a:r>
              <a:rPr lang="en-US" sz="1600" dirty="0" err="1" smtClean="0">
                <a:solidFill>
                  <a:srgbClr val="000000"/>
                </a:solidFill>
                <a:effectLst>
                  <a:glow rad="101600">
                    <a:srgbClr val="FFFFFF"/>
                  </a:glow>
                </a:effectLst>
                <a:latin typeface="Gill Sans"/>
                <a:ea typeface="Gill Sans" pitchFamily="-110" charset="0"/>
                <a:cs typeface="Gill Sans"/>
              </a:rPr>
              <a:t>Kourtis</a:t>
            </a:r>
            <a:r>
              <a:rPr lang="en-US" sz="1600" dirty="0" smtClean="0">
                <a:solidFill>
                  <a:srgbClr val="000000"/>
                </a:solidFill>
                <a:effectLst>
                  <a:glow rad="101600">
                    <a:srgbClr val="FFFFFF"/>
                  </a:glow>
                </a:effectLst>
                <a:latin typeface="Gill Sans"/>
                <a:ea typeface="Gill Sans" pitchFamily="-110" charset="0"/>
                <a:cs typeface="Gill Sans"/>
              </a:rPr>
              <a:t> et al., </a:t>
            </a:r>
            <a:r>
              <a:rPr lang="en-US" sz="1600" i="1" dirty="0" err="1" smtClean="0">
                <a:solidFill>
                  <a:srgbClr val="000000"/>
                </a:solidFill>
                <a:effectLst>
                  <a:glow rad="101600">
                    <a:srgbClr val="FFFFFF"/>
                  </a:glow>
                </a:effectLst>
                <a:latin typeface="Gill Sans"/>
                <a:ea typeface="Gill Sans" pitchFamily="-110" charset="0"/>
                <a:cs typeface="Gill Sans"/>
              </a:rPr>
              <a:t>subm</a:t>
            </a:r>
            <a:r>
              <a:rPr lang="en-US" sz="1600" i="1" dirty="0" smtClean="0">
                <a:solidFill>
                  <a:srgbClr val="000000"/>
                </a:solidFill>
                <a:effectLst>
                  <a:glow rad="101600">
                    <a:srgbClr val="FFFFFF"/>
                  </a:glow>
                </a:effectLst>
                <a:latin typeface="Gill Sans"/>
                <a:ea typeface="Gill Sans" pitchFamily="-110" charset="0"/>
                <a:cs typeface="Gill Sans"/>
              </a:rPr>
              <a:t>.</a:t>
            </a:r>
            <a:endParaRPr lang="en-US" sz="1600" dirty="0" smtClean="0">
              <a:solidFill>
                <a:srgbClr val="000000"/>
              </a:solidFill>
              <a:effectLst>
                <a:glow rad="101600">
                  <a:srgbClr val="FFFFFF"/>
                </a:glow>
              </a:effectLst>
              <a:latin typeface="Gill Sans"/>
              <a:ea typeface="Gill Sans" pitchFamily="-110" charset="0"/>
              <a:cs typeface="Gill Sans"/>
            </a:endParaRPr>
          </a:p>
          <a:p>
            <a:r>
              <a:rPr lang="en-US" sz="1600" dirty="0" smtClean="0">
                <a:solidFill>
                  <a:srgbClr val="000000"/>
                </a:solidFill>
                <a:effectLst>
                  <a:glow rad="101600">
                    <a:srgbClr val="FFFFFF"/>
                  </a:glow>
                </a:effectLst>
                <a:latin typeface="Gill Sans"/>
                <a:ea typeface="Gill Sans" pitchFamily="-110" charset="0"/>
                <a:cs typeface="Gill Sans"/>
              </a:rPr>
              <a:t> </a:t>
            </a:r>
          </a:p>
          <a:p>
            <a:endParaRPr lang="en-US" sz="1600" dirty="0">
              <a:solidFill>
                <a:srgbClr val="000000"/>
              </a:solidFill>
              <a:effectLst>
                <a:glow rad="101600">
                  <a:srgbClr val="FFFFFF"/>
                </a:glow>
              </a:effectLst>
              <a:latin typeface="Gill Sans"/>
              <a:ea typeface="Gill Sans" pitchFamily="-110" charset="0"/>
              <a:cs typeface="Gill Sans"/>
            </a:endParaRPr>
          </a:p>
        </p:txBody>
      </p:sp>
      <p:pic>
        <p:nvPicPr>
          <p:cNvPr id="8" name="Picture 7"/>
          <p:cNvPicPr>
            <a:picLocks noChangeAspect="1"/>
          </p:cNvPicPr>
          <p:nvPr/>
        </p:nvPicPr>
        <p:blipFill rotWithShape="1">
          <a:blip r:embed="rId2">
            <a:grayscl/>
            <a:extLst>
              <a:ext uri="{BEBA8EAE-BF5A-486C-A8C5-ECC9F3942E4B}">
                <a14:imgProps xmlns:a14="http://schemas.microsoft.com/office/drawing/2010/main">
                  <a14:imgLayer r:embed="rId3">
                    <a14:imgEffect>
                      <a14:backgroundRemoval t="0" b="100000" l="0" r="100000">
                        <a14:backgroundMark x1="7333" y1="49282" x2="7333" y2="49282"/>
                      </a14:backgroundRemoval>
                    </a14:imgEffect>
                    <a14:imgEffect>
                      <a14:artisticPaintStrokes trans="55000"/>
                    </a14:imgEffect>
                    <a14:imgEffect>
                      <a14:brightnessContrast bright="55000" contrast="33000"/>
                    </a14:imgEffect>
                  </a14:imgLayer>
                </a14:imgProps>
              </a:ext>
            </a:extLst>
          </a:blip>
          <a:srcRect b="19645"/>
          <a:stretch/>
        </p:blipFill>
        <p:spPr>
          <a:xfrm>
            <a:off x="6948264" y="3955650"/>
            <a:ext cx="2592288" cy="2902350"/>
          </a:xfrm>
          <a:prstGeom prst="rect">
            <a:avLst/>
          </a:prstGeom>
        </p:spPr>
      </p:pic>
      <p:sp>
        <p:nvSpPr>
          <p:cNvPr id="4" name="Rectangle 3"/>
          <p:cNvSpPr/>
          <p:nvPr/>
        </p:nvSpPr>
        <p:spPr>
          <a:xfrm>
            <a:off x="827584" y="332656"/>
            <a:ext cx="7200800" cy="769441"/>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1" i="0" dirty="0" smtClean="0">
                <a:solidFill>
                  <a:srgbClr val="000000"/>
                </a:solidFill>
                <a:effectLst>
                  <a:glow rad="101600">
                    <a:srgbClr val="FFFFFF"/>
                  </a:glow>
                </a:effectLst>
                <a:ea typeface="Arial" charset="0"/>
                <a:cs typeface="Arial" charset="0"/>
              </a:rPr>
              <a:t>Planning Others’ Actions </a:t>
            </a:r>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1" i="0" dirty="0" smtClean="0">
                <a:solidFill>
                  <a:srgbClr val="000000"/>
                </a:solidFill>
                <a:effectLst>
                  <a:glow rad="101600">
                    <a:srgbClr val="FFFFFF"/>
                  </a:glow>
                </a:effectLst>
                <a:ea typeface="Arial" charset="0"/>
                <a:cs typeface="Arial" charset="0"/>
              </a:rPr>
              <a:t>(slides from Natalie </a:t>
            </a:r>
            <a:r>
              <a:rPr lang="en-US" b="1" i="0" dirty="0" err="1" smtClean="0">
                <a:solidFill>
                  <a:srgbClr val="000000"/>
                </a:solidFill>
                <a:effectLst>
                  <a:glow rad="101600">
                    <a:srgbClr val="FFFFFF"/>
                  </a:glow>
                </a:effectLst>
                <a:ea typeface="Arial" charset="0"/>
                <a:cs typeface="Arial" charset="0"/>
              </a:rPr>
              <a:t>Sebanz</a:t>
            </a:r>
            <a:r>
              <a:rPr lang="en-US" b="1" i="0" dirty="0" smtClean="0">
                <a:solidFill>
                  <a:srgbClr val="000000"/>
                </a:solidFill>
                <a:effectLst>
                  <a:glow rad="101600">
                    <a:srgbClr val="FFFFFF"/>
                  </a:glow>
                </a:effectLst>
                <a:ea typeface="Arial" charset="0"/>
                <a:cs typeface="Arial" charset="0"/>
              </a:rPr>
              <a:t>)</a:t>
            </a:r>
            <a:endParaRPr lang="en-US" b="1" i="0" dirty="0">
              <a:solidFill>
                <a:srgbClr val="000000"/>
              </a:solidFill>
              <a:effectLst>
                <a:glow rad="101600">
                  <a:srgbClr val="FFFFFF"/>
                </a:glow>
              </a:effectLst>
              <a:ea typeface="Arial" charset="0"/>
              <a:cs typeface="Arial" charset="0"/>
            </a:endParaRPr>
          </a:p>
        </p:txBody>
      </p:sp>
      <p:sp>
        <p:nvSpPr>
          <p:cNvPr id="2" name="Rectangle 1"/>
          <p:cNvSpPr/>
          <p:nvPr/>
        </p:nvSpPr>
        <p:spPr>
          <a:xfrm>
            <a:off x="1115616" y="2060848"/>
            <a:ext cx="5166320" cy="1785104"/>
          </a:xfrm>
          <a:prstGeom prst="rect">
            <a:avLst/>
          </a:prstGeom>
        </p:spPr>
        <p:txBody>
          <a:bodyPr wrap="square">
            <a:spAutoFit/>
          </a:bodyPr>
          <a:lstStyle/>
          <a:p>
            <a:r>
              <a:rPr lang="en-US" i="0" dirty="0" smtClean="0">
                <a:solidFill>
                  <a:srgbClr val="000000"/>
                </a:solidFill>
                <a:effectLst>
                  <a:glow>
                    <a:srgbClr val="FFFFFF"/>
                  </a:glow>
                </a:effectLst>
              </a:rPr>
              <a:t>‘interaction partners ... not </a:t>
            </a:r>
            <a:r>
              <a:rPr lang="en-US" i="0" dirty="0">
                <a:solidFill>
                  <a:srgbClr val="000000"/>
                </a:solidFill>
                <a:effectLst>
                  <a:glow>
                    <a:srgbClr val="FFFFFF"/>
                  </a:glow>
                </a:effectLst>
              </a:rPr>
              <a:t>only represent their own part of the joint task but also generate a representation of their co- actor’s </a:t>
            </a:r>
            <a:r>
              <a:rPr lang="en-US" i="0" dirty="0" smtClean="0">
                <a:solidFill>
                  <a:srgbClr val="000000"/>
                </a:solidFill>
                <a:effectLst>
                  <a:glow>
                    <a:srgbClr val="FFFFFF"/>
                  </a:glow>
                </a:effectLst>
              </a:rPr>
              <a:t>part’ </a:t>
            </a:r>
          </a:p>
          <a:p>
            <a:pPr algn="r"/>
            <a:r>
              <a:rPr lang="en-US" i="0" dirty="0" smtClean="0">
                <a:solidFill>
                  <a:srgbClr val="000000"/>
                </a:solidFill>
                <a:effectLst>
                  <a:glow>
                    <a:srgbClr val="FFFFFF"/>
                  </a:glow>
                </a:effectLst>
              </a:rPr>
              <a:t>(</a:t>
            </a:r>
            <a:r>
              <a:rPr lang="en-US" i="0" dirty="0" err="1" smtClean="0">
                <a:solidFill>
                  <a:srgbClr val="000000"/>
                </a:solidFill>
                <a:effectLst>
                  <a:glow>
                    <a:srgbClr val="FFFFFF"/>
                  </a:glow>
                </a:effectLst>
              </a:rPr>
              <a:t>Kourtis</a:t>
            </a:r>
            <a:r>
              <a:rPr lang="en-US" i="0" dirty="0" smtClean="0">
                <a:solidFill>
                  <a:srgbClr val="000000"/>
                </a:solidFill>
                <a:effectLst>
                  <a:glow>
                    <a:srgbClr val="FFFFFF"/>
                  </a:glow>
                </a:effectLst>
              </a:rPr>
              <a:t> et al 2012: 8)</a:t>
            </a:r>
            <a:endParaRPr lang="en-US" i="0" dirty="0">
              <a:solidFill>
                <a:srgbClr val="000000"/>
              </a:solidFill>
              <a:effectLst>
                <a:glow>
                  <a:srgbClr val="FFFFFF"/>
                </a:glow>
              </a:effectLst>
            </a:endParaRPr>
          </a:p>
        </p:txBody>
      </p:sp>
    </p:spTree>
    <p:extLst>
      <p:ext uri="{BB962C8B-B14F-4D97-AF65-F5344CB8AC3E}">
        <p14:creationId xmlns:p14="http://schemas.microsoft.com/office/powerpoint/2010/main" val="252546858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EEG_candle.jpg"/>
          <p:cNvPicPr>
            <a:picLocks noChangeAspect="1"/>
          </p:cNvPicPr>
          <p:nvPr/>
        </p:nvPicPr>
        <p:blipFill>
          <a:blip r:embed="rId2"/>
          <a:stretch>
            <a:fillRect/>
          </a:stretch>
        </p:blipFill>
        <p:spPr>
          <a:xfrm>
            <a:off x="0" y="-122693"/>
            <a:ext cx="9324528" cy="6993394"/>
          </a:xfrm>
          <a:prstGeom prst="rect">
            <a:avLst/>
          </a:prstGeom>
        </p:spPr>
      </p:pic>
      <p:sp>
        <p:nvSpPr>
          <p:cNvPr id="186371" name="Rectangle 2"/>
          <p:cNvSpPr>
            <a:spLocks/>
          </p:cNvSpPr>
          <p:nvPr/>
        </p:nvSpPr>
        <p:spPr bwMode="auto">
          <a:xfrm>
            <a:off x="1100112" y="1194241"/>
            <a:ext cx="1543992" cy="738664"/>
          </a:xfrm>
          <a:prstGeom prst="rect">
            <a:avLst/>
          </a:prstGeom>
          <a:noFill/>
          <a:ln w="12700">
            <a:noFill/>
            <a:miter lim="800000"/>
            <a:headEnd/>
            <a:tailEnd/>
          </a:ln>
        </p:spPr>
        <p:txBody>
          <a:bodyPr wrap="none" lIns="0" tIns="0" rIns="0" bIns="0" anchor="ctr">
            <a:prstTxWarp prst="textNoShape">
              <a:avLst/>
            </a:prstTxWarp>
            <a:spAutoFit/>
          </a:bodyPr>
          <a:lstStyle/>
          <a:p>
            <a:r>
              <a:rPr lang="en-US" sz="1600" dirty="0" err="1" smtClean="0">
                <a:solidFill>
                  <a:srgbClr val="000000"/>
                </a:solidFill>
                <a:effectLst>
                  <a:glow rad="101600">
                    <a:srgbClr val="FFFFFF"/>
                  </a:glow>
                </a:effectLst>
                <a:latin typeface="Gill Sans"/>
                <a:ea typeface="Gill Sans" pitchFamily="-110" charset="0"/>
                <a:cs typeface="Gill Sans"/>
              </a:rPr>
              <a:t>Kourtis</a:t>
            </a:r>
            <a:r>
              <a:rPr lang="en-US" sz="1600" dirty="0" smtClean="0">
                <a:solidFill>
                  <a:srgbClr val="000000"/>
                </a:solidFill>
                <a:effectLst>
                  <a:glow rad="101600">
                    <a:srgbClr val="FFFFFF"/>
                  </a:glow>
                </a:effectLst>
                <a:latin typeface="Gill Sans"/>
                <a:ea typeface="Gill Sans" pitchFamily="-110" charset="0"/>
                <a:cs typeface="Gill Sans"/>
              </a:rPr>
              <a:t> et al., </a:t>
            </a:r>
            <a:r>
              <a:rPr lang="en-US" sz="1600" i="1" dirty="0" err="1" smtClean="0">
                <a:solidFill>
                  <a:srgbClr val="000000"/>
                </a:solidFill>
                <a:effectLst>
                  <a:glow rad="101600">
                    <a:srgbClr val="FFFFFF"/>
                  </a:glow>
                </a:effectLst>
                <a:latin typeface="Gill Sans"/>
                <a:ea typeface="Gill Sans" pitchFamily="-110" charset="0"/>
                <a:cs typeface="Gill Sans"/>
              </a:rPr>
              <a:t>subm</a:t>
            </a:r>
            <a:r>
              <a:rPr lang="en-US" sz="1600" i="1" dirty="0" smtClean="0">
                <a:solidFill>
                  <a:srgbClr val="000000"/>
                </a:solidFill>
                <a:effectLst>
                  <a:glow rad="101600">
                    <a:srgbClr val="FFFFFF"/>
                  </a:glow>
                </a:effectLst>
                <a:latin typeface="Gill Sans"/>
                <a:ea typeface="Gill Sans" pitchFamily="-110" charset="0"/>
                <a:cs typeface="Gill Sans"/>
              </a:rPr>
              <a:t>.</a:t>
            </a:r>
            <a:endParaRPr lang="en-US" sz="1600" dirty="0" smtClean="0">
              <a:solidFill>
                <a:srgbClr val="000000"/>
              </a:solidFill>
              <a:effectLst>
                <a:glow rad="101600">
                  <a:srgbClr val="FFFFFF"/>
                </a:glow>
              </a:effectLst>
              <a:latin typeface="Gill Sans"/>
              <a:ea typeface="Gill Sans" pitchFamily="-110" charset="0"/>
              <a:cs typeface="Gill Sans"/>
            </a:endParaRPr>
          </a:p>
          <a:p>
            <a:r>
              <a:rPr lang="en-US" sz="1600" dirty="0" smtClean="0">
                <a:solidFill>
                  <a:srgbClr val="000000"/>
                </a:solidFill>
                <a:effectLst>
                  <a:glow rad="101600">
                    <a:srgbClr val="FFFFFF"/>
                  </a:glow>
                </a:effectLst>
                <a:latin typeface="Gill Sans"/>
                <a:ea typeface="Gill Sans" pitchFamily="-110" charset="0"/>
                <a:cs typeface="Gill Sans"/>
              </a:rPr>
              <a:t> </a:t>
            </a:r>
          </a:p>
          <a:p>
            <a:endParaRPr lang="en-US" sz="1600" dirty="0">
              <a:solidFill>
                <a:srgbClr val="000000"/>
              </a:solidFill>
              <a:effectLst>
                <a:glow rad="101600">
                  <a:srgbClr val="FFFFFF"/>
                </a:glow>
              </a:effectLst>
              <a:latin typeface="Gill Sans"/>
              <a:ea typeface="Gill Sans" pitchFamily="-110" charset="0"/>
              <a:cs typeface="Gill Sans"/>
            </a:endParaRPr>
          </a:p>
        </p:txBody>
      </p:sp>
      <p:pic>
        <p:nvPicPr>
          <p:cNvPr id="8" name="Picture 7"/>
          <p:cNvPicPr>
            <a:picLocks noChangeAspect="1"/>
          </p:cNvPicPr>
          <p:nvPr/>
        </p:nvPicPr>
        <p:blipFill rotWithShape="1">
          <a:blip r:embed="rId3">
            <a:grayscl/>
            <a:extLst>
              <a:ext uri="{BEBA8EAE-BF5A-486C-A8C5-ECC9F3942E4B}">
                <a14:imgProps xmlns:a14="http://schemas.microsoft.com/office/drawing/2010/main">
                  <a14:imgLayer r:embed="rId4">
                    <a14:imgEffect>
                      <a14:backgroundRemoval t="0" b="100000" l="0" r="100000">
                        <a14:backgroundMark x1="7333" y1="49282" x2="7333" y2="49282"/>
                      </a14:backgroundRemoval>
                    </a14:imgEffect>
                    <a14:imgEffect>
                      <a14:artisticPaintStrokes trans="55000"/>
                    </a14:imgEffect>
                    <a14:imgEffect>
                      <a14:brightnessContrast bright="55000" contrast="33000"/>
                    </a14:imgEffect>
                  </a14:imgLayer>
                </a14:imgProps>
              </a:ext>
            </a:extLst>
          </a:blip>
          <a:srcRect b="19645"/>
          <a:stretch/>
        </p:blipFill>
        <p:spPr>
          <a:xfrm>
            <a:off x="6948264" y="3955650"/>
            <a:ext cx="2592288" cy="2902350"/>
          </a:xfrm>
          <a:prstGeom prst="rect">
            <a:avLst/>
          </a:prstGeom>
        </p:spPr>
      </p:pic>
    </p:spTree>
    <p:extLst>
      <p:ext uri="{BB962C8B-B14F-4D97-AF65-F5344CB8AC3E}">
        <p14:creationId xmlns:p14="http://schemas.microsoft.com/office/powerpoint/2010/main" val="16698842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2"/>
          <p:cNvSpPr>
            <a:spLocks noChangeArrowheads="1"/>
          </p:cNvSpPr>
          <p:nvPr/>
        </p:nvSpPr>
        <p:spPr bwMode="auto">
          <a:xfrm>
            <a:off x="1" y="730416"/>
            <a:ext cx="9144000" cy="1260475"/>
          </a:xfrm>
          <a:prstGeom prst="rect">
            <a:avLst/>
          </a:prstGeom>
          <a:gradFill flip="none" rotWithShape="1">
            <a:gsLst>
              <a:gs pos="0">
                <a:schemeClr val="tx1">
                  <a:alpha val="0"/>
                </a:schemeClr>
              </a:gs>
              <a:gs pos="100000">
                <a:srgbClr val="FFFFFF">
                  <a:alpha val="0"/>
                </a:srgbClr>
              </a:gs>
              <a:gs pos="1000">
                <a:schemeClr val="tx1"/>
              </a:gs>
            </a:gsLst>
            <a:lin ang="5400000" scaled="0"/>
            <a:tileRect/>
          </a:gradFill>
          <a:ln w="9525">
            <a:noFill/>
            <a:round/>
            <a:headEnd/>
            <a:tailEnd/>
          </a:ln>
          <a:effectLst/>
        </p:spPr>
        <p:txBody>
          <a:bodyPr wrap="none" anchor="ctr">
            <a:prstTxWarp prst="textNoShape">
              <a:avLst/>
            </a:prstTxWarp>
          </a:bodyPr>
          <a:lstStyle/>
          <a:p>
            <a:endParaRPr lang="en-US" dirty="0"/>
          </a:p>
        </p:txBody>
      </p:sp>
      <p:sp>
        <p:nvSpPr>
          <p:cNvPr id="15" name="Rectangle 14"/>
          <p:cNvSpPr/>
          <p:nvPr/>
        </p:nvSpPr>
        <p:spPr>
          <a:xfrm>
            <a:off x="467544" y="369238"/>
            <a:ext cx="3600400" cy="1107996"/>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Joint action:</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an </a:t>
            </a:r>
            <a:r>
              <a:rPr lang="en-US" i="0" strike="dblStrike" dirty="0" smtClean="0">
                <a:effectLst>
                  <a:glow rad="101600">
                    <a:schemeClr val="tx1">
                      <a:alpha val="75000"/>
                    </a:schemeClr>
                  </a:glow>
                </a:effectLst>
              </a:rPr>
              <a:t>action </a:t>
            </a:r>
            <a:r>
              <a:rPr lang="en-US" i="0" dirty="0" smtClean="0">
                <a:effectLst>
                  <a:glow rad="101600">
                    <a:schemeClr val="tx1">
                      <a:alpha val="75000"/>
                    </a:schemeClr>
                  </a:glow>
                </a:effectLst>
              </a:rPr>
              <a:t>event with two or more agents </a:t>
            </a:r>
            <a:r>
              <a:rPr lang="en-US" sz="1100" i="0" dirty="0" smtClean="0">
                <a:effectLst>
                  <a:glow rad="101600">
                    <a:schemeClr val="tx1">
                      <a:alpha val="75000"/>
                    </a:schemeClr>
                  </a:glow>
                </a:effectLst>
              </a:rPr>
              <a:t>(Ludwig 2007)</a:t>
            </a:r>
          </a:p>
        </p:txBody>
      </p:sp>
    </p:spTree>
    <p:extLst>
      <p:ext uri="{BB962C8B-B14F-4D97-AF65-F5344CB8AC3E}">
        <p14:creationId xmlns:p14="http://schemas.microsoft.com/office/powerpoint/2010/main" val="1012334889"/>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6375" name="Rectangle 6"/>
          <p:cNvSpPr>
            <a:spLocks/>
          </p:cNvSpPr>
          <p:nvPr/>
        </p:nvSpPr>
        <p:spPr bwMode="auto">
          <a:xfrm>
            <a:off x="1050019" y="726093"/>
            <a:ext cx="1974900" cy="430887"/>
          </a:xfrm>
          <a:prstGeom prst="rect">
            <a:avLst/>
          </a:prstGeom>
          <a:noFill/>
          <a:ln w="12700">
            <a:noFill/>
            <a:miter lim="800000"/>
            <a:headEnd/>
            <a:tailEnd/>
          </a:ln>
        </p:spPr>
        <p:txBody>
          <a:bodyPr wrap="none" lIns="0" tIns="0" rIns="0" bIns="0" anchor="ctr">
            <a:prstTxWarp prst="textNoShape">
              <a:avLst/>
            </a:prstTxWarp>
            <a:spAutoFit/>
          </a:bodyPr>
          <a:lstStyle/>
          <a:p>
            <a:r>
              <a:rPr lang="en-US" sz="2800" dirty="0" smtClean="0">
                <a:latin typeface="Gill Sans"/>
                <a:ea typeface="Gill Sans" pitchFamily="-110" charset="0"/>
                <a:cs typeface="Gill Sans"/>
              </a:rPr>
              <a:t>Joint Planning</a:t>
            </a:r>
            <a:endParaRPr lang="en-US" sz="2800" dirty="0">
              <a:solidFill>
                <a:schemeClr val="tx1"/>
              </a:solidFill>
              <a:latin typeface="Gill Sans"/>
              <a:ea typeface="Gill Sans" pitchFamily="-110" charset="0"/>
              <a:cs typeface="Gill Sans"/>
            </a:endParaRPr>
          </a:p>
        </p:txBody>
      </p:sp>
      <p:pic>
        <p:nvPicPr>
          <p:cNvPr id="11" name="Picture 10"/>
          <p:cNvPicPr>
            <a:picLocks noChangeAspect="1"/>
          </p:cNvPicPr>
          <p:nvPr/>
        </p:nvPicPr>
        <p:blipFill>
          <a:blip r:embed="rId2"/>
          <a:stretch>
            <a:fillRect/>
          </a:stretch>
        </p:blipFill>
        <p:spPr>
          <a:xfrm>
            <a:off x="4419600" y="685800"/>
            <a:ext cx="3313297" cy="1143000"/>
          </a:xfrm>
          <a:prstGeom prst="rect">
            <a:avLst/>
          </a:prstGeom>
        </p:spPr>
      </p:pic>
      <p:pic>
        <p:nvPicPr>
          <p:cNvPr id="6" name="Picture 5"/>
          <p:cNvPicPr>
            <a:picLocks noChangeAspect="1"/>
          </p:cNvPicPr>
          <p:nvPr/>
        </p:nvPicPr>
        <p:blipFill>
          <a:blip r:embed="rId3"/>
          <a:stretch>
            <a:fillRect/>
          </a:stretch>
        </p:blipFill>
        <p:spPr>
          <a:xfrm>
            <a:off x="107503" y="2060848"/>
            <a:ext cx="8713891" cy="3960440"/>
          </a:xfrm>
          <a:prstGeom prst="rect">
            <a:avLst/>
          </a:prstGeom>
        </p:spPr>
      </p:pic>
      <p:sp>
        <p:nvSpPr>
          <p:cNvPr id="7" name="Rectangle 2"/>
          <p:cNvSpPr>
            <a:spLocks/>
          </p:cNvSpPr>
          <p:nvPr/>
        </p:nvSpPr>
        <p:spPr bwMode="auto">
          <a:xfrm>
            <a:off x="1100112" y="1194241"/>
            <a:ext cx="1543992" cy="738664"/>
          </a:xfrm>
          <a:prstGeom prst="rect">
            <a:avLst/>
          </a:prstGeom>
          <a:noFill/>
          <a:ln w="12700">
            <a:noFill/>
            <a:miter lim="800000"/>
            <a:headEnd/>
            <a:tailEnd/>
          </a:ln>
        </p:spPr>
        <p:txBody>
          <a:bodyPr wrap="none" lIns="0" tIns="0" rIns="0" bIns="0" anchor="ctr">
            <a:prstTxWarp prst="textNoShape">
              <a:avLst/>
            </a:prstTxWarp>
            <a:spAutoFit/>
          </a:bodyPr>
          <a:lstStyle/>
          <a:p>
            <a:r>
              <a:rPr lang="en-US" sz="1600" dirty="0" err="1" smtClean="0">
                <a:solidFill>
                  <a:srgbClr val="000000"/>
                </a:solidFill>
                <a:effectLst>
                  <a:glow rad="101600">
                    <a:srgbClr val="FFFFFF"/>
                  </a:glow>
                </a:effectLst>
                <a:latin typeface="Gill Sans"/>
                <a:ea typeface="Gill Sans" pitchFamily="-110" charset="0"/>
                <a:cs typeface="Gill Sans"/>
              </a:rPr>
              <a:t>Kourtis</a:t>
            </a:r>
            <a:r>
              <a:rPr lang="en-US" sz="1600" dirty="0" smtClean="0">
                <a:solidFill>
                  <a:srgbClr val="000000"/>
                </a:solidFill>
                <a:effectLst>
                  <a:glow rad="101600">
                    <a:srgbClr val="FFFFFF"/>
                  </a:glow>
                </a:effectLst>
                <a:latin typeface="Gill Sans"/>
                <a:ea typeface="Gill Sans" pitchFamily="-110" charset="0"/>
                <a:cs typeface="Gill Sans"/>
              </a:rPr>
              <a:t> et al., </a:t>
            </a:r>
            <a:r>
              <a:rPr lang="en-US" sz="1600" i="1" dirty="0" err="1" smtClean="0">
                <a:solidFill>
                  <a:srgbClr val="000000"/>
                </a:solidFill>
                <a:effectLst>
                  <a:glow rad="101600">
                    <a:srgbClr val="FFFFFF"/>
                  </a:glow>
                </a:effectLst>
                <a:latin typeface="Gill Sans"/>
                <a:ea typeface="Gill Sans" pitchFamily="-110" charset="0"/>
                <a:cs typeface="Gill Sans"/>
              </a:rPr>
              <a:t>subm</a:t>
            </a:r>
            <a:r>
              <a:rPr lang="en-US" sz="1600" i="1" dirty="0" smtClean="0">
                <a:solidFill>
                  <a:srgbClr val="000000"/>
                </a:solidFill>
                <a:effectLst>
                  <a:glow rad="101600">
                    <a:srgbClr val="FFFFFF"/>
                  </a:glow>
                </a:effectLst>
                <a:latin typeface="Gill Sans"/>
                <a:ea typeface="Gill Sans" pitchFamily="-110" charset="0"/>
                <a:cs typeface="Gill Sans"/>
              </a:rPr>
              <a:t>.</a:t>
            </a:r>
            <a:endParaRPr lang="en-US" sz="1600" dirty="0" smtClean="0">
              <a:solidFill>
                <a:srgbClr val="000000"/>
              </a:solidFill>
              <a:effectLst>
                <a:glow rad="101600">
                  <a:srgbClr val="FFFFFF"/>
                </a:glow>
              </a:effectLst>
              <a:latin typeface="Gill Sans"/>
              <a:ea typeface="Gill Sans" pitchFamily="-110" charset="0"/>
              <a:cs typeface="Gill Sans"/>
            </a:endParaRPr>
          </a:p>
          <a:p>
            <a:r>
              <a:rPr lang="en-US" sz="1600" dirty="0" smtClean="0">
                <a:solidFill>
                  <a:srgbClr val="000000"/>
                </a:solidFill>
                <a:effectLst>
                  <a:glow rad="101600">
                    <a:srgbClr val="FFFFFF"/>
                  </a:glow>
                </a:effectLst>
                <a:latin typeface="Gill Sans"/>
                <a:ea typeface="Gill Sans" pitchFamily="-110" charset="0"/>
                <a:cs typeface="Gill Sans"/>
              </a:rPr>
              <a:t> </a:t>
            </a:r>
          </a:p>
          <a:p>
            <a:endParaRPr lang="en-US" sz="1600" dirty="0">
              <a:solidFill>
                <a:srgbClr val="000000"/>
              </a:solidFill>
              <a:effectLst>
                <a:glow rad="101600">
                  <a:srgbClr val="FFFFFF"/>
                </a:glow>
              </a:effectLst>
              <a:latin typeface="Gill Sans"/>
              <a:ea typeface="Gill Sans" pitchFamily="-110" charset="0"/>
              <a:cs typeface="Gill Sans"/>
            </a:endParaRPr>
          </a:p>
        </p:txBody>
      </p:sp>
      <p:sp>
        <p:nvSpPr>
          <p:cNvPr id="2" name="Rectangle 1"/>
          <p:cNvSpPr/>
          <p:nvPr/>
        </p:nvSpPr>
        <p:spPr bwMode="auto">
          <a:xfrm>
            <a:off x="3851920" y="2348880"/>
            <a:ext cx="5148064" cy="3816424"/>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8" name="Rectangle 7"/>
          <p:cNvSpPr/>
          <p:nvPr/>
        </p:nvSpPr>
        <p:spPr bwMode="auto">
          <a:xfrm>
            <a:off x="4716016" y="1916832"/>
            <a:ext cx="3312368" cy="2952328"/>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9" name="Rectangle 8"/>
          <p:cNvSpPr/>
          <p:nvPr/>
        </p:nvSpPr>
        <p:spPr bwMode="auto">
          <a:xfrm>
            <a:off x="3216548" y="4581128"/>
            <a:ext cx="3312368" cy="1512168"/>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Tree>
    <p:extLst>
      <p:ext uri="{BB962C8B-B14F-4D97-AF65-F5344CB8AC3E}">
        <p14:creationId xmlns:p14="http://schemas.microsoft.com/office/powerpoint/2010/main" val="12102112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6375" name="Rectangle 6"/>
          <p:cNvSpPr>
            <a:spLocks/>
          </p:cNvSpPr>
          <p:nvPr/>
        </p:nvSpPr>
        <p:spPr bwMode="auto">
          <a:xfrm>
            <a:off x="1050019" y="726093"/>
            <a:ext cx="1974900" cy="430887"/>
          </a:xfrm>
          <a:prstGeom prst="rect">
            <a:avLst/>
          </a:prstGeom>
          <a:noFill/>
          <a:ln w="12700">
            <a:noFill/>
            <a:miter lim="800000"/>
            <a:headEnd/>
            <a:tailEnd/>
          </a:ln>
        </p:spPr>
        <p:txBody>
          <a:bodyPr wrap="none" lIns="0" tIns="0" rIns="0" bIns="0" anchor="ctr">
            <a:prstTxWarp prst="textNoShape">
              <a:avLst/>
            </a:prstTxWarp>
            <a:spAutoFit/>
          </a:bodyPr>
          <a:lstStyle/>
          <a:p>
            <a:r>
              <a:rPr lang="en-US" sz="2800" dirty="0" smtClean="0">
                <a:latin typeface="Gill Sans"/>
                <a:ea typeface="Gill Sans" pitchFamily="-110" charset="0"/>
                <a:cs typeface="Gill Sans"/>
              </a:rPr>
              <a:t>Joint Planning</a:t>
            </a:r>
            <a:endParaRPr lang="en-US" sz="2800" dirty="0">
              <a:solidFill>
                <a:schemeClr val="tx1"/>
              </a:solidFill>
              <a:latin typeface="Gill Sans"/>
              <a:ea typeface="Gill Sans" pitchFamily="-110" charset="0"/>
              <a:cs typeface="Gill Sans"/>
            </a:endParaRPr>
          </a:p>
        </p:txBody>
      </p:sp>
      <p:pic>
        <p:nvPicPr>
          <p:cNvPr id="11" name="Picture 10"/>
          <p:cNvPicPr>
            <a:picLocks noChangeAspect="1"/>
          </p:cNvPicPr>
          <p:nvPr/>
        </p:nvPicPr>
        <p:blipFill>
          <a:blip r:embed="rId2"/>
          <a:stretch>
            <a:fillRect/>
          </a:stretch>
        </p:blipFill>
        <p:spPr>
          <a:xfrm>
            <a:off x="4419600" y="685800"/>
            <a:ext cx="3313297" cy="1143000"/>
          </a:xfrm>
          <a:prstGeom prst="rect">
            <a:avLst/>
          </a:prstGeom>
        </p:spPr>
      </p:pic>
      <p:pic>
        <p:nvPicPr>
          <p:cNvPr id="6" name="Picture 5"/>
          <p:cNvPicPr>
            <a:picLocks noChangeAspect="1"/>
          </p:cNvPicPr>
          <p:nvPr/>
        </p:nvPicPr>
        <p:blipFill>
          <a:blip r:embed="rId3"/>
          <a:stretch>
            <a:fillRect/>
          </a:stretch>
        </p:blipFill>
        <p:spPr>
          <a:xfrm>
            <a:off x="107503" y="2060848"/>
            <a:ext cx="8713891" cy="3960440"/>
          </a:xfrm>
          <a:prstGeom prst="rect">
            <a:avLst/>
          </a:prstGeom>
        </p:spPr>
      </p:pic>
      <p:sp>
        <p:nvSpPr>
          <p:cNvPr id="7" name="Rectangle 2"/>
          <p:cNvSpPr>
            <a:spLocks/>
          </p:cNvSpPr>
          <p:nvPr/>
        </p:nvSpPr>
        <p:spPr bwMode="auto">
          <a:xfrm>
            <a:off x="1100112" y="1194241"/>
            <a:ext cx="1543992" cy="738664"/>
          </a:xfrm>
          <a:prstGeom prst="rect">
            <a:avLst/>
          </a:prstGeom>
          <a:noFill/>
          <a:ln w="12700">
            <a:noFill/>
            <a:miter lim="800000"/>
            <a:headEnd/>
            <a:tailEnd/>
          </a:ln>
        </p:spPr>
        <p:txBody>
          <a:bodyPr wrap="none" lIns="0" tIns="0" rIns="0" bIns="0" anchor="ctr">
            <a:prstTxWarp prst="textNoShape">
              <a:avLst/>
            </a:prstTxWarp>
            <a:spAutoFit/>
          </a:bodyPr>
          <a:lstStyle/>
          <a:p>
            <a:r>
              <a:rPr lang="en-US" sz="1600" dirty="0" err="1" smtClean="0">
                <a:solidFill>
                  <a:srgbClr val="000000"/>
                </a:solidFill>
                <a:effectLst>
                  <a:glow rad="101600">
                    <a:srgbClr val="FFFFFF"/>
                  </a:glow>
                </a:effectLst>
                <a:latin typeface="Gill Sans"/>
                <a:ea typeface="Gill Sans" pitchFamily="-110" charset="0"/>
                <a:cs typeface="Gill Sans"/>
              </a:rPr>
              <a:t>Kourtis</a:t>
            </a:r>
            <a:r>
              <a:rPr lang="en-US" sz="1600" dirty="0" smtClean="0">
                <a:solidFill>
                  <a:srgbClr val="000000"/>
                </a:solidFill>
                <a:effectLst>
                  <a:glow rad="101600">
                    <a:srgbClr val="FFFFFF"/>
                  </a:glow>
                </a:effectLst>
                <a:latin typeface="Gill Sans"/>
                <a:ea typeface="Gill Sans" pitchFamily="-110" charset="0"/>
                <a:cs typeface="Gill Sans"/>
              </a:rPr>
              <a:t> et al., </a:t>
            </a:r>
            <a:r>
              <a:rPr lang="en-US" sz="1600" i="1" dirty="0" err="1" smtClean="0">
                <a:solidFill>
                  <a:srgbClr val="000000"/>
                </a:solidFill>
                <a:effectLst>
                  <a:glow rad="101600">
                    <a:srgbClr val="FFFFFF"/>
                  </a:glow>
                </a:effectLst>
                <a:latin typeface="Gill Sans"/>
                <a:ea typeface="Gill Sans" pitchFamily="-110" charset="0"/>
                <a:cs typeface="Gill Sans"/>
              </a:rPr>
              <a:t>subm</a:t>
            </a:r>
            <a:r>
              <a:rPr lang="en-US" sz="1600" i="1" dirty="0" smtClean="0">
                <a:solidFill>
                  <a:srgbClr val="000000"/>
                </a:solidFill>
                <a:effectLst>
                  <a:glow rad="101600">
                    <a:srgbClr val="FFFFFF"/>
                  </a:glow>
                </a:effectLst>
                <a:latin typeface="Gill Sans"/>
                <a:ea typeface="Gill Sans" pitchFamily="-110" charset="0"/>
                <a:cs typeface="Gill Sans"/>
              </a:rPr>
              <a:t>.</a:t>
            </a:r>
            <a:endParaRPr lang="en-US" sz="1600" dirty="0" smtClean="0">
              <a:solidFill>
                <a:srgbClr val="000000"/>
              </a:solidFill>
              <a:effectLst>
                <a:glow rad="101600">
                  <a:srgbClr val="FFFFFF"/>
                </a:glow>
              </a:effectLst>
              <a:latin typeface="Gill Sans"/>
              <a:ea typeface="Gill Sans" pitchFamily="-110" charset="0"/>
              <a:cs typeface="Gill Sans"/>
            </a:endParaRPr>
          </a:p>
          <a:p>
            <a:r>
              <a:rPr lang="en-US" sz="1600" dirty="0" smtClean="0">
                <a:solidFill>
                  <a:srgbClr val="000000"/>
                </a:solidFill>
                <a:effectLst>
                  <a:glow rad="101600">
                    <a:srgbClr val="FFFFFF"/>
                  </a:glow>
                </a:effectLst>
                <a:latin typeface="Gill Sans"/>
                <a:ea typeface="Gill Sans" pitchFamily="-110" charset="0"/>
                <a:cs typeface="Gill Sans"/>
              </a:rPr>
              <a:t> </a:t>
            </a:r>
          </a:p>
          <a:p>
            <a:endParaRPr lang="en-US" sz="1600" dirty="0">
              <a:solidFill>
                <a:srgbClr val="000000"/>
              </a:solidFill>
              <a:effectLst>
                <a:glow rad="101600">
                  <a:srgbClr val="FFFFFF"/>
                </a:glow>
              </a:effectLst>
              <a:latin typeface="Gill Sans"/>
              <a:ea typeface="Gill Sans" pitchFamily="-110" charset="0"/>
              <a:cs typeface="Gill Sans"/>
            </a:endParaRPr>
          </a:p>
        </p:txBody>
      </p:sp>
      <p:sp>
        <p:nvSpPr>
          <p:cNvPr id="2" name="Rectangle 1"/>
          <p:cNvSpPr/>
          <p:nvPr/>
        </p:nvSpPr>
        <p:spPr bwMode="auto">
          <a:xfrm>
            <a:off x="6274792" y="2348880"/>
            <a:ext cx="2699792" cy="3816424"/>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8" name="Rectangle 7"/>
          <p:cNvSpPr/>
          <p:nvPr/>
        </p:nvSpPr>
        <p:spPr bwMode="auto">
          <a:xfrm>
            <a:off x="5148064" y="1844824"/>
            <a:ext cx="3312368" cy="504056"/>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Tree>
    <p:extLst>
      <p:ext uri="{BB962C8B-B14F-4D97-AF65-F5344CB8AC3E}">
        <p14:creationId xmlns:p14="http://schemas.microsoft.com/office/powerpoint/2010/main" val="255342611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6375" name="Rectangle 6"/>
          <p:cNvSpPr>
            <a:spLocks/>
          </p:cNvSpPr>
          <p:nvPr/>
        </p:nvSpPr>
        <p:spPr bwMode="auto">
          <a:xfrm>
            <a:off x="1050019" y="726093"/>
            <a:ext cx="1974900" cy="430887"/>
          </a:xfrm>
          <a:prstGeom prst="rect">
            <a:avLst/>
          </a:prstGeom>
          <a:noFill/>
          <a:ln w="12700">
            <a:noFill/>
            <a:miter lim="800000"/>
            <a:headEnd/>
            <a:tailEnd/>
          </a:ln>
        </p:spPr>
        <p:txBody>
          <a:bodyPr wrap="none" lIns="0" tIns="0" rIns="0" bIns="0" anchor="ctr">
            <a:prstTxWarp prst="textNoShape">
              <a:avLst/>
            </a:prstTxWarp>
            <a:spAutoFit/>
          </a:bodyPr>
          <a:lstStyle/>
          <a:p>
            <a:r>
              <a:rPr lang="en-US" sz="2800" dirty="0" smtClean="0">
                <a:latin typeface="Gill Sans"/>
                <a:ea typeface="Gill Sans" pitchFamily="-110" charset="0"/>
                <a:cs typeface="Gill Sans"/>
              </a:rPr>
              <a:t>Joint Planning</a:t>
            </a:r>
            <a:endParaRPr lang="en-US" sz="2800" dirty="0">
              <a:solidFill>
                <a:schemeClr val="tx1"/>
              </a:solidFill>
              <a:latin typeface="Gill Sans"/>
              <a:ea typeface="Gill Sans" pitchFamily="-110" charset="0"/>
              <a:cs typeface="Gill Sans"/>
            </a:endParaRPr>
          </a:p>
        </p:txBody>
      </p:sp>
      <p:pic>
        <p:nvPicPr>
          <p:cNvPr id="11" name="Picture 10"/>
          <p:cNvPicPr>
            <a:picLocks noChangeAspect="1"/>
          </p:cNvPicPr>
          <p:nvPr/>
        </p:nvPicPr>
        <p:blipFill>
          <a:blip r:embed="rId2"/>
          <a:stretch>
            <a:fillRect/>
          </a:stretch>
        </p:blipFill>
        <p:spPr>
          <a:xfrm>
            <a:off x="4419600" y="685800"/>
            <a:ext cx="3313297" cy="1143000"/>
          </a:xfrm>
          <a:prstGeom prst="rect">
            <a:avLst/>
          </a:prstGeom>
        </p:spPr>
      </p:pic>
      <p:pic>
        <p:nvPicPr>
          <p:cNvPr id="6" name="Picture 5"/>
          <p:cNvPicPr>
            <a:picLocks noChangeAspect="1"/>
          </p:cNvPicPr>
          <p:nvPr/>
        </p:nvPicPr>
        <p:blipFill>
          <a:blip r:embed="rId3"/>
          <a:stretch>
            <a:fillRect/>
          </a:stretch>
        </p:blipFill>
        <p:spPr>
          <a:xfrm>
            <a:off x="107503" y="2060848"/>
            <a:ext cx="8713891" cy="3960440"/>
          </a:xfrm>
          <a:prstGeom prst="rect">
            <a:avLst/>
          </a:prstGeom>
        </p:spPr>
      </p:pic>
      <p:sp>
        <p:nvSpPr>
          <p:cNvPr id="7" name="Rectangle 2"/>
          <p:cNvSpPr>
            <a:spLocks/>
          </p:cNvSpPr>
          <p:nvPr/>
        </p:nvSpPr>
        <p:spPr bwMode="auto">
          <a:xfrm>
            <a:off x="1100112" y="1194241"/>
            <a:ext cx="1543992" cy="738664"/>
          </a:xfrm>
          <a:prstGeom prst="rect">
            <a:avLst/>
          </a:prstGeom>
          <a:noFill/>
          <a:ln w="12700">
            <a:noFill/>
            <a:miter lim="800000"/>
            <a:headEnd/>
            <a:tailEnd/>
          </a:ln>
        </p:spPr>
        <p:txBody>
          <a:bodyPr wrap="none" lIns="0" tIns="0" rIns="0" bIns="0" anchor="ctr">
            <a:prstTxWarp prst="textNoShape">
              <a:avLst/>
            </a:prstTxWarp>
            <a:spAutoFit/>
          </a:bodyPr>
          <a:lstStyle/>
          <a:p>
            <a:r>
              <a:rPr lang="en-US" sz="1600" dirty="0" err="1" smtClean="0">
                <a:solidFill>
                  <a:srgbClr val="000000"/>
                </a:solidFill>
                <a:effectLst>
                  <a:glow rad="101600">
                    <a:srgbClr val="FFFFFF"/>
                  </a:glow>
                </a:effectLst>
                <a:latin typeface="Gill Sans"/>
                <a:ea typeface="Gill Sans" pitchFamily="-110" charset="0"/>
                <a:cs typeface="Gill Sans"/>
              </a:rPr>
              <a:t>Kourtis</a:t>
            </a:r>
            <a:r>
              <a:rPr lang="en-US" sz="1600" dirty="0" smtClean="0">
                <a:solidFill>
                  <a:srgbClr val="000000"/>
                </a:solidFill>
                <a:effectLst>
                  <a:glow rad="101600">
                    <a:srgbClr val="FFFFFF"/>
                  </a:glow>
                </a:effectLst>
                <a:latin typeface="Gill Sans"/>
                <a:ea typeface="Gill Sans" pitchFamily="-110" charset="0"/>
                <a:cs typeface="Gill Sans"/>
              </a:rPr>
              <a:t> et al., </a:t>
            </a:r>
            <a:r>
              <a:rPr lang="en-US" sz="1600" i="1" dirty="0" err="1" smtClean="0">
                <a:solidFill>
                  <a:srgbClr val="000000"/>
                </a:solidFill>
                <a:effectLst>
                  <a:glow rad="101600">
                    <a:srgbClr val="FFFFFF"/>
                  </a:glow>
                </a:effectLst>
                <a:latin typeface="Gill Sans"/>
                <a:ea typeface="Gill Sans" pitchFamily="-110" charset="0"/>
                <a:cs typeface="Gill Sans"/>
              </a:rPr>
              <a:t>subm</a:t>
            </a:r>
            <a:r>
              <a:rPr lang="en-US" sz="1600" i="1" dirty="0" smtClean="0">
                <a:solidFill>
                  <a:srgbClr val="000000"/>
                </a:solidFill>
                <a:effectLst>
                  <a:glow rad="101600">
                    <a:srgbClr val="FFFFFF"/>
                  </a:glow>
                </a:effectLst>
                <a:latin typeface="Gill Sans"/>
                <a:ea typeface="Gill Sans" pitchFamily="-110" charset="0"/>
                <a:cs typeface="Gill Sans"/>
              </a:rPr>
              <a:t>.</a:t>
            </a:r>
            <a:endParaRPr lang="en-US" sz="1600" dirty="0" smtClean="0">
              <a:solidFill>
                <a:srgbClr val="000000"/>
              </a:solidFill>
              <a:effectLst>
                <a:glow rad="101600">
                  <a:srgbClr val="FFFFFF"/>
                </a:glow>
              </a:effectLst>
              <a:latin typeface="Gill Sans"/>
              <a:ea typeface="Gill Sans" pitchFamily="-110" charset="0"/>
              <a:cs typeface="Gill Sans"/>
            </a:endParaRPr>
          </a:p>
          <a:p>
            <a:r>
              <a:rPr lang="en-US" sz="1600" dirty="0" smtClean="0">
                <a:solidFill>
                  <a:srgbClr val="000000"/>
                </a:solidFill>
                <a:effectLst>
                  <a:glow rad="101600">
                    <a:srgbClr val="FFFFFF"/>
                  </a:glow>
                </a:effectLst>
                <a:latin typeface="Gill Sans"/>
                <a:ea typeface="Gill Sans" pitchFamily="-110" charset="0"/>
                <a:cs typeface="Gill Sans"/>
              </a:rPr>
              <a:t> </a:t>
            </a:r>
          </a:p>
          <a:p>
            <a:endParaRPr lang="en-US" sz="1600" dirty="0">
              <a:solidFill>
                <a:srgbClr val="000000"/>
              </a:solidFill>
              <a:effectLst>
                <a:glow rad="101600">
                  <a:srgbClr val="FFFFFF"/>
                </a:glow>
              </a:effectLst>
              <a:latin typeface="Gill Sans"/>
              <a:ea typeface="Gill Sans" pitchFamily="-110" charset="0"/>
              <a:cs typeface="Gill Sans"/>
            </a:endParaRPr>
          </a:p>
        </p:txBody>
      </p:sp>
    </p:spTree>
    <p:extLst>
      <p:ext uri="{BB962C8B-B14F-4D97-AF65-F5344CB8AC3E}">
        <p14:creationId xmlns:p14="http://schemas.microsoft.com/office/powerpoint/2010/main" val="366638635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10323" r="37951"/>
          <a:stretch/>
        </p:blipFill>
        <p:spPr>
          <a:xfrm rot="5400000">
            <a:off x="4549167" y="3303022"/>
            <a:ext cx="3456384" cy="2124164"/>
          </a:xfrm>
          <a:prstGeom prst="rect">
            <a:avLst/>
          </a:prstGeom>
        </p:spPr>
      </p:pic>
      <p:sp>
        <p:nvSpPr>
          <p:cNvPr id="8" name="Rectangle 2"/>
          <p:cNvSpPr>
            <a:spLocks/>
          </p:cNvSpPr>
          <p:nvPr/>
        </p:nvSpPr>
        <p:spPr bwMode="auto">
          <a:xfrm>
            <a:off x="1100112" y="1194241"/>
            <a:ext cx="1543992" cy="738664"/>
          </a:xfrm>
          <a:prstGeom prst="rect">
            <a:avLst/>
          </a:prstGeom>
          <a:noFill/>
          <a:ln w="12700">
            <a:noFill/>
            <a:miter lim="800000"/>
            <a:headEnd/>
            <a:tailEnd/>
          </a:ln>
        </p:spPr>
        <p:txBody>
          <a:bodyPr wrap="none" lIns="0" tIns="0" rIns="0" bIns="0" anchor="ctr">
            <a:prstTxWarp prst="textNoShape">
              <a:avLst/>
            </a:prstTxWarp>
            <a:spAutoFit/>
          </a:bodyPr>
          <a:lstStyle/>
          <a:p>
            <a:r>
              <a:rPr lang="en-US" sz="1600" dirty="0" err="1" smtClean="0">
                <a:solidFill>
                  <a:srgbClr val="000000"/>
                </a:solidFill>
                <a:effectLst>
                  <a:glow rad="101600">
                    <a:srgbClr val="FFFFFF"/>
                  </a:glow>
                </a:effectLst>
                <a:latin typeface="Gill Sans"/>
                <a:ea typeface="Gill Sans" pitchFamily="-110" charset="0"/>
                <a:cs typeface="Gill Sans"/>
              </a:rPr>
              <a:t>Kourtis</a:t>
            </a:r>
            <a:r>
              <a:rPr lang="en-US" sz="1600" dirty="0" smtClean="0">
                <a:solidFill>
                  <a:srgbClr val="000000"/>
                </a:solidFill>
                <a:effectLst>
                  <a:glow rad="101600">
                    <a:srgbClr val="FFFFFF"/>
                  </a:glow>
                </a:effectLst>
                <a:latin typeface="Gill Sans"/>
                <a:ea typeface="Gill Sans" pitchFamily="-110" charset="0"/>
                <a:cs typeface="Gill Sans"/>
              </a:rPr>
              <a:t> et al., </a:t>
            </a:r>
            <a:r>
              <a:rPr lang="en-US" sz="1600" i="1" dirty="0" err="1" smtClean="0">
                <a:solidFill>
                  <a:srgbClr val="000000"/>
                </a:solidFill>
                <a:effectLst>
                  <a:glow rad="101600">
                    <a:srgbClr val="FFFFFF"/>
                  </a:glow>
                </a:effectLst>
                <a:latin typeface="Gill Sans"/>
                <a:ea typeface="Gill Sans" pitchFamily="-110" charset="0"/>
                <a:cs typeface="Gill Sans"/>
              </a:rPr>
              <a:t>subm</a:t>
            </a:r>
            <a:r>
              <a:rPr lang="en-US" sz="1600" i="1" dirty="0" smtClean="0">
                <a:solidFill>
                  <a:srgbClr val="000000"/>
                </a:solidFill>
                <a:effectLst>
                  <a:glow rad="101600">
                    <a:srgbClr val="FFFFFF"/>
                  </a:glow>
                </a:effectLst>
                <a:latin typeface="Gill Sans"/>
                <a:ea typeface="Gill Sans" pitchFamily="-110" charset="0"/>
                <a:cs typeface="Gill Sans"/>
              </a:rPr>
              <a:t>.</a:t>
            </a:r>
            <a:endParaRPr lang="en-US" sz="1600" dirty="0" smtClean="0">
              <a:solidFill>
                <a:srgbClr val="000000"/>
              </a:solidFill>
              <a:effectLst>
                <a:glow rad="101600">
                  <a:srgbClr val="FFFFFF"/>
                </a:glow>
              </a:effectLst>
              <a:latin typeface="Gill Sans"/>
              <a:ea typeface="Gill Sans" pitchFamily="-110" charset="0"/>
              <a:cs typeface="Gill Sans"/>
            </a:endParaRPr>
          </a:p>
          <a:p>
            <a:r>
              <a:rPr lang="en-US" sz="1600" dirty="0" smtClean="0">
                <a:solidFill>
                  <a:srgbClr val="000000"/>
                </a:solidFill>
                <a:effectLst>
                  <a:glow rad="101600">
                    <a:srgbClr val="FFFFFF"/>
                  </a:glow>
                </a:effectLst>
                <a:latin typeface="Gill Sans"/>
                <a:ea typeface="Gill Sans" pitchFamily="-110" charset="0"/>
                <a:cs typeface="Gill Sans"/>
              </a:rPr>
              <a:t> </a:t>
            </a:r>
          </a:p>
          <a:p>
            <a:endParaRPr lang="en-US" sz="1600" dirty="0">
              <a:solidFill>
                <a:srgbClr val="000000"/>
              </a:solidFill>
              <a:effectLst>
                <a:glow rad="101600">
                  <a:srgbClr val="FFFFFF"/>
                </a:glow>
              </a:effectLst>
              <a:latin typeface="Gill Sans"/>
              <a:ea typeface="Gill Sans" pitchFamily="-110" charset="0"/>
              <a:cs typeface="Gill Sans"/>
            </a:endParaRPr>
          </a:p>
        </p:txBody>
      </p:sp>
      <p:pic>
        <p:nvPicPr>
          <p:cNvPr id="9" name="Picture 8"/>
          <p:cNvPicPr>
            <a:picLocks noChangeAspect="1"/>
          </p:cNvPicPr>
          <p:nvPr/>
        </p:nvPicPr>
        <p:blipFill rotWithShape="1">
          <a:blip r:embed="rId2"/>
          <a:srcRect l="64538" t="64159" r="13770" b="3856"/>
          <a:stretch/>
        </p:blipFill>
        <p:spPr>
          <a:xfrm>
            <a:off x="3275856" y="4149080"/>
            <a:ext cx="1944216" cy="1215135"/>
          </a:xfrm>
          <a:prstGeom prst="rect">
            <a:avLst/>
          </a:prstGeom>
        </p:spPr>
      </p:pic>
      <p:pic>
        <p:nvPicPr>
          <p:cNvPr id="10" name="Picture 9"/>
          <p:cNvPicPr>
            <a:picLocks noChangeAspect="1"/>
          </p:cNvPicPr>
          <p:nvPr/>
        </p:nvPicPr>
        <p:blipFill rotWithShape="1">
          <a:blip r:embed="rId2"/>
          <a:srcRect l="10323" r="81054"/>
          <a:stretch/>
        </p:blipFill>
        <p:spPr>
          <a:xfrm rot="5400000">
            <a:off x="5960864" y="1039542"/>
            <a:ext cx="758179" cy="3520876"/>
          </a:xfrm>
          <a:prstGeom prst="rect">
            <a:avLst/>
          </a:prstGeom>
        </p:spPr>
      </p:pic>
      <p:pic>
        <p:nvPicPr>
          <p:cNvPr id="11" name="Picture 10"/>
          <p:cNvPicPr>
            <a:picLocks noChangeAspect="1"/>
          </p:cNvPicPr>
          <p:nvPr/>
        </p:nvPicPr>
        <p:blipFill rotWithShape="1">
          <a:blip r:embed="rId3">
            <a:grayscl/>
            <a:extLst>
              <a:ext uri="{BEBA8EAE-BF5A-486C-A8C5-ECC9F3942E4B}">
                <a14:imgProps xmlns:a14="http://schemas.microsoft.com/office/drawing/2010/main">
                  <a14:imgLayer r:embed="rId4">
                    <a14:imgEffect>
                      <a14:backgroundRemoval t="0" b="100000" l="0" r="100000">
                        <a14:backgroundMark x1="7333" y1="49282" x2="7333" y2="49282"/>
                      </a14:backgroundRemoval>
                    </a14:imgEffect>
                    <a14:imgEffect>
                      <a14:artisticPaintStrokes trans="55000"/>
                    </a14:imgEffect>
                    <a14:imgEffect>
                      <a14:brightnessContrast bright="55000" contrast="33000"/>
                    </a14:imgEffect>
                  </a14:imgLayer>
                </a14:imgProps>
              </a:ext>
            </a:extLst>
          </a:blip>
          <a:srcRect b="19645"/>
          <a:stretch/>
        </p:blipFill>
        <p:spPr>
          <a:xfrm>
            <a:off x="6948264" y="3955650"/>
            <a:ext cx="2592288" cy="2902350"/>
          </a:xfrm>
          <a:prstGeom prst="rect">
            <a:avLst/>
          </a:prstGeom>
        </p:spPr>
      </p:pic>
    </p:spTree>
    <p:extLst>
      <p:ext uri="{BB962C8B-B14F-4D97-AF65-F5344CB8AC3E}">
        <p14:creationId xmlns:p14="http://schemas.microsoft.com/office/powerpoint/2010/main" val="3376360704"/>
      </p:ext>
    </p:extLst>
  </p:cSld>
  <p:clrMapOvr>
    <a:masterClrMapping/>
  </p:clrMapOvr>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10323" r="37951"/>
          <a:stretch/>
        </p:blipFill>
        <p:spPr>
          <a:xfrm rot="5400000">
            <a:off x="4549167" y="3303022"/>
            <a:ext cx="3456384" cy="2124164"/>
          </a:xfrm>
          <a:prstGeom prst="rect">
            <a:avLst/>
          </a:prstGeom>
        </p:spPr>
      </p:pic>
      <p:pic>
        <p:nvPicPr>
          <p:cNvPr id="14342" name="Picture 7" descr="CNV_minus_nogo_1st_2nd_filter_small.jpg"/>
          <p:cNvPicPr>
            <a:picLocks noChangeAspect="1"/>
          </p:cNvPicPr>
          <p:nvPr/>
        </p:nvPicPr>
        <p:blipFill>
          <a:blip r:embed="rId3"/>
          <a:srcRect t="50118"/>
          <a:stretch>
            <a:fillRect/>
          </a:stretch>
        </p:blipFill>
        <p:spPr bwMode="auto">
          <a:xfrm>
            <a:off x="279121" y="332656"/>
            <a:ext cx="8685368" cy="3240360"/>
          </a:xfrm>
          <a:prstGeom prst="rect">
            <a:avLst/>
          </a:prstGeom>
          <a:noFill/>
          <a:ln w="9525">
            <a:noFill/>
            <a:miter lim="800000"/>
            <a:headEnd/>
            <a:tailEnd/>
          </a:ln>
        </p:spPr>
      </p:pic>
      <p:sp>
        <p:nvSpPr>
          <p:cNvPr id="8" name="Rectangle 2"/>
          <p:cNvSpPr>
            <a:spLocks/>
          </p:cNvSpPr>
          <p:nvPr/>
        </p:nvSpPr>
        <p:spPr bwMode="auto">
          <a:xfrm>
            <a:off x="1100112" y="1194241"/>
            <a:ext cx="1543992" cy="738664"/>
          </a:xfrm>
          <a:prstGeom prst="rect">
            <a:avLst/>
          </a:prstGeom>
          <a:noFill/>
          <a:ln w="12700">
            <a:noFill/>
            <a:miter lim="800000"/>
            <a:headEnd/>
            <a:tailEnd/>
          </a:ln>
        </p:spPr>
        <p:txBody>
          <a:bodyPr wrap="none" lIns="0" tIns="0" rIns="0" bIns="0" anchor="ctr">
            <a:prstTxWarp prst="textNoShape">
              <a:avLst/>
            </a:prstTxWarp>
            <a:spAutoFit/>
          </a:bodyPr>
          <a:lstStyle/>
          <a:p>
            <a:r>
              <a:rPr lang="en-US" sz="1600" dirty="0" err="1" smtClean="0">
                <a:solidFill>
                  <a:srgbClr val="000000"/>
                </a:solidFill>
                <a:effectLst>
                  <a:glow rad="101600">
                    <a:srgbClr val="FFFFFF"/>
                  </a:glow>
                </a:effectLst>
                <a:latin typeface="Gill Sans"/>
                <a:ea typeface="Gill Sans" pitchFamily="-110" charset="0"/>
                <a:cs typeface="Gill Sans"/>
              </a:rPr>
              <a:t>Kourtis</a:t>
            </a:r>
            <a:r>
              <a:rPr lang="en-US" sz="1600" dirty="0" smtClean="0">
                <a:solidFill>
                  <a:srgbClr val="000000"/>
                </a:solidFill>
                <a:effectLst>
                  <a:glow rad="101600">
                    <a:srgbClr val="FFFFFF"/>
                  </a:glow>
                </a:effectLst>
                <a:latin typeface="Gill Sans"/>
                <a:ea typeface="Gill Sans" pitchFamily="-110" charset="0"/>
                <a:cs typeface="Gill Sans"/>
              </a:rPr>
              <a:t> et al., </a:t>
            </a:r>
            <a:r>
              <a:rPr lang="en-US" sz="1600" i="1" dirty="0" err="1" smtClean="0">
                <a:solidFill>
                  <a:srgbClr val="000000"/>
                </a:solidFill>
                <a:effectLst>
                  <a:glow rad="101600">
                    <a:srgbClr val="FFFFFF"/>
                  </a:glow>
                </a:effectLst>
                <a:latin typeface="Gill Sans"/>
                <a:ea typeface="Gill Sans" pitchFamily="-110" charset="0"/>
                <a:cs typeface="Gill Sans"/>
              </a:rPr>
              <a:t>subm</a:t>
            </a:r>
            <a:r>
              <a:rPr lang="en-US" sz="1600" i="1" dirty="0" smtClean="0">
                <a:solidFill>
                  <a:srgbClr val="000000"/>
                </a:solidFill>
                <a:effectLst>
                  <a:glow rad="101600">
                    <a:srgbClr val="FFFFFF"/>
                  </a:glow>
                </a:effectLst>
                <a:latin typeface="Gill Sans"/>
                <a:ea typeface="Gill Sans" pitchFamily="-110" charset="0"/>
                <a:cs typeface="Gill Sans"/>
              </a:rPr>
              <a:t>.</a:t>
            </a:r>
            <a:endParaRPr lang="en-US" sz="1600" dirty="0" smtClean="0">
              <a:solidFill>
                <a:srgbClr val="000000"/>
              </a:solidFill>
              <a:effectLst>
                <a:glow rad="101600">
                  <a:srgbClr val="FFFFFF"/>
                </a:glow>
              </a:effectLst>
              <a:latin typeface="Gill Sans"/>
              <a:ea typeface="Gill Sans" pitchFamily="-110" charset="0"/>
              <a:cs typeface="Gill Sans"/>
            </a:endParaRPr>
          </a:p>
          <a:p>
            <a:r>
              <a:rPr lang="en-US" sz="1600" dirty="0" smtClean="0">
                <a:solidFill>
                  <a:srgbClr val="000000"/>
                </a:solidFill>
                <a:effectLst>
                  <a:glow rad="101600">
                    <a:srgbClr val="FFFFFF"/>
                  </a:glow>
                </a:effectLst>
                <a:latin typeface="Gill Sans"/>
                <a:ea typeface="Gill Sans" pitchFamily="-110" charset="0"/>
                <a:cs typeface="Gill Sans"/>
              </a:rPr>
              <a:t> </a:t>
            </a:r>
          </a:p>
          <a:p>
            <a:endParaRPr lang="en-US" sz="1600" dirty="0">
              <a:solidFill>
                <a:srgbClr val="000000"/>
              </a:solidFill>
              <a:effectLst>
                <a:glow rad="101600">
                  <a:srgbClr val="FFFFFF"/>
                </a:glow>
              </a:effectLst>
              <a:latin typeface="Gill Sans"/>
              <a:ea typeface="Gill Sans" pitchFamily="-110" charset="0"/>
              <a:cs typeface="Gill Sans"/>
            </a:endParaRPr>
          </a:p>
        </p:txBody>
      </p:sp>
      <p:pic>
        <p:nvPicPr>
          <p:cNvPr id="9" name="Picture 8"/>
          <p:cNvPicPr>
            <a:picLocks noChangeAspect="1"/>
          </p:cNvPicPr>
          <p:nvPr/>
        </p:nvPicPr>
        <p:blipFill rotWithShape="1">
          <a:blip r:embed="rId2"/>
          <a:srcRect l="64538" t="64159" r="13770" b="3856"/>
          <a:stretch/>
        </p:blipFill>
        <p:spPr>
          <a:xfrm>
            <a:off x="3275856" y="4149080"/>
            <a:ext cx="1944216" cy="1215135"/>
          </a:xfrm>
          <a:prstGeom prst="rect">
            <a:avLst/>
          </a:prstGeom>
        </p:spPr>
      </p:pic>
      <p:pic>
        <p:nvPicPr>
          <p:cNvPr id="6" name="Picture 5"/>
          <p:cNvPicPr>
            <a:picLocks noChangeAspect="1"/>
          </p:cNvPicPr>
          <p:nvPr/>
        </p:nvPicPr>
        <p:blipFill rotWithShape="1">
          <a:blip r:embed="rId4">
            <a:grayscl/>
            <a:extLst>
              <a:ext uri="{BEBA8EAE-BF5A-486C-A8C5-ECC9F3942E4B}">
                <a14:imgProps xmlns:a14="http://schemas.microsoft.com/office/drawing/2010/main">
                  <a14:imgLayer r:embed="rId5">
                    <a14:imgEffect>
                      <a14:backgroundRemoval t="0" b="100000" l="0" r="100000">
                        <a14:backgroundMark x1="7333" y1="49282" x2="7333" y2="49282"/>
                      </a14:backgroundRemoval>
                    </a14:imgEffect>
                    <a14:imgEffect>
                      <a14:artisticPaintStrokes trans="55000"/>
                    </a14:imgEffect>
                    <a14:imgEffect>
                      <a14:brightnessContrast bright="55000" contrast="33000"/>
                    </a14:imgEffect>
                  </a14:imgLayer>
                </a14:imgProps>
              </a:ext>
            </a:extLst>
          </a:blip>
          <a:srcRect b="19645"/>
          <a:stretch/>
        </p:blipFill>
        <p:spPr>
          <a:xfrm>
            <a:off x="6948264" y="3955650"/>
            <a:ext cx="2592288" cy="2902350"/>
          </a:xfrm>
          <a:prstGeom prst="rect">
            <a:avLst/>
          </a:prstGeom>
        </p:spPr>
      </p:pic>
    </p:spTree>
    <p:extLst>
      <p:ext uri="{BB962C8B-B14F-4D97-AF65-F5344CB8AC3E}">
        <p14:creationId xmlns:p14="http://schemas.microsoft.com/office/powerpoint/2010/main" val="442584988"/>
      </p:ext>
    </p:extLst>
  </p:cSld>
  <p:clrMapOvr>
    <a:masterClrMapping/>
  </p:clrMapOvr>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10" descr="DSC_AA_3213_s"/>
          <p:cNvPicPr>
            <a:picLocks noChangeAspect="1" noChangeArrowheads="1"/>
          </p:cNvPicPr>
          <p:nvPr/>
        </p:nvPicPr>
        <p:blipFill>
          <a:blip r:embed="rId2">
            <a:lum bright="12000" contrast="30000"/>
            <a:alphaModFix/>
            <a:extLst>
              <a:ext uri="{28A0092B-C50C-407E-A947-70E740481C1C}">
                <a14:useLocalDpi xmlns:a14="http://schemas.microsoft.com/office/drawing/2010/main" val="0"/>
              </a:ext>
            </a:extLst>
          </a:blip>
          <a:srcRect/>
          <a:stretch>
            <a:fillRect/>
          </a:stretch>
        </p:blipFill>
        <p:spPr bwMode="auto">
          <a:xfrm>
            <a:off x="0" y="0"/>
            <a:ext cx="9144000" cy="68500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2435938"/>
      </p:ext>
    </p:extLst>
  </p:cSld>
  <p:clrMapOvr>
    <a:masterClrMapping/>
  </p:clrMapOvr>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3" name="Rechteck 82"/>
          <p:cNvSpPr/>
          <p:nvPr/>
        </p:nvSpPr>
        <p:spPr>
          <a:xfrm>
            <a:off x="-944205" y="4024979"/>
            <a:ext cx="1944216" cy="233910"/>
          </a:xfrm>
          <a:prstGeom prst="rect">
            <a:avLst/>
          </a:prstGeom>
        </p:spPr>
        <p:txBody>
          <a:bodyPr wrap="square">
            <a:spAutoFit/>
          </a:bodyPr>
          <a:lstStyle/>
          <a:p>
            <a:pPr algn="r"/>
            <a:r>
              <a:rPr lang="en-US" sz="1000" smtClean="0">
                <a:solidFill>
                  <a:schemeClr val="tx1"/>
                </a:solidFill>
              </a:rPr>
              <a:t>140 cm</a:t>
            </a:r>
            <a:endParaRPr lang="en-US" sz="1000"/>
          </a:p>
        </p:txBody>
      </p:sp>
      <p:sp>
        <p:nvSpPr>
          <p:cNvPr id="3" name="Inhaltsplatzhalter 2"/>
          <p:cNvSpPr>
            <a:spLocks noGrp="1"/>
          </p:cNvSpPr>
          <p:nvPr>
            <p:ph idx="1"/>
          </p:nvPr>
        </p:nvSpPr>
        <p:spPr/>
        <p:txBody>
          <a:bodyPr/>
          <a:lstStyle/>
          <a:p>
            <a:r>
              <a:rPr lang="de-DE" sz="2200" dirty="0"/>
              <a:t>Joint </a:t>
            </a:r>
            <a:r>
              <a:rPr lang="de-DE" sz="2200" dirty="0" err="1"/>
              <a:t>jumping</a:t>
            </a:r>
            <a:r>
              <a:rPr lang="de-DE" sz="2200" dirty="0"/>
              <a:t> </a:t>
            </a:r>
            <a:r>
              <a:rPr lang="de-DE" sz="2200" dirty="0" err="1"/>
              <a:t>task</a:t>
            </a:r>
            <a:r>
              <a:rPr lang="de-DE" sz="2200" dirty="0"/>
              <a:t> (</a:t>
            </a:r>
            <a:r>
              <a:rPr lang="de-DE" sz="2200" dirty="0" err="1"/>
              <a:t>performance</a:t>
            </a:r>
            <a:r>
              <a:rPr lang="de-DE" sz="2200" dirty="0"/>
              <a:t>): „Land </a:t>
            </a:r>
            <a:r>
              <a:rPr lang="de-DE" sz="2200" dirty="0" err="1"/>
              <a:t>at</a:t>
            </a:r>
            <a:r>
              <a:rPr lang="de-DE" sz="2200" dirty="0"/>
              <a:t> </a:t>
            </a:r>
            <a:r>
              <a:rPr lang="de-DE" sz="2200" dirty="0" err="1"/>
              <a:t>the</a:t>
            </a:r>
            <a:r>
              <a:rPr lang="de-DE" sz="2200" dirty="0"/>
              <a:t> same time!“</a:t>
            </a:r>
          </a:p>
        </p:txBody>
      </p:sp>
      <p:grpSp>
        <p:nvGrpSpPr>
          <p:cNvPr id="75" name="Gruppieren 74"/>
          <p:cNvGrpSpPr/>
          <p:nvPr/>
        </p:nvGrpSpPr>
        <p:grpSpPr>
          <a:xfrm flipH="1">
            <a:off x="506592" y="2084151"/>
            <a:ext cx="2339384" cy="3793121"/>
            <a:chOff x="2001449" y="1941203"/>
            <a:chExt cx="2108870" cy="3429724"/>
          </a:xfrm>
        </p:grpSpPr>
        <p:sp>
          <p:nvSpPr>
            <p:cNvPr id="4" name="Parallelogram 247"/>
            <p:cNvSpPr/>
            <p:nvPr/>
          </p:nvSpPr>
          <p:spPr>
            <a:xfrm flipH="1">
              <a:off x="3022247" y="3632244"/>
              <a:ext cx="1006215" cy="1390105"/>
            </a:xfrm>
            <a:prstGeom prst="parallelogram">
              <a:avLst>
                <a:gd name="adj" fmla="val 42986"/>
              </a:avLst>
            </a:prstGeom>
            <a:solidFill>
              <a:schemeClr val="bg1">
                <a:lumMod val="85000"/>
              </a:schemeClr>
            </a:solidFill>
            <a:ln w="127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lIns="91435" tIns="45718" rIns="91435" bIns="45718" spcCol="0" rtlCol="0" anchor="ctr"/>
            <a:lstStyle/>
            <a:p>
              <a:pPr algn="ctr"/>
              <a:endParaRPr lang="en-US"/>
            </a:p>
          </p:txBody>
        </p:sp>
        <p:sp>
          <p:nvSpPr>
            <p:cNvPr id="5" name="Parallelogram 211"/>
            <p:cNvSpPr/>
            <p:nvPr/>
          </p:nvSpPr>
          <p:spPr>
            <a:xfrm flipH="1">
              <a:off x="3270155" y="4765922"/>
              <a:ext cx="92591" cy="80976"/>
            </a:xfrm>
            <a:prstGeom prst="parallelogram">
              <a:avLst>
                <a:gd name="adj" fmla="val 42986"/>
              </a:avLst>
            </a:prstGeom>
            <a:solidFill>
              <a:schemeClr val="tx1"/>
            </a:solidFill>
            <a:ln w="127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lIns="91435" tIns="45718" rIns="91435" bIns="45718" spcCol="0" rtlCol="0" anchor="ctr"/>
            <a:lstStyle/>
            <a:p>
              <a:pPr algn="ctr"/>
              <a:endParaRPr lang="en-US"/>
            </a:p>
          </p:txBody>
        </p:sp>
        <p:sp>
          <p:nvSpPr>
            <p:cNvPr id="6" name="Parallelogram 212"/>
            <p:cNvSpPr/>
            <p:nvPr/>
          </p:nvSpPr>
          <p:spPr>
            <a:xfrm flipH="1">
              <a:off x="3012377" y="3916517"/>
              <a:ext cx="92591" cy="80976"/>
            </a:xfrm>
            <a:prstGeom prst="parallelogram">
              <a:avLst>
                <a:gd name="adj" fmla="val 42986"/>
              </a:avLst>
            </a:prstGeom>
            <a:solidFill>
              <a:schemeClr val="tx1"/>
            </a:solidFill>
            <a:ln w="127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lIns="91435" tIns="45718" rIns="91435" bIns="45718" spcCol="0" rtlCol="0" anchor="ctr"/>
            <a:lstStyle/>
            <a:p>
              <a:pPr algn="ctr"/>
              <a:endParaRPr lang="en-US"/>
            </a:p>
          </p:txBody>
        </p:sp>
        <p:cxnSp>
          <p:nvCxnSpPr>
            <p:cNvPr id="7" name="Straight Connector 213"/>
            <p:cNvCxnSpPr>
              <a:stCxn id="8" idx="1"/>
              <a:endCxn id="8" idx="3"/>
            </p:cNvCxnSpPr>
            <p:nvPr/>
          </p:nvCxnSpPr>
          <p:spPr>
            <a:xfrm>
              <a:off x="2938993" y="3672733"/>
              <a:ext cx="25074" cy="80976"/>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8" name="Parallelogram 214"/>
            <p:cNvSpPr/>
            <p:nvPr/>
          </p:nvSpPr>
          <p:spPr>
            <a:xfrm flipH="1">
              <a:off x="2871325" y="3672733"/>
              <a:ext cx="160411" cy="80976"/>
            </a:xfrm>
            <a:prstGeom prst="parallelogram">
              <a:avLst>
                <a:gd name="adj" fmla="val 42986"/>
              </a:avLst>
            </a:prstGeom>
            <a:noFill/>
            <a:ln w="127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lIns="91435" tIns="45718" rIns="91435" bIns="45718" spcCol="0" rtlCol="0" anchor="ctr"/>
            <a:lstStyle/>
            <a:p>
              <a:pPr algn="ctr"/>
              <a:endParaRPr lang="en-US"/>
            </a:p>
          </p:txBody>
        </p:sp>
        <p:cxnSp>
          <p:nvCxnSpPr>
            <p:cNvPr id="9" name="Straight Connector 215"/>
            <p:cNvCxnSpPr>
              <a:stCxn id="10" idx="1"/>
              <a:endCxn id="10" idx="3"/>
            </p:cNvCxnSpPr>
            <p:nvPr/>
          </p:nvCxnSpPr>
          <p:spPr>
            <a:xfrm>
              <a:off x="3017001" y="3915663"/>
              <a:ext cx="25074" cy="80976"/>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0" name="Parallelogram 216"/>
            <p:cNvSpPr/>
            <p:nvPr/>
          </p:nvSpPr>
          <p:spPr>
            <a:xfrm flipH="1">
              <a:off x="2949333" y="3915663"/>
              <a:ext cx="160411" cy="80976"/>
            </a:xfrm>
            <a:prstGeom prst="parallelogram">
              <a:avLst>
                <a:gd name="adj" fmla="val 42986"/>
              </a:avLst>
            </a:prstGeom>
            <a:noFill/>
            <a:ln w="127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lIns="91435" tIns="45718" rIns="91435" bIns="45718" spcCol="0" rtlCol="0" anchor="ctr"/>
            <a:lstStyle/>
            <a:p>
              <a:pPr algn="ctr"/>
              <a:endParaRPr lang="en-US"/>
            </a:p>
          </p:txBody>
        </p:sp>
        <p:cxnSp>
          <p:nvCxnSpPr>
            <p:cNvPr id="11" name="Straight Connector 217"/>
            <p:cNvCxnSpPr>
              <a:stCxn id="12" idx="1"/>
              <a:endCxn id="12" idx="3"/>
            </p:cNvCxnSpPr>
            <p:nvPr/>
          </p:nvCxnSpPr>
          <p:spPr>
            <a:xfrm>
              <a:off x="3104499" y="4199084"/>
              <a:ext cx="25074" cy="80976"/>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2" name="Parallelogram 218"/>
            <p:cNvSpPr/>
            <p:nvPr/>
          </p:nvSpPr>
          <p:spPr>
            <a:xfrm flipH="1">
              <a:off x="3036830" y="4199084"/>
              <a:ext cx="160411" cy="80976"/>
            </a:xfrm>
            <a:prstGeom prst="parallelogram">
              <a:avLst>
                <a:gd name="adj" fmla="val 42986"/>
              </a:avLst>
            </a:prstGeom>
            <a:noFill/>
            <a:ln w="127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lIns="91435" tIns="45718" rIns="91435" bIns="45718" spcCol="0" rtlCol="0" anchor="ctr"/>
            <a:lstStyle/>
            <a:p>
              <a:pPr algn="ctr"/>
              <a:endParaRPr lang="en-US"/>
            </a:p>
          </p:txBody>
        </p:sp>
        <p:sp>
          <p:nvSpPr>
            <p:cNvPr id="13" name="Parallelogram 219"/>
            <p:cNvSpPr/>
            <p:nvPr/>
          </p:nvSpPr>
          <p:spPr>
            <a:xfrm flipH="1">
              <a:off x="3138825" y="4522991"/>
              <a:ext cx="92591" cy="80976"/>
            </a:xfrm>
            <a:prstGeom prst="parallelogram">
              <a:avLst>
                <a:gd name="adj" fmla="val 42986"/>
              </a:avLst>
            </a:prstGeom>
            <a:solidFill>
              <a:schemeClr val="tx1"/>
            </a:solidFill>
            <a:ln w="127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lIns="91435" tIns="45718" rIns="91435" bIns="45718" spcCol="0" rtlCol="0" anchor="ctr"/>
            <a:lstStyle/>
            <a:p>
              <a:pPr algn="ctr"/>
              <a:endParaRPr lang="en-US"/>
            </a:p>
          </p:txBody>
        </p:sp>
        <p:cxnSp>
          <p:nvCxnSpPr>
            <p:cNvPr id="14" name="Straight Connector 220"/>
            <p:cNvCxnSpPr>
              <a:stCxn id="15" idx="1"/>
              <a:endCxn id="15" idx="3"/>
            </p:cNvCxnSpPr>
            <p:nvPr/>
          </p:nvCxnSpPr>
          <p:spPr>
            <a:xfrm>
              <a:off x="3201484" y="4522991"/>
              <a:ext cx="25074" cy="80976"/>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5" name="Parallelogram 221"/>
            <p:cNvSpPr/>
            <p:nvPr/>
          </p:nvSpPr>
          <p:spPr>
            <a:xfrm flipH="1">
              <a:off x="3133817" y="4522991"/>
              <a:ext cx="160411" cy="80976"/>
            </a:xfrm>
            <a:prstGeom prst="parallelogram">
              <a:avLst>
                <a:gd name="adj" fmla="val 42986"/>
              </a:avLst>
            </a:prstGeom>
            <a:noFill/>
            <a:ln w="127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lIns="91435" tIns="45718" rIns="91435" bIns="45718" spcCol="0" rtlCol="0" anchor="ctr"/>
            <a:lstStyle/>
            <a:p>
              <a:pPr algn="ctr"/>
              <a:endParaRPr lang="en-US"/>
            </a:p>
          </p:txBody>
        </p:sp>
        <p:sp>
          <p:nvSpPr>
            <p:cNvPr id="16" name="Parallelogram 222"/>
            <p:cNvSpPr/>
            <p:nvPr/>
          </p:nvSpPr>
          <p:spPr>
            <a:xfrm flipH="1">
              <a:off x="3211824" y="4765921"/>
              <a:ext cx="92591" cy="80976"/>
            </a:xfrm>
            <a:prstGeom prst="parallelogram">
              <a:avLst>
                <a:gd name="adj" fmla="val 42986"/>
              </a:avLst>
            </a:prstGeom>
            <a:solidFill>
              <a:schemeClr val="tx1"/>
            </a:solidFill>
            <a:ln w="127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lIns="91435" tIns="45718" rIns="91435" bIns="45718" spcCol="0" rtlCol="0" anchor="ctr"/>
            <a:lstStyle/>
            <a:p>
              <a:pPr algn="ctr"/>
              <a:endParaRPr lang="en-US"/>
            </a:p>
          </p:txBody>
        </p:sp>
        <p:cxnSp>
          <p:nvCxnSpPr>
            <p:cNvPr id="17" name="Straight Connector 223"/>
            <p:cNvCxnSpPr>
              <a:stCxn id="18" idx="1"/>
              <a:endCxn id="18" idx="3"/>
            </p:cNvCxnSpPr>
            <p:nvPr/>
          </p:nvCxnSpPr>
          <p:spPr>
            <a:xfrm>
              <a:off x="3279493" y="4765921"/>
              <a:ext cx="25074" cy="80976"/>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8" name="Parallelogram 224"/>
            <p:cNvSpPr/>
            <p:nvPr/>
          </p:nvSpPr>
          <p:spPr>
            <a:xfrm flipH="1">
              <a:off x="3211824" y="4765921"/>
              <a:ext cx="160411" cy="80976"/>
            </a:xfrm>
            <a:prstGeom prst="parallelogram">
              <a:avLst>
                <a:gd name="adj" fmla="val 42986"/>
              </a:avLst>
            </a:prstGeom>
            <a:noFill/>
            <a:ln w="127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lIns="91435" tIns="45718" rIns="91435" bIns="45718" spcCol="0" rtlCol="0" anchor="ctr"/>
            <a:lstStyle/>
            <a:p>
              <a:pPr algn="ctr"/>
              <a:endParaRPr lang="en-US"/>
            </a:p>
          </p:txBody>
        </p:sp>
        <p:sp>
          <p:nvSpPr>
            <p:cNvPr id="19" name="Parallelogram 225"/>
            <p:cNvSpPr/>
            <p:nvPr/>
          </p:nvSpPr>
          <p:spPr>
            <a:xfrm flipH="1">
              <a:off x="3022247" y="4765923"/>
              <a:ext cx="92591" cy="80976"/>
            </a:xfrm>
            <a:prstGeom prst="parallelogram">
              <a:avLst>
                <a:gd name="adj" fmla="val 42986"/>
              </a:avLst>
            </a:prstGeom>
            <a:solidFill>
              <a:schemeClr val="tx1"/>
            </a:solidFill>
            <a:ln w="127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lIns="91435" tIns="45718" rIns="91435" bIns="45718" spcCol="0" rtlCol="0" anchor="ctr"/>
            <a:lstStyle/>
            <a:p>
              <a:pPr algn="ctr"/>
              <a:endParaRPr lang="en-US"/>
            </a:p>
          </p:txBody>
        </p:sp>
        <p:sp>
          <p:nvSpPr>
            <p:cNvPr id="20" name="Parallelogram 226"/>
            <p:cNvSpPr/>
            <p:nvPr/>
          </p:nvSpPr>
          <p:spPr>
            <a:xfrm rot="16200000" flipH="1" flipV="1">
              <a:off x="1349825" y="3377775"/>
              <a:ext cx="3429724" cy="556580"/>
            </a:xfrm>
            <a:prstGeom prst="parallelogram">
              <a:avLst>
                <a:gd name="adj" fmla="val 310527"/>
              </a:avLst>
            </a:prstGeom>
            <a:solidFill>
              <a:schemeClr val="tx1">
                <a:lumMod val="65000"/>
                <a:lumOff val="35000"/>
                <a:alpha val="71000"/>
              </a:schemeClr>
            </a:solidFill>
            <a:ln w="12700">
              <a:solidFill>
                <a:schemeClr val="tx1">
                  <a:lumMod val="85000"/>
                  <a:lumOff val="15000"/>
                </a:schemeClr>
              </a:solidFill>
            </a:ln>
          </p:spPr>
          <p:style>
            <a:lnRef idx="1">
              <a:schemeClr val="accent1"/>
            </a:lnRef>
            <a:fillRef idx="3">
              <a:schemeClr val="accent1"/>
            </a:fillRef>
            <a:effectRef idx="2">
              <a:schemeClr val="accent1"/>
            </a:effectRef>
            <a:fontRef idx="minor">
              <a:schemeClr val="lt1"/>
            </a:fontRef>
          </p:style>
          <p:txBody>
            <a:bodyPr lIns="91435" tIns="45718" rIns="91435" bIns="45718" spcCol="0" rtlCol="0" anchor="ctr"/>
            <a:lstStyle/>
            <a:p>
              <a:pPr algn="ctr"/>
              <a:endParaRPr lang="en-US"/>
            </a:p>
          </p:txBody>
        </p:sp>
        <p:sp>
          <p:nvSpPr>
            <p:cNvPr id="21" name="Parallelogram 227"/>
            <p:cNvSpPr/>
            <p:nvPr/>
          </p:nvSpPr>
          <p:spPr>
            <a:xfrm flipH="1">
              <a:off x="2001449" y="3618748"/>
              <a:ext cx="1006215" cy="1390105"/>
            </a:xfrm>
            <a:prstGeom prst="parallelogram">
              <a:avLst>
                <a:gd name="adj" fmla="val 42986"/>
              </a:avLst>
            </a:prstGeom>
            <a:solidFill>
              <a:schemeClr val="bg1">
                <a:lumMod val="85000"/>
              </a:schemeClr>
            </a:solidFill>
            <a:ln w="127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lIns="91435" tIns="45718" rIns="91435" bIns="45718" spcCol="0" rtlCol="0" anchor="ctr"/>
            <a:lstStyle/>
            <a:p>
              <a:pPr algn="ctr"/>
              <a:endParaRPr lang="en-US"/>
            </a:p>
          </p:txBody>
        </p:sp>
        <p:cxnSp>
          <p:nvCxnSpPr>
            <p:cNvPr id="22" name="Straight Connector 228"/>
            <p:cNvCxnSpPr/>
            <p:nvPr/>
          </p:nvCxnSpPr>
          <p:spPr>
            <a:xfrm>
              <a:off x="2074363" y="3834686"/>
              <a:ext cx="570359"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3" name="Straight Connector 229"/>
            <p:cNvCxnSpPr/>
            <p:nvPr/>
          </p:nvCxnSpPr>
          <p:spPr>
            <a:xfrm>
              <a:off x="2336854" y="4684945"/>
              <a:ext cx="568731"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4" name="Straight Connector 230"/>
            <p:cNvCxnSpPr/>
            <p:nvPr/>
          </p:nvCxnSpPr>
          <p:spPr>
            <a:xfrm>
              <a:off x="2249357" y="4401526"/>
              <a:ext cx="570359"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5" name="Straight Connector 231"/>
            <p:cNvCxnSpPr/>
            <p:nvPr/>
          </p:nvCxnSpPr>
          <p:spPr>
            <a:xfrm>
              <a:off x="2161860" y="4118106"/>
              <a:ext cx="570359"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28" name="Parallelogram 234"/>
            <p:cNvSpPr/>
            <p:nvPr/>
          </p:nvSpPr>
          <p:spPr>
            <a:xfrm flipH="1">
              <a:off x="2755749" y="3915664"/>
              <a:ext cx="92591" cy="80976"/>
            </a:xfrm>
            <a:prstGeom prst="parallelogram">
              <a:avLst>
                <a:gd name="adj" fmla="val 42986"/>
              </a:avLst>
            </a:prstGeom>
            <a:solidFill>
              <a:schemeClr val="tx1"/>
            </a:solidFill>
            <a:ln w="127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lIns="91435" tIns="45718" rIns="91435" bIns="45718" spcCol="0" rtlCol="0" anchor="ctr"/>
            <a:lstStyle/>
            <a:p>
              <a:pPr algn="ctr"/>
              <a:endParaRPr lang="en-US"/>
            </a:p>
          </p:txBody>
        </p:sp>
        <p:cxnSp>
          <p:nvCxnSpPr>
            <p:cNvPr id="29" name="Straight Connector 235"/>
            <p:cNvCxnSpPr>
              <a:stCxn id="30" idx="1"/>
              <a:endCxn id="30" idx="3"/>
            </p:cNvCxnSpPr>
            <p:nvPr/>
          </p:nvCxnSpPr>
          <p:spPr>
            <a:xfrm>
              <a:off x="2691085" y="3672734"/>
              <a:ext cx="25074" cy="80976"/>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30" name="Parallelogram 236"/>
            <p:cNvSpPr/>
            <p:nvPr/>
          </p:nvSpPr>
          <p:spPr>
            <a:xfrm flipH="1">
              <a:off x="2623417" y="3672734"/>
              <a:ext cx="160411" cy="80976"/>
            </a:xfrm>
            <a:prstGeom prst="parallelogram">
              <a:avLst>
                <a:gd name="adj" fmla="val 42986"/>
              </a:avLst>
            </a:prstGeom>
            <a:noFill/>
            <a:ln w="127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lIns="91435" tIns="45718" rIns="91435" bIns="45718" spcCol="0" rtlCol="0" anchor="ctr"/>
            <a:lstStyle/>
            <a:p>
              <a:pPr algn="ctr"/>
              <a:endParaRPr lang="en-US"/>
            </a:p>
          </p:txBody>
        </p:sp>
        <p:cxnSp>
          <p:nvCxnSpPr>
            <p:cNvPr id="31" name="Straight Connector 237"/>
            <p:cNvCxnSpPr>
              <a:stCxn id="32" idx="1"/>
              <a:endCxn id="32" idx="3"/>
            </p:cNvCxnSpPr>
            <p:nvPr/>
          </p:nvCxnSpPr>
          <p:spPr>
            <a:xfrm>
              <a:off x="2769093" y="3915664"/>
              <a:ext cx="25074" cy="80976"/>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32" name="Parallelogram 238"/>
            <p:cNvSpPr/>
            <p:nvPr/>
          </p:nvSpPr>
          <p:spPr>
            <a:xfrm flipH="1">
              <a:off x="2701425" y="3915664"/>
              <a:ext cx="160411" cy="80976"/>
            </a:xfrm>
            <a:prstGeom prst="parallelogram">
              <a:avLst>
                <a:gd name="adj" fmla="val 42986"/>
              </a:avLst>
            </a:prstGeom>
            <a:noFill/>
            <a:ln w="127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lIns="91435" tIns="45718" rIns="91435" bIns="45718" spcCol="0" rtlCol="0" anchor="ctr"/>
            <a:lstStyle/>
            <a:p>
              <a:pPr algn="ctr"/>
              <a:endParaRPr lang="en-US"/>
            </a:p>
          </p:txBody>
        </p:sp>
        <p:cxnSp>
          <p:nvCxnSpPr>
            <p:cNvPr id="33" name="Straight Connector 239"/>
            <p:cNvCxnSpPr>
              <a:stCxn id="34" idx="1"/>
              <a:endCxn id="34" idx="3"/>
            </p:cNvCxnSpPr>
            <p:nvPr/>
          </p:nvCxnSpPr>
          <p:spPr>
            <a:xfrm>
              <a:off x="2856590" y="4199084"/>
              <a:ext cx="25074" cy="80976"/>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34" name="Parallelogram 240"/>
            <p:cNvSpPr/>
            <p:nvPr/>
          </p:nvSpPr>
          <p:spPr>
            <a:xfrm flipH="1">
              <a:off x="2788922" y="4199084"/>
              <a:ext cx="160411" cy="80976"/>
            </a:xfrm>
            <a:prstGeom prst="parallelogram">
              <a:avLst>
                <a:gd name="adj" fmla="val 42986"/>
              </a:avLst>
            </a:prstGeom>
            <a:noFill/>
            <a:ln w="127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lIns="91435" tIns="45718" rIns="91435" bIns="45718" spcCol="0" rtlCol="0" anchor="ctr"/>
            <a:lstStyle/>
            <a:p>
              <a:pPr algn="ctr"/>
              <a:endParaRPr lang="en-US"/>
            </a:p>
          </p:txBody>
        </p:sp>
        <p:sp>
          <p:nvSpPr>
            <p:cNvPr id="35" name="Parallelogram 241"/>
            <p:cNvSpPr/>
            <p:nvPr/>
          </p:nvSpPr>
          <p:spPr>
            <a:xfrm flipH="1">
              <a:off x="2890916" y="4522991"/>
              <a:ext cx="92591" cy="80976"/>
            </a:xfrm>
            <a:prstGeom prst="parallelogram">
              <a:avLst>
                <a:gd name="adj" fmla="val 42986"/>
              </a:avLst>
            </a:prstGeom>
            <a:solidFill>
              <a:schemeClr val="tx1"/>
            </a:solidFill>
            <a:ln w="127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lIns="91435" tIns="45718" rIns="91435" bIns="45718" spcCol="0" rtlCol="0" anchor="ctr"/>
            <a:lstStyle/>
            <a:p>
              <a:pPr algn="ctr"/>
              <a:endParaRPr lang="en-US"/>
            </a:p>
          </p:txBody>
        </p:sp>
        <p:cxnSp>
          <p:nvCxnSpPr>
            <p:cNvPr id="36" name="Straight Connector 242"/>
            <p:cNvCxnSpPr>
              <a:stCxn id="37" idx="1"/>
              <a:endCxn id="37" idx="3"/>
            </p:cNvCxnSpPr>
            <p:nvPr/>
          </p:nvCxnSpPr>
          <p:spPr>
            <a:xfrm>
              <a:off x="2953576" y="4522991"/>
              <a:ext cx="25074" cy="80976"/>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37" name="Parallelogram 243"/>
            <p:cNvSpPr/>
            <p:nvPr/>
          </p:nvSpPr>
          <p:spPr>
            <a:xfrm flipH="1">
              <a:off x="2885908" y="4522991"/>
              <a:ext cx="160411" cy="80976"/>
            </a:xfrm>
            <a:prstGeom prst="parallelogram">
              <a:avLst>
                <a:gd name="adj" fmla="val 42986"/>
              </a:avLst>
            </a:prstGeom>
            <a:noFill/>
            <a:ln w="127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lIns="91435" tIns="45718" rIns="91435" bIns="45718" spcCol="0" rtlCol="0" anchor="ctr"/>
            <a:lstStyle/>
            <a:p>
              <a:pPr algn="ctr"/>
              <a:endParaRPr lang="en-US"/>
            </a:p>
          </p:txBody>
        </p:sp>
        <p:sp>
          <p:nvSpPr>
            <p:cNvPr id="38" name="Parallelogram 244"/>
            <p:cNvSpPr/>
            <p:nvPr/>
          </p:nvSpPr>
          <p:spPr>
            <a:xfrm flipH="1">
              <a:off x="2963915" y="4765922"/>
              <a:ext cx="92591" cy="80976"/>
            </a:xfrm>
            <a:prstGeom prst="parallelogram">
              <a:avLst>
                <a:gd name="adj" fmla="val 42986"/>
              </a:avLst>
            </a:prstGeom>
            <a:solidFill>
              <a:schemeClr val="tx1"/>
            </a:solidFill>
            <a:ln w="127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lIns="91435" tIns="45718" rIns="91435" bIns="45718" spcCol="0" rtlCol="0" anchor="ctr"/>
            <a:lstStyle/>
            <a:p>
              <a:pPr algn="ctr"/>
              <a:endParaRPr lang="en-US"/>
            </a:p>
          </p:txBody>
        </p:sp>
        <p:cxnSp>
          <p:nvCxnSpPr>
            <p:cNvPr id="39" name="Straight Connector 245"/>
            <p:cNvCxnSpPr>
              <a:stCxn id="40" idx="1"/>
              <a:endCxn id="40" idx="3"/>
            </p:cNvCxnSpPr>
            <p:nvPr/>
          </p:nvCxnSpPr>
          <p:spPr>
            <a:xfrm>
              <a:off x="3031584" y="4765922"/>
              <a:ext cx="25074" cy="80976"/>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40" name="Parallelogram 246"/>
            <p:cNvSpPr/>
            <p:nvPr/>
          </p:nvSpPr>
          <p:spPr>
            <a:xfrm flipH="1">
              <a:off x="2963916" y="4765922"/>
              <a:ext cx="160411" cy="80976"/>
            </a:xfrm>
            <a:prstGeom prst="parallelogram">
              <a:avLst>
                <a:gd name="adj" fmla="val 42986"/>
              </a:avLst>
            </a:prstGeom>
            <a:noFill/>
            <a:ln w="127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lIns="91435" tIns="45718" rIns="91435" bIns="45718" spcCol="0" rtlCol="0" anchor="ctr"/>
            <a:lstStyle/>
            <a:p>
              <a:pPr algn="ctr"/>
              <a:endParaRPr lang="en-US"/>
            </a:p>
          </p:txBody>
        </p:sp>
        <p:cxnSp>
          <p:nvCxnSpPr>
            <p:cNvPr id="41" name="Straight Connector 250"/>
            <p:cNvCxnSpPr/>
            <p:nvPr/>
          </p:nvCxnSpPr>
          <p:spPr>
            <a:xfrm>
              <a:off x="3095161" y="3848183"/>
              <a:ext cx="570359"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251"/>
            <p:cNvCxnSpPr/>
            <p:nvPr/>
          </p:nvCxnSpPr>
          <p:spPr>
            <a:xfrm>
              <a:off x="3357651" y="4698442"/>
              <a:ext cx="568731"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3" name="Straight Connector 252"/>
            <p:cNvCxnSpPr/>
            <p:nvPr/>
          </p:nvCxnSpPr>
          <p:spPr>
            <a:xfrm>
              <a:off x="3270155" y="4415022"/>
              <a:ext cx="570359"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4" name="Straight Connector 253"/>
            <p:cNvCxnSpPr/>
            <p:nvPr/>
          </p:nvCxnSpPr>
          <p:spPr>
            <a:xfrm>
              <a:off x="3182657" y="4131602"/>
              <a:ext cx="570359"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47" name="Group 274"/>
            <p:cNvGrpSpPr/>
            <p:nvPr/>
          </p:nvGrpSpPr>
          <p:grpSpPr>
            <a:xfrm rot="4014054" flipH="1">
              <a:off x="3440366" y="2825119"/>
              <a:ext cx="589104" cy="166026"/>
              <a:chOff x="10079103" y="1649490"/>
              <a:chExt cx="785472" cy="249039"/>
            </a:xfrm>
            <a:solidFill>
              <a:srgbClr val="FFC000"/>
            </a:solidFill>
          </p:grpSpPr>
          <p:sp>
            <p:nvSpPr>
              <p:cNvPr id="48" name="AutoShape 63"/>
              <p:cNvSpPr>
                <a:spLocks noChangeArrowheads="1"/>
              </p:cNvSpPr>
              <p:nvPr/>
            </p:nvSpPr>
            <p:spPr bwMode="auto">
              <a:xfrm rot="7098806" flipH="1">
                <a:off x="10260607" y="1467986"/>
                <a:ext cx="121716" cy="484724"/>
              </a:xfrm>
              <a:prstGeom prst="roundRect">
                <a:avLst>
                  <a:gd name="adj" fmla="val 50000"/>
                </a:avLst>
              </a:prstGeom>
              <a:grpFill/>
              <a:ln w="12700">
                <a:solidFill>
                  <a:srgbClr val="595959"/>
                </a:solidFill>
                <a:round/>
                <a:headEnd/>
                <a:tailEnd/>
              </a:ln>
            </p:spPr>
            <p:txBody>
              <a:bodyPr wrap="none" anchor="ctr"/>
              <a:lstStyle/>
              <a:p>
                <a:endParaRPr lang="en-US"/>
              </a:p>
            </p:txBody>
          </p:sp>
          <p:sp>
            <p:nvSpPr>
              <p:cNvPr id="49" name="AutoShape 63"/>
              <p:cNvSpPr>
                <a:spLocks noChangeArrowheads="1"/>
              </p:cNvSpPr>
              <p:nvPr/>
            </p:nvSpPr>
            <p:spPr bwMode="auto">
              <a:xfrm rot="5650190" flipH="1">
                <a:off x="10603223" y="1637177"/>
                <a:ext cx="120374" cy="402330"/>
              </a:xfrm>
              <a:prstGeom prst="roundRect">
                <a:avLst>
                  <a:gd name="adj" fmla="val 50000"/>
                </a:avLst>
              </a:prstGeom>
              <a:grpFill/>
              <a:ln w="12700">
                <a:solidFill>
                  <a:srgbClr val="595959"/>
                </a:solidFill>
                <a:round/>
                <a:headEnd/>
                <a:tailEnd/>
              </a:ln>
            </p:spPr>
            <p:txBody>
              <a:bodyPr wrap="none" anchor="ctr"/>
              <a:lstStyle/>
              <a:p>
                <a:endParaRPr lang="en-US"/>
              </a:p>
            </p:txBody>
          </p:sp>
        </p:grpSp>
        <p:grpSp>
          <p:nvGrpSpPr>
            <p:cNvPr id="50" name="Group 277"/>
            <p:cNvGrpSpPr/>
            <p:nvPr/>
          </p:nvGrpSpPr>
          <p:grpSpPr>
            <a:xfrm flipH="1">
              <a:off x="3135668" y="2342401"/>
              <a:ext cx="974651" cy="1703810"/>
              <a:chOff x="7846527" y="2190515"/>
              <a:chExt cx="4028982" cy="5439963"/>
            </a:xfrm>
            <a:solidFill>
              <a:srgbClr val="FFC000"/>
            </a:solidFill>
          </p:grpSpPr>
          <p:grpSp>
            <p:nvGrpSpPr>
              <p:cNvPr id="51" name="Group 278"/>
              <p:cNvGrpSpPr/>
              <p:nvPr/>
            </p:nvGrpSpPr>
            <p:grpSpPr>
              <a:xfrm rot="19802037">
                <a:off x="7846527" y="5813198"/>
                <a:ext cx="2505828" cy="475244"/>
                <a:chOff x="7828526" y="5679278"/>
                <a:chExt cx="2505828" cy="475244"/>
              </a:xfrm>
              <a:grpFill/>
            </p:grpSpPr>
            <p:sp>
              <p:nvSpPr>
                <p:cNvPr id="58" name="AutoShape 63"/>
                <p:cNvSpPr>
                  <a:spLocks noChangeArrowheads="1"/>
                </p:cNvSpPr>
                <p:nvPr/>
              </p:nvSpPr>
              <p:spPr bwMode="auto">
                <a:xfrm rot="3154446" flipH="1">
                  <a:off x="9458683" y="5163781"/>
                  <a:ext cx="360174" cy="1391168"/>
                </a:xfrm>
                <a:prstGeom prst="roundRect">
                  <a:avLst>
                    <a:gd name="adj" fmla="val 50000"/>
                  </a:avLst>
                </a:prstGeom>
                <a:grpFill/>
                <a:ln w="12700">
                  <a:solidFill>
                    <a:srgbClr val="595959"/>
                  </a:solidFill>
                  <a:round/>
                  <a:headEnd/>
                  <a:tailEnd/>
                </a:ln>
              </p:spPr>
              <p:txBody>
                <a:bodyPr wrap="none" anchor="ctr"/>
                <a:lstStyle/>
                <a:p>
                  <a:endParaRPr lang="en-US"/>
                </a:p>
              </p:txBody>
            </p:sp>
            <p:sp>
              <p:nvSpPr>
                <p:cNvPr id="59" name="AutoShape 63"/>
                <p:cNvSpPr>
                  <a:spLocks noChangeArrowheads="1"/>
                </p:cNvSpPr>
                <p:nvPr/>
              </p:nvSpPr>
              <p:spPr bwMode="auto">
                <a:xfrm rot="6472185">
                  <a:off x="8448653" y="5182695"/>
                  <a:ext cx="351700" cy="1591954"/>
                </a:xfrm>
                <a:prstGeom prst="roundRect">
                  <a:avLst>
                    <a:gd name="adj" fmla="val 50000"/>
                  </a:avLst>
                </a:prstGeom>
                <a:grpFill/>
                <a:ln w="12700">
                  <a:solidFill>
                    <a:srgbClr val="595959"/>
                  </a:solidFill>
                  <a:round/>
                  <a:headEnd/>
                  <a:tailEnd/>
                </a:ln>
              </p:spPr>
              <p:txBody>
                <a:bodyPr wrap="none" anchor="ctr"/>
                <a:lstStyle/>
                <a:p>
                  <a:endParaRPr lang="en-US"/>
                </a:p>
              </p:txBody>
            </p:sp>
          </p:grpSp>
          <p:sp>
            <p:nvSpPr>
              <p:cNvPr id="52" name="Oval 62"/>
              <p:cNvSpPr>
                <a:spLocks noChangeArrowheads="1"/>
              </p:cNvSpPr>
              <p:nvPr/>
            </p:nvSpPr>
            <p:spPr bwMode="auto">
              <a:xfrm flipH="1">
                <a:off x="9492637" y="2190515"/>
                <a:ext cx="1138559" cy="1112115"/>
              </a:xfrm>
              <a:prstGeom prst="ellipse">
                <a:avLst/>
              </a:prstGeom>
              <a:grpFill/>
              <a:ln w="12700">
                <a:solidFill>
                  <a:srgbClr val="595959"/>
                </a:solidFill>
                <a:round/>
                <a:headEnd/>
                <a:tailEnd/>
              </a:ln>
            </p:spPr>
            <p:txBody>
              <a:bodyPr wrap="none" anchor="ctr"/>
              <a:lstStyle/>
              <a:p>
                <a:endParaRPr lang="en-US"/>
              </a:p>
            </p:txBody>
          </p:sp>
          <p:sp>
            <p:nvSpPr>
              <p:cNvPr id="53" name="AutoShape 63"/>
              <p:cNvSpPr>
                <a:spLocks noChangeArrowheads="1"/>
              </p:cNvSpPr>
              <p:nvPr/>
            </p:nvSpPr>
            <p:spPr bwMode="auto">
              <a:xfrm rot="21597156" flipH="1">
                <a:off x="9567378" y="3291682"/>
                <a:ext cx="831742" cy="2430161"/>
              </a:xfrm>
              <a:prstGeom prst="roundRect">
                <a:avLst>
                  <a:gd name="adj" fmla="val 50000"/>
                </a:avLst>
              </a:prstGeom>
              <a:grpFill/>
              <a:ln w="12700">
                <a:solidFill>
                  <a:srgbClr val="595959"/>
                </a:solidFill>
                <a:round/>
                <a:headEnd/>
                <a:tailEnd/>
              </a:ln>
            </p:spPr>
            <p:txBody>
              <a:bodyPr wrap="none" anchor="ctr"/>
              <a:lstStyle/>
              <a:p>
                <a:endParaRPr lang="en-US"/>
              </a:p>
            </p:txBody>
          </p:sp>
          <p:sp>
            <p:nvSpPr>
              <p:cNvPr id="54" name="AutoShape 63"/>
              <p:cNvSpPr>
                <a:spLocks noChangeArrowheads="1"/>
              </p:cNvSpPr>
              <p:nvPr/>
            </p:nvSpPr>
            <p:spPr bwMode="auto">
              <a:xfrm rot="493389" flipH="1">
                <a:off x="10206980" y="6125063"/>
                <a:ext cx="445887" cy="1505415"/>
              </a:xfrm>
              <a:prstGeom prst="roundRect">
                <a:avLst>
                  <a:gd name="adj" fmla="val 50000"/>
                </a:avLst>
              </a:prstGeom>
              <a:grpFill/>
              <a:ln w="12700">
                <a:solidFill>
                  <a:srgbClr val="595959"/>
                </a:solidFill>
                <a:round/>
                <a:headEnd/>
                <a:tailEnd/>
              </a:ln>
            </p:spPr>
            <p:txBody>
              <a:bodyPr wrap="none" anchor="ctr"/>
              <a:lstStyle/>
              <a:p>
                <a:endParaRPr lang="en-US"/>
              </a:p>
            </p:txBody>
          </p:sp>
          <p:sp>
            <p:nvSpPr>
              <p:cNvPr id="55" name="AutoShape 63"/>
              <p:cNvSpPr>
                <a:spLocks noChangeArrowheads="1"/>
              </p:cNvSpPr>
              <p:nvPr/>
            </p:nvSpPr>
            <p:spPr bwMode="auto">
              <a:xfrm rot="20452086" flipH="1">
                <a:off x="10155381" y="5084170"/>
                <a:ext cx="437122" cy="1416776"/>
              </a:xfrm>
              <a:prstGeom prst="roundRect">
                <a:avLst>
                  <a:gd name="adj" fmla="val 50000"/>
                </a:avLst>
              </a:prstGeom>
              <a:grpFill/>
              <a:ln w="12700">
                <a:solidFill>
                  <a:srgbClr val="595959"/>
                </a:solidFill>
                <a:round/>
                <a:headEnd/>
                <a:tailEnd/>
              </a:ln>
            </p:spPr>
            <p:txBody>
              <a:bodyPr wrap="none" anchor="ctr"/>
              <a:lstStyle/>
              <a:p>
                <a:endParaRPr lang="en-US"/>
              </a:p>
            </p:txBody>
          </p:sp>
          <p:sp>
            <p:nvSpPr>
              <p:cNvPr id="56" name="AutoShape 63"/>
              <p:cNvSpPr>
                <a:spLocks noChangeArrowheads="1"/>
              </p:cNvSpPr>
              <p:nvPr/>
            </p:nvSpPr>
            <p:spPr bwMode="auto">
              <a:xfrm rot="8138695" flipH="1">
                <a:off x="10494927" y="3380894"/>
                <a:ext cx="305352" cy="1090630"/>
              </a:xfrm>
              <a:prstGeom prst="roundRect">
                <a:avLst>
                  <a:gd name="adj" fmla="val 50000"/>
                </a:avLst>
              </a:prstGeom>
              <a:grpFill/>
              <a:ln w="12700">
                <a:solidFill>
                  <a:srgbClr val="595959"/>
                </a:solidFill>
                <a:round/>
                <a:headEnd/>
                <a:tailEnd/>
              </a:ln>
            </p:spPr>
            <p:txBody>
              <a:bodyPr wrap="none" anchor="ctr"/>
              <a:lstStyle/>
              <a:p>
                <a:endParaRPr lang="en-US"/>
              </a:p>
            </p:txBody>
          </p:sp>
          <p:sp>
            <p:nvSpPr>
              <p:cNvPr id="57" name="AutoShape 63"/>
              <p:cNvSpPr>
                <a:spLocks noChangeArrowheads="1"/>
              </p:cNvSpPr>
              <p:nvPr/>
            </p:nvSpPr>
            <p:spPr bwMode="auto">
              <a:xfrm rot="6690079" flipH="1">
                <a:off x="11235421" y="3925650"/>
                <a:ext cx="270842" cy="1009334"/>
              </a:xfrm>
              <a:prstGeom prst="roundRect">
                <a:avLst>
                  <a:gd name="adj" fmla="val 50000"/>
                </a:avLst>
              </a:prstGeom>
              <a:grpFill/>
              <a:ln w="12700">
                <a:solidFill>
                  <a:srgbClr val="595959"/>
                </a:solidFill>
                <a:round/>
                <a:headEnd/>
                <a:tailEnd/>
              </a:ln>
            </p:spPr>
            <p:txBody>
              <a:bodyPr wrap="none" anchor="ctr"/>
              <a:lstStyle/>
              <a:p>
                <a:endParaRPr lang="en-US"/>
              </a:p>
            </p:txBody>
          </p:sp>
        </p:grpSp>
        <p:grpSp>
          <p:nvGrpSpPr>
            <p:cNvPr id="60" name="Group 273"/>
            <p:cNvGrpSpPr/>
            <p:nvPr/>
          </p:nvGrpSpPr>
          <p:grpSpPr>
            <a:xfrm rot="4014054" flipH="1">
              <a:off x="2341119" y="3380935"/>
              <a:ext cx="589104" cy="166026"/>
              <a:chOff x="10079103" y="1649490"/>
              <a:chExt cx="785472" cy="249039"/>
            </a:xfrm>
            <a:solidFill>
              <a:srgbClr val="FFC000"/>
            </a:solidFill>
          </p:grpSpPr>
          <p:sp>
            <p:nvSpPr>
              <p:cNvPr id="61" name="AutoShape 63"/>
              <p:cNvSpPr>
                <a:spLocks noChangeArrowheads="1"/>
              </p:cNvSpPr>
              <p:nvPr/>
            </p:nvSpPr>
            <p:spPr bwMode="auto">
              <a:xfrm rot="7098806" flipH="1">
                <a:off x="10260607" y="1467986"/>
                <a:ext cx="121716" cy="484724"/>
              </a:xfrm>
              <a:prstGeom prst="roundRect">
                <a:avLst>
                  <a:gd name="adj" fmla="val 50000"/>
                </a:avLst>
              </a:prstGeom>
              <a:grpFill/>
              <a:ln w="12700">
                <a:solidFill>
                  <a:srgbClr val="595959"/>
                </a:solidFill>
                <a:round/>
                <a:headEnd/>
                <a:tailEnd/>
              </a:ln>
            </p:spPr>
            <p:txBody>
              <a:bodyPr wrap="none" anchor="ctr"/>
              <a:lstStyle/>
              <a:p>
                <a:endParaRPr lang="en-US"/>
              </a:p>
            </p:txBody>
          </p:sp>
          <p:sp>
            <p:nvSpPr>
              <p:cNvPr id="62" name="AutoShape 63"/>
              <p:cNvSpPr>
                <a:spLocks noChangeArrowheads="1"/>
              </p:cNvSpPr>
              <p:nvPr/>
            </p:nvSpPr>
            <p:spPr bwMode="auto">
              <a:xfrm rot="5650190" flipH="1">
                <a:off x="10603223" y="1637177"/>
                <a:ext cx="120374" cy="402330"/>
              </a:xfrm>
              <a:prstGeom prst="roundRect">
                <a:avLst>
                  <a:gd name="adj" fmla="val 50000"/>
                </a:avLst>
              </a:prstGeom>
              <a:grpFill/>
              <a:ln w="12700">
                <a:solidFill>
                  <a:srgbClr val="595959"/>
                </a:solidFill>
                <a:round/>
                <a:headEnd/>
                <a:tailEnd/>
              </a:ln>
            </p:spPr>
            <p:txBody>
              <a:bodyPr wrap="none" anchor="ctr"/>
              <a:lstStyle/>
              <a:p>
                <a:endParaRPr lang="en-US"/>
              </a:p>
            </p:txBody>
          </p:sp>
        </p:grpSp>
        <p:grpSp>
          <p:nvGrpSpPr>
            <p:cNvPr id="63" name="Group 270"/>
            <p:cNvGrpSpPr/>
            <p:nvPr/>
          </p:nvGrpSpPr>
          <p:grpSpPr>
            <a:xfrm flipH="1">
              <a:off x="2010002" y="2861960"/>
              <a:ext cx="1022656" cy="1705308"/>
              <a:chOff x="7846527" y="2190515"/>
              <a:chExt cx="4028982" cy="5439963"/>
            </a:xfrm>
            <a:solidFill>
              <a:srgbClr val="FFC000"/>
            </a:solidFill>
          </p:grpSpPr>
          <p:grpSp>
            <p:nvGrpSpPr>
              <p:cNvPr id="64" name="Group 269"/>
              <p:cNvGrpSpPr/>
              <p:nvPr/>
            </p:nvGrpSpPr>
            <p:grpSpPr>
              <a:xfrm rot="19802037">
                <a:off x="7846527" y="5813198"/>
                <a:ext cx="2505828" cy="475244"/>
                <a:chOff x="7828526" y="5679278"/>
                <a:chExt cx="2505828" cy="475244"/>
              </a:xfrm>
              <a:grpFill/>
            </p:grpSpPr>
            <p:sp>
              <p:nvSpPr>
                <p:cNvPr id="71" name="AutoShape 63"/>
                <p:cNvSpPr>
                  <a:spLocks noChangeArrowheads="1"/>
                </p:cNvSpPr>
                <p:nvPr/>
              </p:nvSpPr>
              <p:spPr bwMode="auto">
                <a:xfrm rot="3154446" flipH="1">
                  <a:off x="9458683" y="5163781"/>
                  <a:ext cx="360174" cy="1391168"/>
                </a:xfrm>
                <a:prstGeom prst="roundRect">
                  <a:avLst>
                    <a:gd name="adj" fmla="val 50000"/>
                  </a:avLst>
                </a:prstGeom>
                <a:grpFill/>
                <a:ln w="12700">
                  <a:solidFill>
                    <a:srgbClr val="595959"/>
                  </a:solidFill>
                  <a:round/>
                  <a:headEnd/>
                  <a:tailEnd/>
                </a:ln>
              </p:spPr>
              <p:txBody>
                <a:bodyPr wrap="none" anchor="ctr"/>
                <a:lstStyle/>
                <a:p>
                  <a:endParaRPr lang="en-US"/>
                </a:p>
              </p:txBody>
            </p:sp>
            <p:sp>
              <p:nvSpPr>
                <p:cNvPr id="72" name="AutoShape 63"/>
                <p:cNvSpPr>
                  <a:spLocks noChangeArrowheads="1"/>
                </p:cNvSpPr>
                <p:nvPr/>
              </p:nvSpPr>
              <p:spPr bwMode="auto">
                <a:xfrm rot="6472185">
                  <a:off x="8448653" y="5182695"/>
                  <a:ext cx="351700" cy="1591954"/>
                </a:xfrm>
                <a:prstGeom prst="roundRect">
                  <a:avLst>
                    <a:gd name="adj" fmla="val 50000"/>
                  </a:avLst>
                </a:prstGeom>
                <a:grpFill/>
                <a:ln w="12700">
                  <a:solidFill>
                    <a:srgbClr val="595959"/>
                  </a:solidFill>
                  <a:round/>
                  <a:headEnd/>
                  <a:tailEnd/>
                </a:ln>
              </p:spPr>
              <p:txBody>
                <a:bodyPr wrap="none" anchor="ctr"/>
                <a:lstStyle/>
                <a:p>
                  <a:endParaRPr lang="en-US"/>
                </a:p>
              </p:txBody>
            </p:sp>
          </p:grpSp>
          <p:sp>
            <p:nvSpPr>
              <p:cNvPr id="65" name="Oval 62"/>
              <p:cNvSpPr>
                <a:spLocks noChangeArrowheads="1"/>
              </p:cNvSpPr>
              <p:nvPr/>
            </p:nvSpPr>
            <p:spPr bwMode="auto">
              <a:xfrm flipH="1">
                <a:off x="9492637" y="2190515"/>
                <a:ext cx="1138559" cy="1112115"/>
              </a:xfrm>
              <a:prstGeom prst="ellipse">
                <a:avLst/>
              </a:prstGeom>
              <a:grpFill/>
              <a:ln w="12700">
                <a:solidFill>
                  <a:srgbClr val="595959"/>
                </a:solidFill>
                <a:round/>
                <a:headEnd/>
                <a:tailEnd/>
              </a:ln>
            </p:spPr>
            <p:txBody>
              <a:bodyPr wrap="none" anchor="ctr"/>
              <a:lstStyle/>
              <a:p>
                <a:endParaRPr lang="en-US"/>
              </a:p>
            </p:txBody>
          </p:sp>
          <p:sp>
            <p:nvSpPr>
              <p:cNvPr id="66" name="AutoShape 63"/>
              <p:cNvSpPr>
                <a:spLocks noChangeArrowheads="1"/>
              </p:cNvSpPr>
              <p:nvPr/>
            </p:nvSpPr>
            <p:spPr bwMode="auto">
              <a:xfrm rot="21597156" flipH="1">
                <a:off x="9567378" y="3291682"/>
                <a:ext cx="831742" cy="2430161"/>
              </a:xfrm>
              <a:prstGeom prst="roundRect">
                <a:avLst>
                  <a:gd name="adj" fmla="val 50000"/>
                </a:avLst>
              </a:prstGeom>
              <a:grpFill/>
              <a:ln w="12700">
                <a:solidFill>
                  <a:srgbClr val="595959"/>
                </a:solidFill>
                <a:round/>
                <a:headEnd/>
                <a:tailEnd/>
              </a:ln>
            </p:spPr>
            <p:txBody>
              <a:bodyPr wrap="none" anchor="ctr"/>
              <a:lstStyle/>
              <a:p>
                <a:endParaRPr lang="en-US"/>
              </a:p>
            </p:txBody>
          </p:sp>
          <p:sp>
            <p:nvSpPr>
              <p:cNvPr id="67" name="AutoShape 63"/>
              <p:cNvSpPr>
                <a:spLocks noChangeArrowheads="1"/>
              </p:cNvSpPr>
              <p:nvPr/>
            </p:nvSpPr>
            <p:spPr bwMode="auto">
              <a:xfrm rot="493389" flipH="1">
                <a:off x="10206980" y="6125063"/>
                <a:ext cx="445887" cy="1505415"/>
              </a:xfrm>
              <a:prstGeom prst="roundRect">
                <a:avLst>
                  <a:gd name="adj" fmla="val 50000"/>
                </a:avLst>
              </a:prstGeom>
              <a:grpFill/>
              <a:ln w="12700">
                <a:solidFill>
                  <a:srgbClr val="595959"/>
                </a:solidFill>
                <a:round/>
                <a:headEnd/>
                <a:tailEnd/>
              </a:ln>
            </p:spPr>
            <p:txBody>
              <a:bodyPr wrap="none" anchor="ctr"/>
              <a:lstStyle/>
              <a:p>
                <a:endParaRPr lang="en-US"/>
              </a:p>
            </p:txBody>
          </p:sp>
          <p:sp>
            <p:nvSpPr>
              <p:cNvPr id="68" name="AutoShape 63"/>
              <p:cNvSpPr>
                <a:spLocks noChangeArrowheads="1"/>
              </p:cNvSpPr>
              <p:nvPr/>
            </p:nvSpPr>
            <p:spPr bwMode="auto">
              <a:xfrm rot="20452086" flipH="1">
                <a:off x="10155381" y="5084170"/>
                <a:ext cx="437122" cy="1416776"/>
              </a:xfrm>
              <a:prstGeom prst="roundRect">
                <a:avLst>
                  <a:gd name="adj" fmla="val 50000"/>
                </a:avLst>
              </a:prstGeom>
              <a:grpFill/>
              <a:ln w="12700">
                <a:solidFill>
                  <a:srgbClr val="595959"/>
                </a:solidFill>
                <a:round/>
                <a:headEnd/>
                <a:tailEnd/>
              </a:ln>
            </p:spPr>
            <p:txBody>
              <a:bodyPr wrap="none" anchor="ctr"/>
              <a:lstStyle/>
              <a:p>
                <a:endParaRPr lang="en-US"/>
              </a:p>
            </p:txBody>
          </p:sp>
          <p:sp>
            <p:nvSpPr>
              <p:cNvPr id="69" name="AutoShape 63"/>
              <p:cNvSpPr>
                <a:spLocks noChangeArrowheads="1"/>
              </p:cNvSpPr>
              <p:nvPr/>
            </p:nvSpPr>
            <p:spPr bwMode="auto">
              <a:xfrm rot="8138695" flipH="1">
                <a:off x="10494927" y="3380894"/>
                <a:ext cx="305352" cy="1090630"/>
              </a:xfrm>
              <a:prstGeom prst="roundRect">
                <a:avLst>
                  <a:gd name="adj" fmla="val 50000"/>
                </a:avLst>
              </a:prstGeom>
              <a:grpFill/>
              <a:ln w="12700">
                <a:solidFill>
                  <a:srgbClr val="595959"/>
                </a:solidFill>
                <a:round/>
                <a:headEnd/>
                <a:tailEnd/>
              </a:ln>
            </p:spPr>
            <p:txBody>
              <a:bodyPr wrap="none" anchor="ctr"/>
              <a:lstStyle/>
              <a:p>
                <a:endParaRPr lang="en-US"/>
              </a:p>
            </p:txBody>
          </p:sp>
          <p:sp>
            <p:nvSpPr>
              <p:cNvPr id="70" name="AutoShape 63"/>
              <p:cNvSpPr>
                <a:spLocks noChangeArrowheads="1"/>
              </p:cNvSpPr>
              <p:nvPr/>
            </p:nvSpPr>
            <p:spPr bwMode="auto">
              <a:xfrm rot="6690079" flipH="1">
                <a:off x="11235421" y="3925650"/>
                <a:ext cx="270842" cy="1009334"/>
              </a:xfrm>
              <a:prstGeom prst="roundRect">
                <a:avLst>
                  <a:gd name="adj" fmla="val 50000"/>
                </a:avLst>
              </a:prstGeom>
              <a:grpFill/>
              <a:ln w="12700">
                <a:solidFill>
                  <a:srgbClr val="595959"/>
                </a:solidFill>
                <a:round/>
                <a:headEnd/>
                <a:tailEnd/>
              </a:ln>
            </p:spPr>
            <p:txBody>
              <a:bodyPr wrap="none" anchor="ctr"/>
              <a:lstStyle/>
              <a:p>
                <a:endParaRPr lang="en-US"/>
              </a:p>
            </p:txBody>
          </p:sp>
        </p:grpSp>
      </p:grpSp>
      <p:sp>
        <p:nvSpPr>
          <p:cNvPr id="79" name="Rechteck 78"/>
          <p:cNvSpPr/>
          <p:nvPr/>
        </p:nvSpPr>
        <p:spPr>
          <a:xfrm>
            <a:off x="2843808" y="4031894"/>
            <a:ext cx="1944216" cy="233910"/>
          </a:xfrm>
          <a:prstGeom prst="rect">
            <a:avLst/>
          </a:prstGeom>
        </p:spPr>
        <p:txBody>
          <a:bodyPr wrap="square">
            <a:spAutoFit/>
          </a:bodyPr>
          <a:lstStyle/>
          <a:p>
            <a:r>
              <a:rPr lang="en-US" sz="1000" smtClean="0">
                <a:solidFill>
                  <a:schemeClr val="tx1"/>
                </a:solidFill>
              </a:rPr>
              <a:t>140 cm</a:t>
            </a:r>
            <a:endParaRPr lang="en-US" sz="1000"/>
          </a:p>
        </p:txBody>
      </p:sp>
      <p:sp>
        <p:nvSpPr>
          <p:cNvPr id="80" name="Rechteck 79"/>
          <p:cNvSpPr/>
          <p:nvPr/>
        </p:nvSpPr>
        <p:spPr>
          <a:xfrm>
            <a:off x="2765092" y="4327648"/>
            <a:ext cx="1944216" cy="233910"/>
          </a:xfrm>
          <a:prstGeom prst="rect">
            <a:avLst/>
          </a:prstGeom>
        </p:spPr>
        <p:txBody>
          <a:bodyPr wrap="square">
            <a:spAutoFit/>
          </a:bodyPr>
          <a:lstStyle/>
          <a:p>
            <a:r>
              <a:rPr lang="en-US" sz="1000" smtClean="0">
                <a:solidFill>
                  <a:schemeClr val="tx1"/>
                </a:solidFill>
              </a:rPr>
              <a:t>105 cm</a:t>
            </a:r>
            <a:endParaRPr lang="en-US" sz="1000"/>
          </a:p>
        </p:txBody>
      </p:sp>
      <p:sp>
        <p:nvSpPr>
          <p:cNvPr id="81" name="Rechteck 80"/>
          <p:cNvSpPr/>
          <p:nvPr/>
        </p:nvSpPr>
        <p:spPr>
          <a:xfrm>
            <a:off x="2668031" y="4593666"/>
            <a:ext cx="1944216" cy="233910"/>
          </a:xfrm>
          <a:prstGeom prst="rect">
            <a:avLst/>
          </a:prstGeom>
        </p:spPr>
        <p:txBody>
          <a:bodyPr wrap="square">
            <a:spAutoFit/>
          </a:bodyPr>
          <a:lstStyle/>
          <a:p>
            <a:r>
              <a:rPr lang="en-US" sz="1000">
                <a:solidFill>
                  <a:schemeClr val="tx1"/>
                </a:solidFill>
              </a:rPr>
              <a:t>7</a:t>
            </a:r>
            <a:r>
              <a:rPr lang="en-US" sz="1000" smtClean="0">
                <a:solidFill>
                  <a:schemeClr val="tx1"/>
                </a:solidFill>
              </a:rPr>
              <a:t>0 cm</a:t>
            </a:r>
            <a:endParaRPr lang="en-US" sz="1000"/>
          </a:p>
        </p:txBody>
      </p:sp>
      <p:sp>
        <p:nvSpPr>
          <p:cNvPr id="82" name="Rechteck 81"/>
          <p:cNvSpPr/>
          <p:nvPr/>
        </p:nvSpPr>
        <p:spPr>
          <a:xfrm>
            <a:off x="2581603" y="4892414"/>
            <a:ext cx="1944216" cy="233910"/>
          </a:xfrm>
          <a:prstGeom prst="rect">
            <a:avLst/>
          </a:prstGeom>
        </p:spPr>
        <p:txBody>
          <a:bodyPr wrap="square">
            <a:spAutoFit/>
          </a:bodyPr>
          <a:lstStyle/>
          <a:p>
            <a:r>
              <a:rPr lang="en-US" sz="1000" smtClean="0">
                <a:solidFill>
                  <a:schemeClr val="tx1"/>
                </a:solidFill>
              </a:rPr>
              <a:t>35 cm</a:t>
            </a:r>
            <a:endParaRPr lang="en-US" sz="1000"/>
          </a:p>
        </p:txBody>
      </p:sp>
      <p:sp>
        <p:nvSpPr>
          <p:cNvPr id="84" name="Rechteck 83"/>
          <p:cNvSpPr/>
          <p:nvPr/>
        </p:nvSpPr>
        <p:spPr>
          <a:xfrm>
            <a:off x="-1022921" y="4320733"/>
            <a:ext cx="1944216" cy="233910"/>
          </a:xfrm>
          <a:prstGeom prst="rect">
            <a:avLst/>
          </a:prstGeom>
        </p:spPr>
        <p:txBody>
          <a:bodyPr wrap="square">
            <a:spAutoFit/>
          </a:bodyPr>
          <a:lstStyle/>
          <a:p>
            <a:pPr algn="r"/>
            <a:r>
              <a:rPr lang="en-US" sz="1000" smtClean="0">
                <a:solidFill>
                  <a:schemeClr val="tx1"/>
                </a:solidFill>
              </a:rPr>
              <a:t>105 cm</a:t>
            </a:r>
            <a:endParaRPr lang="en-US" sz="1000"/>
          </a:p>
        </p:txBody>
      </p:sp>
      <p:sp>
        <p:nvSpPr>
          <p:cNvPr id="85" name="Rechteck 84"/>
          <p:cNvSpPr/>
          <p:nvPr/>
        </p:nvSpPr>
        <p:spPr>
          <a:xfrm>
            <a:off x="-1119982" y="4586751"/>
            <a:ext cx="1944216" cy="233910"/>
          </a:xfrm>
          <a:prstGeom prst="rect">
            <a:avLst/>
          </a:prstGeom>
        </p:spPr>
        <p:txBody>
          <a:bodyPr wrap="square">
            <a:spAutoFit/>
          </a:bodyPr>
          <a:lstStyle/>
          <a:p>
            <a:pPr algn="r"/>
            <a:r>
              <a:rPr lang="en-US" sz="1000">
                <a:solidFill>
                  <a:schemeClr val="tx1"/>
                </a:solidFill>
              </a:rPr>
              <a:t>7</a:t>
            </a:r>
            <a:r>
              <a:rPr lang="en-US" sz="1000" smtClean="0">
                <a:solidFill>
                  <a:schemeClr val="tx1"/>
                </a:solidFill>
              </a:rPr>
              <a:t>0 cm</a:t>
            </a:r>
            <a:endParaRPr lang="en-US" sz="1000"/>
          </a:p>
        </p:txBody>
      </p:sp>
      <p:sp>
        <p:nvSpPr>
          <p:cNvPr id="86" name="Rechteck 85"/>
          <p:cNvSpPr/>
          <p:nvPr/>
        </p:nvSpPr>
        <p:spPr>
          <a:xfrm>
            <a:off x="-1206410" y="4885499"/>
            <a:ext cx="1944216" cy="233910"/>
          </a:xfrm>
          <a:prstGeom prst="rect">
            <a:avLst/>
          </a:prstGeom>
        </p:spPr>
        <p:txBody>
          <a:bodyPr wrap="square">
            <a:spAutoFit/>
          </a:bodyPr>
          <a:lstStyle/>
          <a:p>
            <a:pPr algn="r"/>
            <a:r>
              <a:rPr lang="en-US" sz="1000" smtClean="0">
                <a:solidFill>
                  <a:schemeClr val="tx1"/>
                </a:solidFill>
              </a:rPr>
              <a:t>35 cm</a:t>
            </a:r>
            <a:endParaRPr lang="en-US" sz="1000"/>
          </a:p>
        </p:txBody>
      </p:sp>
      <p:grpSp>
        <p:nvGrpSpPr>
          <p:cNvPr id="88" name="Gruppieren 2"/>
          <p:cNvGrpSpPr/>
          <p:nvPr/>
        </p:nvGrpSpPr>
        <p:grpSpPr>
          <a:xfrm>
            <a:off x="3545398" y="1988840"/>
            <a:ext cx="10603666" cy="4464496"/>
            <a:chOff x="4175072" y="2101748"/>
            <a:chExt cx="3960000" cy="2743200"/>
          </a:xfrm>
        </p:grpSpPr>
        <p:graphicFrame>
          <p:nvGraphicFramePr>
            <p:cNvPr id="89" name="Chart 39"/>
            <p:cNvGraphicFramePr/>
            <p:nvPr>
              <p:extLst>
                <p:ext uri="{D42A27DB-BD31-4B8C-83A1-F6EECF244321}">
                  <p14:modId xmlns:p14="http://schemas.microsoft.com/office/powerpoint/2010/main" val="767155447"/>
                </p:ext>
              </p:extLst>
            </p:nvPr>
          </p:nvGraphicFramePr>
          <p:xfrm>
            <a:off x="4175072" y="2101748"/>
            <a:ext cx="3960000" cy="2743200"/>
          </p:xfrm>
          <a:graphic>
            <a:graphicData uri="http://schemas.openxmlformats.org/drawingml/2006/chart">
              <c:chart xmlns:c="http://schemas.openxmlformats.org/drawingml/2006/chart" xmlns:r="http://schemas.openxmlformats.org/officeDocument/2006/relationships" r:id="rId3"/>
            </a:graphicData>
          </a:graphic>
        </p:graphicFrame>
        <p:sp>
          <p:nvSpPr>
            <p:cNvPr id="90" name="TextBox 14"/>
            <p:cNvSpPr txBox="1"/>
            <p:nvPr/>
          </p:nvSpPr>
          <p:spPr>
            <a:xfrm>
              <a:off x="5202552" y="3154055"/>
              <a:ext cx="648072" cy="233902"/>
            </a:xfrm>
            <a:prstGeom prst="rect">
              <a:avLst/>
            </a:prstGeom>
            <a:noFill/>
          </p:spPr>
          <p:txBody>
            <a:bodyPr wrap="square" lIns="91431" tIns="45716" rIns="91431" bIns="45716" rtlCol="0">
              <a:spAutoFit/>
            </a:bodyPr>
            <a:lstStyle/>
            <a:p>
              <a:pPr algn="ctr"/>
              <a:r>
                <a:rPr lang="en-US" sz="1000" smtClean="0">
                  <a:solidFill>
                    <a:schemeClr val="tx1"/>
                  </a:solidFill>
                </a:rPr>
                <a:t>closer</a:t>
              </a:r>
              <a:endParaRPr lang="en-US" sz="1000">
                <a:solidFill>
                  <a:schemeClr val="tx1"/>
                </a:solidFill>
              </a:endParaRPr>
            </a:p>
          </p:txBody>
        </p:sp>
        <p:sp>
          <p:nvSpPr>
            <p:cNvPr id="91" name="TextBox 15"/>
            <p:cNvSpPr txBox="1"/>
            <p:nvPr/>
          </p:nvSpPr>
          <p:spPr>
            <a:xfrm>
              <a:off x="6931888" y="3286639"/>
              <a:ext cx="648072" cy="233902"/>
            </a:xfrm>
            <a:prstGeom prst="rect">
              <a:avLst/>
            </a:prstGeom>
            <a:noFill/>
          </p:spPr>
          <p:txBody>
            <a:bodyPr wrap="square" lIns="91431" tIns="45716" rIns="91431" bIns="45716" rtlCol="0">
              <a:spAutoFit/>
            </a:bodyPr>
            <a:lstStyle/>
            <a:p>
              <a:pPr algn="ctr"/>
              <a:r>
                <a:rPr lang="en-US" sz="1000" smtClean="0">
                  <a:solidFill>
                    <a:schemeClr val="tx1"/>
                  </a:solidFill>
                </a:rPr>
                <a:t>farther</a:t>
              </a:r>
              <a:endParaRPr lang="en-US" sz="1000">
                <a:solidFill>
                  <a:schemeClr val="tx1"/>
                </a:solidFill>
              </a:endParaRPr>
            </a:p>
          </p:txBody>
        </p:sp>
        <p:sp>
          <p:nvSpPr>
            <p:cNvPr id="92" name="TextBox 16"/>
            <p:cNvSpPr txBox="1"/>
            <p:nvPr/>
          </p:nvSpPr>
          <p:spPr>
            <a:xfrm>
              <a:off x="6778332" y="2186986"/>
              <a:ext cx="1296144" cy="233902"/>
            </a:xfrm>
            <a:prstGeom prst="rect">
              <a:avLst/>
            </a:prstGeom>
            <a:noFill/>
          </p:spPr>
          <p:txBody>
            <a:bodyPr wrap="square" lIns="91431" tIns="45716" rIns="91431" bIns="45716" rtlCol="0">
              <a:spAutoFit/>
            </a:bodyPr>
            <a:lstStyle/>
            <a:p>
              <a:pPr algn="r"/>
              <a:r>
                <a:rPr lang="en-US" sz="1000" smtClean="0">
                  <a:solidFill>
                    <a:schemeClr val="tx1"/>
                  </a:solidFill>
                </a:rPr>
                <a:t>Distance difference</a:t>
              </a:r>
              <a:endParaRPr lang="en-US" sz="1000">
                <a:solidFill>
                  <a:schemeClr val="tx1"/>
                </a:solidFill>
              </a:endParaRPr>
            </a:p>
          </p:txBody>
        </p:sp>
        <p:sp>
          <p:nvSpPr>
            <p:cNvPr id="93" name="TextBox 26"/>
            <p:cNvSpPr txBox="1"/>
            <p:nvPr/>
          </p:nvSpPr>
          <p:spPr>
            <a:xfrm>
              <a:off x="4896232" y="4524049"/>
              <a:ext cx="792088" cy="233902"/>
            </a:xfrm>
            <a:prstGeom prst="rect">
              <a:avLst/>
            </a:prstGeom>
            <a:noFill/>
          </p:spPr>
          <p:txBody>
            <a:bodyPr wrap="square" lIns="91431" tIns="45716" rIns="91431" bIns="45716" rtlCol="0">
              <a:spAutoFit/>
            </a:bodyPr>
            <a:lstStyle/>
            <a:p>
              <a:pPr algn="ctr"/>
              <a:r>
                <a:rPr lang="en-US" sz="1000" smtClean="0">
                  <a:solidFill>
                    <a:schemeClr val="tx1"/>
                  </a:solidFill>
                </a:rPr>
                <a:t>individual</a:t>
              </a:r>
              <a:endParaRPr lang="en-US" sz="1000">
                <a:solidFill>
                  <a:schemeClr val="tx1"/>
                </a:solidFill>
              </a:endParaRPr>
            </a:p>
          </p:txBody>
        </p:sp>
        <p:sp>
          <p:nvSpPr>
            <p:cNvPr id="94" name="TextBox 27"/>
            <p:cNvSpPr txBox="1"/>
            <p:nvPr/>
          </p:nvSpPr>
          <p:spPr>
            <a:xfrm>
              <a:off x="5616312" y="4524049"/>
              <a:ext cx="792088" cy="233902"/>
            </a:xfrm>
            <a:prstGeom prst="rect">
              <a:avLst/>
            </a:prstGeom>
            <a:noFill/>
          </p:spPr>
          <p:txBody>
            <a:bodyPr wrap="square" lIns="91431" tIns="45716" rIns="91431" bIns="45716" rtlCol="0">
              <a:spAutoFit/>
            </a:bodyPr>
            <a:lstStyle/>
            <a:p>
              <a:pPr algn="ctr"/>
              <a:r>
                <a:rPr lang="en-US" sz="1000" smtClean="0">
                  <a:solidFill>
                    <a:schemeClr val="tx1"/>
                  </a:solidFill>
                </a:rPr>
                <a:t>joint</a:t>
              </a:r>
              <a:endParaRPr lang="en-US" sz="1000">
                <a:solidFill>
                  <a:schemeClr val="tx1"/>
                </a:solidFill>
              </a:endParaRPr>
            </a:p>
          </p:txBody>
        </p:sp>
        <p:sp>
          <p:nvSpPr>
            <p:cNvPr id="95" name="TextBox 28"/>
            <p:cNvSpPr txBox="1"/>
            <p:nvPr/>
          </p:nvSpPr>
          <p:spPr>
            <a:xfrm>
              <a:off x="6480408" y="4524049"/>
              <a:ext cx="792088" cy="233902"/>
            </a:xfrm>
            <a:prstGeom prst="rect">
              <a:avLst/>
            </a:prstGeom>
            <a:noFill/>
          </p:spPr>
          <p:txBody>
            <a:bodyPr wrap="square" lIns="91431" tIns="45716" rIns="91431" bIns="45716" rtlCol="0">
              <a:spAutoFit/>
            </a:bodyPr>
            <a:lstStyle/>
            <a:p>
              <a:pPr algn="ctr"/>
              <a:r>
                <a:rPr lang="en-US" sz="1000" smtClean="0">
                  <a:solidFill>
                    <a:schemeClr val="tx1"/>
                  </a:solidFill>
                </a:rPr>
                <a:t>individual</a:t>
              </a:r>
              <a:endParaRPr lang="en-US" sz="1000">
                <a:solidFill>
                  <a:schemeClr val="tx1"/>
                </a:solidFill>
              </a:endParaRPr>
            </a:p>
          </p:txBody>
        </p:sp>
        <p:sp>
          <p:nvSpPr>
            <p:cNvPr id="96" name="TextBox 29"/>
            <p:cNvSpPr txBox="1"/>
            <p:nvPr/>
          </p:nvSpPr>
          <p:spPr>
            <a:xfrm>
              <a:off x="7200488" y="4524049"/>
              <a:ext cx="792088" cy="233902"/>
            </a:xfrm>
            <a:prstGeom prst="rect">
              <a:avLst/>
            </a:prstGeom>
            <a:noFill/>
          </p:spPr>
          <p:txBody>
            <a:bodyPr wrap="square" lIns="91431" tIns="45716" rIns="91431" bIns="45716" rtlCol="0">
              <a:spAutoFit/>
            </a:bodyPr>
            <a:lstStyle/>
            <a:p>
              <a:pPr algn="ctr"/>
              <a:r>
                <a:rPr lang="en-US" sz="1000" smtClean="0">
                  <a:solidFill>
                    <a:schemeClr val="tx1"/>
                  </a:solidFill>
                </a:rPr>
                <a:t>joint</a:t>
              </a:r>
              <a:endParaRPr lang="en-US" sz="1000">
                <a:solidFill>
                  <a:schemeClr val="tx1"/>
                </a:solidFill>
              </a:endParaRPr>
            </a:p>
          </p:txBody>
        </p:sp>
        <p:sp>
          <p:nvSpPr>
            <p:cNvPr id="97" name="TextBox 37"/>
            <p:cNvSpPr txBox="1"/>
            <p:nvPr/>
          </p:nvSpPr>
          <p:spPr>
            <a:xfrm>
              <a:off x="5663256" y="2867556"/>
              <a:ext cx="347472" cy="432106"/>
            </a:xfrm>
            <a:prstGeom prst="rect">
              <a:avLst/>
            </a:prstGeom>
            <a:noFill/>
          </p:spPr>
          <p:txBody>
            <a:bodyPr wrap="square" rtlCol="0">
              <a:spAutoFit/>
            </a:bodyPr>
            <a:lstStyle/>
            <a:p>
              <a:pPr algn="ctr"/>
              <a:r>
                <a:rPr lang="en-US" sz="2400" smtClean="0">
                  <a:solidFill>
                    <a:schemeClr val="tx1"/>
                  </a:solidFill>
                </a:rPr>
                <a:t>*</a:t>
              </a:r>
              <a:endParaRPr lang="en-US" sz="2400">
                <a:solidFill>
                  <a:schemeClr val="tx1"/>
                </a:solidFill>
              </a:endParaRPr>
            </a:p>
          </p:txBody>
        </p:sp>
      </p:grpSp>
      <p:sp>
        <p:nvSpPr>
          <p:cNvPr id="98" name="Rectangle 97"/>
          <p:cNvSpPr/>
          <p:nvPr/>
        </p:nvSpPr>
        <p:spPr>
          <a:xfrm>
            <a:off x="755576" y="332656"/>
            <a:ext cx="7776864" cy="769441"/>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1" i="0" dirty="0" smtClean="0">
                <a:solidFill>
                  <a:srgbClr val="000000"/>
                </a:solidFill>
                <a:effectLst>
                  <a:glow rad="101600">
                    <a:srgbClr val="FFFFFF"/>
                  </a:glow>
                </a:effectLst>
                <a:ea typeface="Arial" charset="0"/>
                <a:cs typeface="Arial" charset="0"/>
              </a:rPr>
              <a:t>Planning others’ actions can  inform planning for one’s own</a:t>
            </a:r>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1" i="0" dirty="0" smtClean="0">
                <a:solidFill>
                  <a:srgbClr val="000000"/>
                </a:solidFill>
                <a:effectLst>
                  <a:glow rad="101600">
                    <a:srgbClr val="FFFFFF"/>
                  </a:glow>
                </a:effectLst>
                <a:ea typeface="Arial" charset="0"/>
                <a:cs typeface="Arial" charset="0"/>
              </a:rPr>
              <a:t>(slides from </a:t>
            </a:r>
            <a:r>
              <a:rPr lang="en-US" b="1" i="0" dirty="0" err="1" smtClean="0">
                <a:solidFill>
                  <a:srgbClr val="000000"/>
                </a:solidFill>
                <a:effectLst>
                  <a:glow rad="101600">
                    <a:srgbClr val="FFFFFF"/>
                  </a:glow>
                </a:effectLst>
                <a:ea typeface="Arial" charset="0"/>
                <a:cs typeface="Arial" charset="0"/>
              </a:rPr>
              <a:t>Cordula</a:t>
            </a:r>
            <a:r>
              <a:rPr lang="en-US" b="1" i="0" dirty="0" smtClean="0">
                <a:solidFill>
                  <a:srgbClr val="000000"/>
                </a:solidFill>
                <a:effectLst>
                  <a:glow rad="101600">
                    <a:srgbClr val="FFFFFF"/>
                  </a:glow>
                </a:effectLst>
                <a:ea typeface="Arial" charset="0"/>
                <a:cs typeface="Arial" charset="0"/>
              </a:rPr>
              <a:t> Vesper)</a:t>
            </a:r>
            <a:endParaRPr lang="en-US" b="1" i="0" dirty="0">
              <a:solidFill>
                <a:srgbClr val="000000"/>
              </a:solidFill>
              <a:effectLst>
                <a:glow rad="101600">
                  <a:srgbClr val="FFFFFF"/>
                </a:glow>
              </a:effectLst>
              <a:ea typeface="Arial" charset="0"/>
              <a:cs typeface="Arial" charset="0"/>
            </a:endParaRPr>
          </a:p>
        </p:txBody>
      </p:sp>
    </p:spTree>
    <p:extLst>
      <p:ext uri="{BB962C8B-B14F-4D97-AF65-F5344CB8AC3E}">
        <p14:creationId xmlns:p14="http://schemas.microsoft.com/office/powerpoint/2010/main" val="3797256541"/>
      </p:ext>
    </p:extLst>
  </p:cSld>
  <p:clrMapOvr>
    <a:masterClrMapping/>
  </p:clrMapOvr>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err="1" smtClean="0"/>
              <a:t>Imagery</a:t>
            </a:r>
            <a:endParaRPr lang="en-US" dirty="0"/>
          </a:p>
        </p:txBody>
      </p:sp>
      <p:sp>
        <p:nvSpPr>
          <p:cNvPr id="3" name="Content Placeholder 2"/>
          <p:cNvSpPr>
            <a:spLocks noGrp="1"/>
          </p:cNvSpPr>
          <p:nvPr>
            <p:ph idx="1"/>
          </p:nvPr>
        </p:nvSpPr>
        <p:spPr>
          <a:xfrm>
            <a:off x="1090613" y="1628801"/>
            <a:ext cx="3625403" cy="4487838"/>
          </a:xfrm>
        </p:spPr>
        <p:txBody>
          <a:bodyPr/>
          <a:lstStyle/>
          <a:p>
            <a:pPr marL="0" indent="0" eaLnBrk="1" hangingPunct="1">
              <a:lnSpc>
                <a:spcPct val="100000"/>
              </a:lnSpc>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US" sz="2200" dirty="0" smtClean="0">
                <a:sym typeface="Wingdings" pitchFamily="2" charset="2"/>
              </a:rPr>
              <a:t>Joint jumping imagery</a:t>
            </a:r>
          </a:p>
          <a:p>
            <a:pPr eaLnBrk="1" hangingPunct="1">
              <a:lnSpc>
                <a:spcPct val="100000"/>
              </a:lnSpc>
              <a:buClr>
                <a:srgbClr val="BE311A"/>
              </a:buClr>
              <a:buFont typeface="Wingdings" pitchFamily="2" charset="2"/>
              <a:buChar char="§"/>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z="2200" dirty="0" smtClean="0"/>
              <a:t>Task: “Imagine to jump while landing at the same time as another person on the other side of the </a:t>
            </a:r>
            <a:r>
              <a:rPr lang="en-GB" sz="2200" dirty="0" err="1" smtClean="0"/>
              <a:t>occluder</a:t>
            </a:r>
            <a:r>
              <a:rPr lang="en-GB" sz="2200" dirty="0" smtClean="0"/>
              <a:t>!”</a:t>
            </a:r>
          </a:p>
          <a:p>
            <a:pPr eaLnBrk="1" hangingPunct="1">
              <a:lnSpc>
                <a:spcPct val="100000"/>
              </a:lnSpc>
              <a:buClr>
                <a:srgbClr val="BE311A"/>
              </a:buClr>
              <a:buFont typeface="Wingdings" pitchFamily="2" charset="2"/>
              <a:buChar char="§"/>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endParaRPr lang="en-GB" sz="2200" dirty="0" smtClean="0"/>
          </a:p>
          <a:p>
            <a:pPr eaLnBrk="1" hangingPunct="1">
              <a:lnSpc>
                <a:spcPct val="100000"/>
              </a:lnSpc>
              <a:buClr>
                <a:srgbClr val="BE311A"/>
              </a:buClr>
              <a:buFont typeface="Wingdings" pitchFamily="2" charset="2"/>
              <a:buChar char="§"/>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z="2200" dirty="0" smtClean="0"/>
              <a:t>Measurement: Self-reported duration of imagined jump</a:t>
            </a:r>
          </a:p>
          <a:p>
            <a:pPr eaLnBrk="1" hangingPunct="1">
              <a:lnSpc>
                <a:spcPct val="100000"/>
              </a:lnSpc>
              <a:buClr>
                <a:srgbClr val="BE311A"/>
              </a:buClr>
              <a:buFont typeface="Wingdings" pitchFamily="2" charset="2"/>
              <a:buChar char="§"/>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endParaRPr lang="en-GB" sz="2200" dirty="0" smtClean="0"/>
          </a:p>
          <a:p>
            <a:pPr eaLnBrk="1" hangingPunct="1">
              <a:lnSpc>
                <a:spcPct val="100000"/>
              </a:lnSpc>
              <a:buClr>
                <a:srgbClr val="BE311A"/>
              </a:buClr>
              <a:buFont typeface="Wingdings" pitchFamily="2" charset="2"/>
              <a:buChar char="§"/>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endParaRPr lang="en-GB" sz="2200" dirty="0" smtClean="0"/>
          </a:p>
        </p:txBody>
      </p:sp>
      <p:grpSp>
        <p:nvGrpSpPr>
          <p:cNvPr id="43" name="Gruppieren 42"/>
          <p:cNvGrpSpPr/>
          <p:nvPr/>
        </p:nvGrpSpPr>
        <p:grpSpPr>
          <a:xfrm flipH="1">
            <a:off x="5037118" y="1123205"/>
            <a:ext cx="3348406" cy="4784030"/>
            <a:chOff x="1267783" y="1050536"/>
            <a:chExt cx="3348406" cy="4784030"/>
          </a:xfrm>
        </p:grpSpPr>
        <p:sp>
          <p:nvSpPr>
            <p:cNvPr id="51" name="Parallelogram 247"/>
            <p:cNvSpPr/>
            <p:nvPr/>
          </p:nvSpPr>
          <p:spPr>
            <a:xfrm flipH="1">
              <a:off x="3454007" y="2680500"/>
              <a:ext cx="866969" cy="1182870"/>
            </a:xfrm>
            <a:prstGeom prst="parallelogram">
              <a:avLst>
                <a:gd name="adj" fmla="val 42986"/>
              </a:avLst>
            </a:prstGeom>
            <a:solidFill>
              <a:schemeClr val="bg1">
                <a:lumMod val="85000"/>
              </a:schemeClr>
            </a:solidFill>
            <a:ln w="127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lIns="91435" tIns="45718" rIns="91435" bIns="45718" spcCol="0" rtlCol="0" anchor="ctr"/>
            <a:lstStyle/>
            <a:p>
              <a:pPr algn="ctr"/>
              <a:endParaRPr lang="en-US">
                <a:solidFill>
                  <a:schemeClr val="tx1"/>
                </a:solidFill>
              </a:endParaRPr>
            </a:p>
          </p:txBody>
        </p:sp>
        <p:grpSp>
          <p:nvGrpSpPr>
            <p:cNvPr id="58" name="Group 104"/>
            <p:cNvGrpSpPr/>
            <p:nvPr/>
          </p:nvGrpSpPr>
          <p:grpSpPr>
            <a:xfrm>
              <a:off x="1267783" y="2888666"/>
              <a:ext cx="1769024" cy="2945900"/>
              <a:chOff x="6065912" y="2156410"/>
              <a:chExt cx="5004556" cy="5611628"/>
            </a:xfrm>
          </p:grpSpPr>
          <p:sp>
            <p:nvSpPr>
              <p:cNvPr id="154" name="Parallelogram 197"/>
              <p:cNvSpPr/>
              <p:nvPr/>
            </p:nvSpPr>
            <p:spPr>
              <a:xfrm flipH="1">
                <a:off x="8586192" y="4788024"/>
                <a:ext cx="2484276" cy="2472275"/>
              </a:xfrm>
              <a:prstGeom prst="parallelogram">
                <a:avLst>
                  <a:gd name="adj" fmla="val 42986"/>
                </a:avLst>
              </a:prstGeom>
              <a:solidFill>
                <a:schemeClr val="bg1">
                  <a:lumMod val="85000"/>
                </a:schemeClr>
              </a:solidFill>
              <a:ln w="127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lIns="130622" tIns="65311" rIns="130622" bIns="65311" spcCol="0" rtlCol="0" anchor="ctr"/>
              <a:lstStyle/>
              <a:p>
                <a:pPr algn="ctr"/>
                <a:endParaRPr lang="en-US">
                  <a:solidFill>
                    <a:schemeClr val="tx1"/>
                  </a:solidFill>
                </a:endParaRPr>
              </a:p>
            </p:txBody>
          </p:sp>
          <p:sp>
            <p:nvSpPr>
              <p:cNvPr id="155" name="Parallelogram 111"/>
              <p:cNvSpPr/>
              <p:nvPr/>
            </p:nvSpPr>
            <p:spPr>
              <a:xfrm flipH="1">
                <a:off x="9198260" y="6804248"/>
                <a:ext cx="228600" cy="144015"/>
              </a:xfrm>
              <a:prstGeom prst="parallelogram">
                <a:avLst>
                  <a:gd name="adj" fmla="val 42986"/>
                </a:avLst>
              </a:prstGeom>
              <a:solidFill>
                <a:schemeClr val="tx1"/>
              </a:solidFill>
              <a:ln w="127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lIns="130622" tIns="65311" rIns="130622" bIns="65311" spcCol="0" rtlCol="0" anchor="ctr"/>
              <a:lstStyle/>
              <a:p>
                <a:pPr algn="ctr"/>
                <a:endParaRPr lang="en-US">
                  <a:solidFill>
                    <a:schemeClr val="tx1"/>
                  </a:solidFill>
                </a:endParaRPr>
              </a:p>
            </p:txBody>
          </p:sp>
          <p:sp>
            <p:nvSpPr>
              <p:cNvPr id="156" name="Parallelogram 112"/>
              <p:cNvSpPr/>
              <p:nvPr/>
            </p:nvSpPr>
            <p:spPr>
              <a:xfrm flipH="1">
                <a:off x="8560655" y="5292079"/>
                <a:ext cx="228601" cy="144015"/>
              </a:xfrm>
              <a:prstGeom prst="parallelogram">
                <a:avLst>
                  <a:gd name="adj" fmla="val 42986"/>
                </a:avLst>
              </a:prstGeom>
              <a:solidFill>
                <a:schemeClr val="tx1"/>
              </a:solidFill>
              <a:ln w="127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lIns="130622" tIns="65311" rIns="130622" bIns="65311" spcCol="0" rtlCol="0" anchor="ctr"/>
              <a:lstStyle/>
              <a:p>
                <a:pPr algn="ctr"/>
                <a:endParaRPr lang="en-US">
                  <a:solidFill>
                    <a:schemeClr val="tx1"/>
                  </a:solidFill>
                </a:endParaRPr>
              </a:p>
            </p:txBody>
          </p:sp>
          <p:cxnSp>
            <p:nvCxnSpPr>
              <p:cNvPr id="157" name="Straight Connector 113"/>
              <p:cNvCxnSpPr>
                <a:stCxn id="158" idx="1"/>
                <a:endCxn id="158" idx="3"/>
              </p:cNvCxnSpPr>
              <p:nvPr/>
            </p:nvCxnSpPr>
            <p:spPr>
              <a:xfrm>
                <a:off x="8380645" y="4860032"/>
                <a:ext cx="61906" cy="144015"/>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58" name="Parallelogram 114"/>
              <p:cNvSpPr/>
              <p:nvPr/>
            </p:nvSpPr>
            <p:spPr>
              <a:xfrm flipH="1">
                <a:off x="8213576" y="4860032"/>
                <a:ext cx="396044" cy="144015"/>
              </a:xfrm>
              <a:prstGeom prst="parallelogram">
                <a:avLst>
                  <a:gd name="adj" fmla="val 42986"/>
                </a:avLst>
              </a:prstGeom>
              <a:noFill/>
              <a:ln w="127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lIns="130622" tIns="65311" rIns="130622" bIns="65311" spcCol="0" rtlCol="0" anchor="ctr"/>
              <a:lstStyle/>
              <a:p>
                <a:pPr algn="ctr"/>
                <a:endParaRPr lang="en-US">
                  <a:solidFill>
                    <a:schemeClr val="tx1"/>
                  </a:solidFill>
                </a:endParaRPr>
              </a:p>
            </p:txBody>
          </p:sp>
          <p:cxnSp>
            <p:nvCxnSpPr>
              <p:cNvPr id="159" name="Straight Connector 115"/>
              <p:cNvCxnSpPr>
                <a:stCxn id="160" idx="1"/>
                <a:endCxn id="160" idx="3"/>
              </p:cNvCxnSpPr>
              <p:nvPr/>
            </p:nvCxnSpPr>
            <p:spPr>
              <a:xfrm>
                <a:off x="8573241" y="5292079"/>
                <a:ext cx="61906" cy="144015"/>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60" name="Parallelogram 116"/>
              <p:cNvSpPr/>
              <p:nvPr/>
            </p:nvSpPr>
            <p:spPr>
              <a:xfrm flipH="1">
                <a:off x="8406172" y="5292079"/>
                <a:ext cx="396044" cy="144015"/>
              </a:xfrm>
              <a:prstGeom prst="parallelogram">
                <a:avLst>
                  <a:gd name="adj" fmla="val 42986"/>
                </a:avLst>
              </a:prstGeom>
              <a:noFill/>
              <a:ln w="127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lIns="130622" tIns="65311" rIns="130622" bIns="65311" spcCol="0" rtlCol="0" anchor="ctr"/>
              <a:lstStyle/>
              <a:p>
                <a:pPr algn="ctr"/>
                <a:endParaRPr lang="en-US">
                  <a:solidFill>
                    <a:schemeClr val="tx1"/>
                  </a:solidFill>
                </a:endParaRPr>
              </a:p>
            </p:txBody>
          </p:sp>
          <p:cxnSp>
            <p:nvCxnSpPr>
              <p:cNvPr id="161" name="Straight Connector 117"/>
              <p:cNvCxnSpPr>
                <a:stCxn id="162" idx="1"/>
                <a:endCxn id="162" idx="3"/>
              </p:cNvCxnSpPr>
              <p:nvPr/>
            </p:nvCxnSpPr>
            <p:spPr>
              <a:xfrm>
                <a:off x="8789265" y="5796136"/>
                <a:ext cx="61906" cy="144015"/>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62" name="Parallelogram 118"/>
              <p:cNvSpPr/>
              <p:nvPr/>
            </p:nvSpPr>
            <p:spPr>
              <a:xfrm flipH="1">
                <a:off x="8622196" y="5796136"/>
                <a:ext cx="396044" cy="144015"/>
              </a:xfrm>
              <a:prstGeom prst="parallelogram">
                <a:avLst>
                  <a:gd name="adj" fmla="val 42986"/>
                </a:avLst>
              </a:prstGeom>
              <a:noFill/>
              <a:ln w="127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lIns="130622" tIns="65311" rIns="130622" bIns="65311" spcCol="0" rtlCol="0" anchor="ctr"/>
              <a:lstStyle/>
              <a:p>
                <a:pPr algn="ctr"/>
                <a:endParaRPr lang="en-US">
                  <a:solidFill>
                    <a:schemeClr val="tx1"/>
                  </a:solidFill>
                </a:endParaRPr>
              </a:p>
            </p:txBody>
          </p:sp>
          <p:sp>
            <p:nvSpPr>
              <p:cNvPr id="163" name="Parallelogram 119"/>
              <p:cNvSpPr/>
              <p:nvPr/>
            </p:nvSpPr>
            <p:spPr>
              <a:xfrm flipH="1">
                <a:off x="8876150" y="6372200"/>
                <a:ext cx="228601" cy="144015"/>
              </a:xfrm>
              <a:prstGeom prst="parallelogram">
                <a:avLst>
                  <a:gd name="adj" fmla="val 42986"/>
                </a:avLst>
              </a:prstGeom>
              <a:solidFill>
                <a:schemeClr val="tx1"/>
              </a:solidFill>
              <a:ln w="127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lIns="130622" tIns="65311" rIns="130622" bIns="65311" spcCol="0" rtlCol="0" anchor="ctr"/>
              <a:lstStyle/>
              <a:p>
                <a:pPr algn="ctr"/>
                <a:endParaRPr lang="en-US">
                  <a:solidFill>
                    <a:schemeClr val="tx1"/>
                  </a:solidFill>
                </a:endParaRPr>
              </a:p>
            </p:txBody>
          </p:sp>
          <p:cxnSp>
            <p:nvCxnSpPr>
              <p:cNvPr id="164" name="Straight Connector 120"/>
              <p:cNvCxnSpPr>
                <a:stCxn id="165" idx="1"/>
                <a:endCxn id="165" idx="3"/>
              </p:cNvCxnSpPr>
              <p:nvPr/>
            </p:nvCxnSpPr>
            <p:spPr>
              <a:xfrm>
                <a:off x="9028717" y="6372200"/>
                <a:ext cx="61906" cy="144015"/>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65" name="Parallelogram 121"/>
              <p:cNvSpPr/>
              <p:nvPr/>
            </p:nvSpPr>
            <p:spPr>
              <a:xfrm flipH="1">
                <a:off x="8861648" y="6372200"/>
                <a:ext cx="396044" cy="144015"/>
              </a:xfrm>
              <a:prstGeom prst="parallelogram">
                <a:avLst>
                  <a:gd name="adj" fmla="val 42986"/>
                </a:avLst>
              </a:prstGeom>
              <a:noFill/>
              <a:ln w="127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lIns="130622" tIns="65311" rIns="130622" bIns="65311" spcCol="0" rtlCol="0" anchor="ctr"/>
              <a:lstStyle/>
              <a:p>
                <a:pPr algn="ctr"/>
                <a:endParaRPr lang="en-US">
                  <a:solidFill>
                    <a:schemeClr val="tx1"/>
                  </a:solidFill>
                </a:endParaRPr>
              </a:p>
            </p:txBody>
          </p:sp>
          <p:sp>
            <p:nvSpPr>
              <p:cNvPr id="166" name="Parallelogram 123"/>
              <p:cNvSpPr/>
              <p:nvPr/>
            </p:nvSpPr>
            <p:spPr>
              <a:xfrm flipH="1">
                <a:off x="9054244" y="6804247"/>
                <a:ext cx="228600" cy="144015"/>
              </a:xfrm>
              <a:prstGeom prst="parallelogram">
                <a:avLst>
                  <a:gd name="adj" fmla="val 42986"/>
                </a:avLst>
              </a:prstGeom>
              <a:solidFill>
                <a:srgbClr val="FF0000"/>
              </a:solidFill>
              <a:ln w="127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lIns="130622" tIns="65311" rIns="130622" bIns="65311" spcCol="0" rtlCol="0" anchor="ctr"/>
              <a:lstStyle/>
              <a:p>
                <a:pPr algn="ctr"/>
                <a:endParaRPr lang="en-US">
                  <a:solidFill>
                    <a:schemeClr val="tx1"/>
                  </a:solidFill>
                </a:endParaRPr>
              </a:p>
            </p:txBody>
          </p:sp>
          <p:cxnSp>
            <p:nvCxnSpPr>
              <p:cNvPr id="167" name="Straight Connector 124"/>
              <p:cNvCxnSpPr>
                <a:stCxn id="168" idx="1"/>
                <a:endCxn id="168" idx="3"/>
              </p:cNvCxnSpPr>
              <p:nvPr/>
            </p:nvCxnSpPr>
            <p:spPr>
              <a:xfrm>
                <a:off x="9221313" y="6804247"/>
                <a:ext cx="61906" cy="144015"/>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68" name="Parallelogram 125"/>
              <p:cNvSpPr/>
              <p:nvPr/>
            </p:nvSpPr>
            <p:spPr>
              <a:xfrm flipH="1">
                <a:off x="9054244" y="6804247"/>
                <a:ext cx="396044" cy="144015"/>
              </a:xfrm>
              <a:prstGeom prst="parallelogram">
                <a:avLst>
                  <a:gd name="adj" fmla="val 42986"/>
                </a:avLst>
              </a:prstGeom>
              <a:solidFill>
                <a:schemeClr val="tx1"/>
              </a:solidFill>
              <a:ln w="127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lIns="130622" tIns="65311" rIns="130622" bIns="65311" spcCol="0" rtlCol="0" anchor="ctr"/>
              <a:lstStyle/>
              <a:p>
                <a:pPr algn="ctr"/>
                <a:endParaRPr lang="en-US">
                  <a:solidFill>
                    <a:schemeClr val="tx1"/>
                  </a:solidFill>
                </a:endParaRPr>
              </a:p>
            </p:txBody>
          </p:sp>
          <p:sp>
            <p:nvSpPr>
              <p:cNvPr id="169" name="Parallelogram 128"/>
              <p:cNvSpPr/>
              <p:nvPr/>
            </p:nvSpPr>
            <p:spPr>
              <a:xfrm flipH="1">
                <a:off x="8586192" y="6804249"/>
                <a:ext cx="228600" cy="144015"/>
              </a:xfrm>
              <a:prstGeom prst="parallelogram">
                <a:avLst>
                  <a:gd name="adj" fmla="val 42986"/>
                </a:avLst>
              </a:prstGeom>
              <a:solidFill>
                <a:srgbClr val="16FF16"/>
              </a:solidFill>
              <a:ln w="127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lIns="130622" tIns="65311" rIns="130622" bIns="65311" spcCol="0" rtlCol="0" anchor="ctr"/>
              <a:lstStyle/>
              <a:p>
                <a:pPr algn="ctr"/>
                <a:endParaRPr lang="en-US">
                  <a:solidFill>
                    <a:schemeClr val="tx1"/>
                  </a:solidFill>
                </a:endParaRPr>
              </a:p>
            </p:txBody>
          </p:sp>
          <p:sp>
            <p:nvSpPr>
              <p:cNvPr id="170" name="Parallelogram 129"/>
              <p:cNvSpPr/>
              <p:nvPr/>
            </p:nvSpPr>
            <p:spPr>
              <a:xfrm rot="16200000" flipH="1" flipV="1">
                <a:off x="5858289" y="4275145"/>
                <a:ext cx="5611628" cy="1374158"/>
              </a:xfrm>
              <a:prstGeom prst="parallelogram">
                <a:avLst>
                  <a:gd name="adj" fmla="val 322160"/>
                </a:avLst>
              </a:prstGeom>
              <a:solidFill>
                <a:schemeClr val="tx1">
                  <a:lumMod val="65000"/>
                  <a:lumOff val="35000"/>
                  <a:alpha val="71000"/>
                </a:schemeClr>
              </a:solidFill>
              <a:ln w="12700">
                <a:solidFill>
                  <a:schemeClr val="tx1">
                    <a:lumMod val="85000"/>
                    <a:lumOff val="15000"/>
                  </a:schemeClr>
                </a:solidFill>
              </a:ln>
            </p:spPr>
            <p:style>
              <a:lnRef idx="1">
                <a:schemeClr val="accent1"/>
              </a:lnRef>
              <a:fillRef idx="3">
                <a:schemeClr val="accent1"/>
              </a:fillRef>
              <a:effectRef idx="2">
                <a:schemeClr val="accent1"/>
              </a:effectRef>
              <a:fontRef idx="minor">
                <a:schemeClr val="lt1"/>
              </a:fontRef>
            </p:style>
            <p:txBody>
              <a:bodyPr lIns="130622" tIns="65311" rIns="130622" bIns="65311" spcCol="0" rtlCol="0" anchor="ctr"/>
              <a:lstStyle/>
              <a:p>
                <a:pPr algn="ctr"/>
                <a:endParaRPr lang="en-US">
                  <a:solidFill>
                    <a:schemeClr val="tx1"/>
                  </a:solidFill>
                </a:endParaRPr>
              </a:p>
            </p:txBody>
          </p:sp>
          <p:sp>
            <p:nvSpPr>
              <p:cNvPr id="171" name="Parallelogram 130"/>
              <p:cNvSpPr/>
              <p:nvPr/>
            </p:nvSpPr>
            <p:spPr>
              <a:xfrm flipH="1">
                <a:off x="6065912" y="4764021"/>
                <a:ext cx="2484276" cy="2472275"/>
              </a:xfrm>
              <a:prstGeom prst="parallelogram">
                <a:avLst>
                  <a:gd name="adj" fmla="val 42986"/>
                </a:avLst>
              </a:prstGeom>
              <a:solidFill>
                <a:schemeClr val="bg1">
                  <a:lumMod val="85000"/>
                </a:schemeClr>
              </a:solidFill>
              <a:ln w="127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lIns="130622" tIns="65311" rIns="130622" bIns="65311" spcCol="0" rtlCol="0" anchor="ctr"/>
              <a:lstStyle/>
              <a:p>
                <a:pPr algn="ctr"/>
                <a:endParaRPr lang="en-US">
                  <a:solidFill>
                    <a:schemeClr val="tx1"/>
                  </a:solidFill>
                </a:endParaRPr>
              </a:p>
            </p:txBody>
          </p:sp>
          <p:cxnSp>
            <p:nvCxnSpPr>
              <p:cNvPr id="172" name="Straight Connector 135"/>
              <p:cNvCxnSpPr/>
              <p:nvPr/>
            </p:nvCxnSpPr>
            <p:spPr>
              <a:xfrm>
                <a:off x="6245932" y="5148064"/>
                <a:ext cx="1408176"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73" name="Straight Connector 136"/>
              <p:cNvCxnSpPr/>
              <p:nvPr/>
            </p:nvCxnSpPr>
            <p:spPr>
              <a:xfrm>
                <a:off x="6894004" y="6660232"/>
                <a:ext cx="1404156"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74" name="Straight Connector 152"/>
              <p:cNvCxnSpPr/>
              <p:nvPr/>
            </p:nvCxnSpPr>
            <p:spPr>
              <a:xfrm>
                <a:off x="6677980" y="6156176"/>
                <a:ext cx="1408176"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75" name="Straight Connector 154"/>
              <p:cNvCxnSpPr/>
              <p:nvPr/>
            </p:nvCxnSpPr>
            <p:spPr>
              <a:xfrm>
                <a:off x="6461956" y="5652120"/>
                <a:ext cx="1408176"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78" name="Parallelogram 184"/>
              <p:cNvSpPr/>
              <p:nvPr/>
            </p:nvSpPr>
            <p:spPr>
              <a:xfrm flipH="1">
                <a:off x="7794104" y="5292081"/>
                <a:ext cx="228600" cy="144015"/>
              </a:xfrm>
              <a:prstGeom prst="parallelogram">
                <a:avLst>
                  <a:gd name="adj" fmla="val 42986"/>
                </a:avLst>
              </a:prstGeom>
              <a:solidFill>
                <a:srgbClr val="FF0000"/>
              </a:solidFill>
              <a:ln w="127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lIns="130622" tIns="65311" rIns="130622" bIns="65311" spcCol="0" rtlCol="0" anchor="ctr"/>
              <a:lstStyle/>
              <a:p>
                <a:pPr algn="ctr"/>
                <a:endParaRPr lang="en-US">
                  <a:solidFill>
                    <a:schemeClr val="tx1"/>
                  </a:solidFill>
                </a:endParaRPr>
              </a:p>
            </p:txBody>
          </p:sp>
          <p:cxnSp>
            <p:nvCxnSpPr>
              <p:cNvPr id="179" name="Straight Connector 185"/>
              <p:cNvCxnSpPr>
                <a:stCxn id="180" idx="1"/>
                <a:endCxn id="180" idx="3"/>
              </p:cNvCxnSpPr>
              <p:nvPr/>
            </p:nvCxnSpPr>
            <p:spPr>
              <a:xfrm>
                <a:off x="7768577" y="4860033"/>
                <a:ext cx="61906" cy="144015"/>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80" name="Parallelogram 186"/>
              <p:cNvSpPr/>
              <p:nvPr/>
            </p:nvSpPr>
            <p:spPr>
              <a:xfrm flipH="1">
                <a:off x="7601508" y="4860033"/>
                <a:ext cx="396044" cy="144015"/>
              </a:xfrm>
              <a:prstGeom prst="parallelogram">
                <a:avLst>
                  <a:gd name="adj" fmla="val 42986"/>
                </a:avLst>
              </a:prstGeom>
              <a:noFill/>
              <a:ln w="127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lIns="130622" tIns="65311" rIns="130622" bIns="65311" spcCol="0" rtlCol="0" anchor="ctr"/>
              <a:lstStyle/>
              <a:p>
                <a:pPr algn="ctr"/>
                <a:endParaRPr lang="en-US">
                  <a:solidFill>
                    <a:schemeClr val="tx1"/>
                  </a:solidFill>
                </a:endParaRPr>
              </a:p>
            </p:txBody>
          </p:sp>
          <p:cxnSp>
            <p:nvCxnSpPr>
              <p:cNvPr id="181" name="Straight Connector 187"/>
              <p:cNvCxnSpPr>
                <a:stCxn id="182" idx="1"/>
                <a:endCxn id="182" idx="3"/>
              </p:cNvCxnSpPr>
              <p:nvPr/>
            </p:nvCxnSpPr>
            <p:spPr>
              <a:xfrm>
                <a:off x="7961173" y="5292080"/>
                <a:ext cx="61906" cy="144015"/>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82" name="Parallelogram 188"/>
              <p:cNvSpPr/>
              <p:nvPr/>
            </p:nvSpPr>
            <p:spPr>
              <a:xfrm flipH="1">
                <a:off x="7794104" y="5292080"/>
                <a:ext cx="396044" cy="144015"/>
              </a:xfrm>
              <a:prstGeom prst="parallelogram">
                <a:avLst>
                  <a:gd name="adj" fmla="val 42986"/>
                </a:avLst>
              </a:prstGeom>
              <a:noFill/>
              <a:ln w="127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lIns="130622" tIns="65311" rIns="130622" bIns="65311" spcCol="0" rtlCol="0" anchor="ctr"/>
              <a:lstStyle/>
              <a:p>
                <a:pPr algn="ctr"/>
                <a:endParaRPr lang="en-US">
                  <a:solidFill>
                    <a:schemeClr val="tx1"/>
                  </a:solidFill>
                </a:endParaRPr>
              </a:p>
            </p:txBody>
          </p:sp>
          <p:cxnSp>
            <p:nvCxnSpPr>
              <p:cNvPr id="183" name="Straight Connector 189"/>
              <p:cNvCxnSpPr>
                <a:stCxn id="184" idx="1"/>
                <a:endCxn id="184" idx="3"/>
              </p:cNvCxnSpPr>
              <p:nvPr/>
            </p:nvCxnSpPr>
            <p:spPr>
              <a:xfrm>
                <a:off x="8177197" y="5796137"/>
                <a:ext cx="61906" cy="144015"/>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84" name="Parallelogram 190"/>
              <p:cNvSpPr/>
              <p:nvPr/>
            </p:nvSpPr>
            <p:spPr>
              <a:xfrm flipH="1">
                <a:off x="8010128" y="5796137"/>
                <a:ext cx="396044" cy="144015"/>
              </a:xfrm>
              <a:prstGeom prst="parallelogram">
                <a:avLst>
                  <a:gd name="adj" fmla="val 42986"/>
                </a:avLst>
              </a:prstGeom>
              <a:noFill/>
              <a:ln w="127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lIns="130622" tIns="65311" rIns="130622" bIns="65311" spcCol="0" rtlCol="0" anchor="ctr"/>
              <a:lstStyle/>
              <a:p>
                <a:pPr algn="ctr"/>
                <a:endParaRPr lang="en-US">
                  <a:solidFill>
                    <a:schemeClr val="tx1"/>
                  </a:solidFill>
                </a:endParaRPr>
              </a:p>
            </p:txBody>
          </p:sp>
          <p:sp>
            <p:nvSpPr>
              <p:cNvPr id="185" name="Parallelogram 191"/>
              <p:cNvSpPr/>
              <p:nvPr/>
            </p:nvSpPr>
            <p:spPr>
              <a:xfrm flipH="1">
                <a:off x="8275116" y="6372200"/>
                <a:ext cx="228601" cy="144015"/>
              </a:xfrm>
              <a:prstGeom prst="parallelogram">
                <a:avLst>
                  <a:gd name="adj" fmla="val 42986"/>
                </a:avLst>
              </a:prstGeom>
              <a:solidFill>
                <a:schemeClr val="tx1"/>
              </a:solidFill>
              <a:ln w="127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lIns="130622" tIns="65311" rIns="130622" bIns="65311" spcCol="0" rtlCol="0" anchor="ctr"/>
              <a:lstStyle/>
              <a:p>
                <a:pPr algn="ctr"/>
                <a:endParaRPr lang="en-US">
                  <a:solidFill>
                    <a:schemeClr val="tx1"/>
                  </a:solidFill>
                </a:endParaRPr>
              </a:p>
            </p:txBody>
          </p:sp>
          <p:cxnSp>
            <p:nvCxnSpPr>
              <p:cNvPr id="186" name="Straight Connector 192"/>
              <p:cNvCxnSpPr>
                <a:stCxn id="187" idx="1"/>
                <a:endCxn id="187" idx="3"/>
              </p:cNvCxnSpPr>
              <p:nvPr/>
            </p:nvCxnSpPr>
            <p:spPr>
              <a:xfrm>
                <a:off x="8416649" y="6372201"/>
                <a:ext cx="61906" cy="144015"/>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87" name="Parallelogram 193"/>
              <p:cNvSpPr/>
              <p:nvPr/>
            </p:nvSpPr>
            <p:spPr>
              <a:xfrm flipH="1">
                <a:off x="8249580" y="6372201"/>
                <a:ext cx="396044" cy="144015"/>
              </a:xfrm>
              <a:prstGeom prst="parallelogram">
                <a:avLst>
                  <a:gd name="adj" fmla="val 42986"/>
                </a:avLst>
              </a:prstGeom>
              <a:noFill/>
              <a:ln w="127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lIns="130622" tIns="65311" rIns="130622" bIns="65311" spcCol="0" rtlCol="0" anchor="ctr"/>
              <a:lstStyle/>
              <a:p>
                <a:pPr algn="ctr"/>
                <a:endParaRPr lang="en-US">
                  <a:solidFill>
                    <a:schemeClr val="tx1"/>
                  </a:solidFill>
                </a:endParaRPr>
              </a:p>
            </p:txBody>
          </p:sp>
          <p:sp>
            <p:nvSpPr>
              <p:cNvPr id="188" name="Parallelogram 194"/>
              <p:cNvSpPr/>
              <p:nvPr/>
            </p:nvSpPr>
            <p:spPr>
              <a:xfrm flipH="1">
                <a:off x="8442176" y="6804248"/>
                <a:ext cx="228600" cy="144015"/>
              </a:xfrm>
              <a:prstGeom prst="parallelogram">
                <a:avLst>
                  <a:gd name="adj" fmla="val 42986"/>
                </a:avLst>
              </a:prstGeom>
              <a:solidFill>
                <a:schemeClr val="tx1"/>
              </a:solidFill>
              <a:ln w="127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lIns="130622" tIns="65311" rIns="130622" bIns="65311" spcCol="0" rtlCol="0" anchor="ctr"/>
              <a:lstStyle/>
              <a:p>
                <a:pPr algn="ctr"/>
                <a:endParaRPr lang="en-US">
                  <a:solidFill>
                    <a:schemeClr val="tx1"/>
                  </a:solidFill>
                </a:endParaRPr>
              </a:p>
            </p:txBody>
          </p:sp>
          <p:cxnSp>
            <p:nvCxnSpPr>
              <p:cNvPr id="189" name="Straight Connector 195"/>
              <p:cNvCxnSpPr>
                <a:stCxn id="190" idx="1"/>
                <a:endCxn id="190" idx="3"/>
              </p:cNvCxnSpPr>
              <p:nvPr/>
            </p:nvCxnSpPr>
            <p:spPr>
              <a:xfrm>
                <a:off x="8609245" y="6804248"/>
                <a:ext cx="61906" cy="144015"/>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90" name="Parallelogram 196"/>
              <p:cNvSpPr/>
              <p:nvPr/>
            </p:nvSpPr>
            <p:spPr>
              <a:xfrm flipH="1">
                <a:off x="8442176" y="6804248"/>
                <a:ext cx="396044" cy="144015"/>
              </a:xfrm>
              <a:prstGeom prst="parallelogram">
                <a:avLst>
                  <a:gd name="adj" fmla="val 42986"/>
                </a:avLst>
              </a:prstGeom>
              <a:solidFill>
                <a:schemeClr val="tx1"/>
              </a:solidFill>
              <a:ln w="127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lIns="130622" tIns="65311" rIns="130622" bIns="65311" spcCol="0" rtlCol="0" anchor="ctr"/>
              <a:lstStyle/>
              <a:p>
                <a:pPr algn="ctr"/>
                <a:endParaRPr lang="en-US">
                  <a:solidFill>
                    <a:schemeClr val="tx1"/>
                  </a:solidFill>
                </a:endParaRPr>
              </a:p>
            </p:txBody>
          </p:sp>
          <p:cxnSp>
            <p:nvCxnSpPr>
              <p:cNvPr id="191" name="Straight Connector 198"/>
              <p:cNvCxnSpPr/>
              <p:nvPr/>
            </p:nvCxnSpPr>
            <p:spPr>
              <a:xfrm>
                <a:off x="8766212" y="5172067"/>
                <a:ext cx="1408176"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92" name="Straight Connector 199"/>
              <p:cNvCxnSpPr/>
              <p:nvPr/>
            </p:nvCxnSpPr>
            <p:spPr>
              <a:xfrm>
                <a:off x="9414284" y="6684235"/>
                <a:ext cx="1404156"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93" name="Straight Connector 200"/>
              <p:cNvCxnSpPr/>
              <p:nvPr/>
            </p:nvCxnSpPr>
            <p:spPr>
              <a:xfrm>
                <a:off x="9198260" y="6180179"/>
                <a:ext cx="1408176"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94" name="Straight Connector 201"/>
              <p:cNvCxnSpPr/>
              <p:nvPr/>
            </p:nvCxnSpPr>
            <p:spPr>
              <a:xfrm>
                <a:off x="8982236" y="5676123"/>
                <a:ext cx="1408176"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65" name="Group 135"/>
            <p:cNvGrpSpPr/>
            <p:nvPr/>
          </p:nvGrpSpPr>
          <p:grpSpPr>
            <a:xfrm flipH="1">
              <a:off x="1657651" y="4026139"/>
              <a:ext cx="321707" cy="1452113"/>
              <a:chOff x="11322495" y="6579389"/>
              <a:chExt cx="560065" cy="1996161"/>
            </a:xfrm>
            <a:solidFill>
              <a:srgbClr val="FFC000"/>
            </a:solidFill>
          </p:grpSpPr>
          <p:sp>
            <p:nvSpPr>
              <p:cNvPr id="148" name="AutoShape 30"/>
              <p:cNvSpPr>
                <a:spLocks noChangeArrowheads="1"/>
              </p:cNvSpPr>
              <p:nvPr/>
            </p:nvSpPr>
            <p:spPr bwMode="auto">
              <a:xfrm flipH="1">
                <a:off x="11427648" y="7884368"/>
                <a:ext cx="182880" cy="682797"/>
              </a:xfrm>
              <a:prstGeom prst="roundRect">
                <a:avLst>
                  <a:gd name="adj" fmla="val 50000"/>
                </a:avLst>
              </a:prstGeom>
              <a:grpFill/>
              <a:ln w="12700">
                <a:solidFill>
                  <a:schemeClr val="tx1">
                    <a:lumMod val="65000"/>
                    <a:lumOff val="35000"/>
                  </a:schemeClr>
                </a:solidFill>
                <a:round/>
                <a:headEnd/>
                <a:tailEnd/>
              </a:ln>
            </p:spPr>
            <p:txBody>
              <a:bodyPr wrap="none" anchor="ctr"/>
              <a:lstStyle/>
              <a:p>
                <a:endParaRPr lang="en-US">
                  <a:solidFill>
                    <a:schemeClr val="tx1"/>
                  </a:solidFill>
                </a:endParaRPr>
              </a:p>
            </p:txBody>
          </p:sp>
          <p:sp>
            <p:nvSpPr>
              <p:cNvPr id="149" name="AutoShape 30"/>
              <p:cNvSpPr>
                <a:spLocks noChangeArrowheads="1"/>
              </p:cNvSpPr>
              <p:nvPr/>
            </p:nvSpPr>
            <p:spPr bwMode="auto">
              <a:xfrm flipH="1">
                <a:off x="11571664" y="7892753"/>
                <a:ext cx="182880" cy="682797"/>
              </a:xfrm>
              <a:prstGeom prst="roundRect">
                <a:avLst>
                  <a:gd name="adj" fmla="val 50000"/>
                </a:avLst>
              </a:prstGeom>
              <a:grpFill/>
              <a:ln w="12700">
                <a:solidFill>
                  <a:schemeClr val="tx1">
                    <a:lumMod val="65000"/>
                    <a:lumOff val="35000"/>
                  </a:schemeClr>
                </a:solidFill>
                <a:round/>
                <a:headEnd/>
                <a:tailEnd/>
              </a:ln>
            </p:spPr>
            <p:txBody>
              <a:bodyPr wrap="none" anchor="ctr"/>
              <a:lstStyle/>
              <a:p>
                <a:endParaRPr lang="en-US">
                  <a:solidFill>
                    <a:schemeClr val="tx1"/>
                  </a:solidFill>
                </a:endParaRPr>
              </a:p>
            </p:txBody>
          </p:sp>
          <p:sp>
            <p:nvSpPr>
              <p:cNvPr id="150" name="AutoShape 30"/>
              <p:cNvSpPr>
                <a:spLocks noChangeArrowheads="1"/>
              </p:cNvSpPr>
              <p:nvPr/>
            </p:nvSpPr>
            <p:spPr bwMode="auto">
              <a:xfrm flipH="1">
                <a:off x="11322496" y="7063382"/>
                <a:ext cx="144016" cy="682797"/>
              </a:xfrm>
              <a:prstGeom prst="roundRect">
                <a:avLst>
                  <a:gd name="adj" fmla="val 50000"/>
                </a:avLst>
              </a:prstGeom>
              <a:grpFill/>
              <a:ln w="12700">
                <a:solidFill>
                  <a:schemeClr val="tx1">
                    <a:lumMod val="65000"/>
                    <a:lumOff val="35000"/>
                  </a:schemeClr>
                </a:solidFill>
                <a:round/>
                <a:headEnd/>
                <a:tailEnd/>
              </a:ln>
            </p:spPr>
            <p:txBody>
              <a:bodyPr wrap="none" anchor="ctr"/>
              <a:lstStyle/>
              <a:p>
                <a:endParaRPr lang="en-US">
                  <a:solidFill>
                    <a:schemeClr val="tx1"/>
                  </a:solidFill>
                </a:endParaRPr>
              </a:p>
            </p:txBody>
          </p:sp>
          <p:sp>
            <p:nvSpPr>
              <p:cNvPr id="151" name="AutoShape 30"/>
              <p:cNvSpPr>
                <a:spLocks noChangeArrowheads="1"/>
              </p:cNvSpPr>
              <p:nvPr/>
            </p:nvSpPr>
            <p:spPr bwMode="auto">
              <a:xfrm flipH="1">
                <a:off x="11394504" y="7020272"/>
                <a:ext cx="432048" cy="962025"/>
              </a:xfrm>
              <a:prstGeom prst="roundRect">
                <a:avLst>
                  <a:gd name="adj" fmla="val 50000"/>
                </a:avLst>
              </a:prstGeom>
              <a:grpFill/>
              <a:ln w="12700">
                <a:solidFill>
                  <a:schemeClr val="tx1">
                    <a:lumMod val="65000"/>
                    <a:lumOff val="35000"/>
                  </a:schemeClr>
                </a:solidFill>
                <a:round/>
                <a:headEnd/>
                <a:tailEnd/>
              </a:ln>
            </p:spPr>
            <p:txBody>
              <a:bodyPr wrap="none" anchor="ctr"/>
              <a:lstStyle/>
              <a:p>
                <a:endParaRPr lang="en-US">
                  <a:solidFill>
                    <a:schemeClr val="tx1"/>
                  </a:solidFill>
                </a:endParaRPr>
              </a:p>
            </p:txBody>
          </p:sp>
          <p:sp>
            <p:nvSpPr>
              <p:cNvPr id="152" name="AutoShape 30"/>
              <p:cNvSpPr>
                <a:spLocks noChangeArrowheads="1"/>
              </p:cNvSpPr>
              <p:nvPr/>
            </p:nvSpPr>
            <p:spPr bwMode="auto">
              <a:xfrm flipH="1">
                <a:off x="11754544" y="7135390"/>
                <a:ext cx="128016" cy="682797"/>
              </a:xfrm>
              <a:prstGeom prst="roundRect">
                <a:avLst>
                  <a:gd name="adj" fmla="val 50000"/>
                </a:avLst>
              </a:prstGeom>
              <a:grpFill/>
              <a:ln w="12700">
                <a:solidFill>
                  <a:schemeClr val="tx1">
                    <a:lumMod val="65000"/>
                    <a:lumOff val="35000"/>
                  </a:schemeClr>
                </a:solidFill>
                <a:round/>
                <a:headEnd/>
                <a:tailEnd/>
              </a:ln>
            </p:spPr>
            <p:txBody>
              <a:bodyPr wrap="none" anchor="ctr"/>
              <a:lstStyle/>
              <a:p>
                <a:endParaRPr lang="en-US">
                  <a:solidFill>
                    <a:schemeClr val="tx1"/>
                  </a:solidFill>
                </a:endParaRPr>
              </a:p>
            </p:txBody>
          </p:sp>
          <p:sp>
            <p:nvSpPr>
              <p:cNvPr id="153" name="Oval 29"/>
              <p:cNvSpPr>
                <a:spLocks noChangeArrowheads="1"/>
              </p:cNvSpPr>
              <p:nvPr/>
            </p:nvSpPr>
            <p:spPr bwMode="auto">
              <a:xfrm flipH="1">
                <a:off x="11322495" y="6579389"/>
                <a:ext cx="504056" cy="483993"/>
              </a:xfrm>
              <a:prstGeom prst="ellipse">
                <a:avLst/>
              </a:prstGeom>
              <a:grpFill/>
              <a:ln w="12700">
                <a:solidFill>
                  <a:schemeClr val="tx1">
                    <a:lumMod val="65000"/>
                    <a:lumOff val="35000"/>
                  </a:schemeClr>
                </a:solidFill>
                <a:round/>
                <a:headEnd/>
                <a:tailEnd/>
              </a:ln>
            </p:spPr>
            <p:txBody>
              <a:bodyPr wrap="none" anchor="ctr"/>
              <a:lstStyle/>
              <a:p>
                <a:endParaRPr lang="en-US">
                  <a:solidFill>
                    <a:schemeClr val="tx1"/>
                  </a:solidFill>
                </a:endParaRPr>
              </a:p>
            </p:txBody>
          </p:sp>
        </p:grpSp>
        <p:sp>
          <p:nvSpPr>
            <p:cNvPr id="72" name="Parallelogram 211"/>
            <p:cNvSpPr/>
            <p:nvPr/>
          </p:nvSpPr>
          <p:spPr>
            <a:xfrm flipH="1">
              <a:off x="3667608" y="3645171"/>
              <a:ext cx="79778" cy="68904"/>
            </a:xfrm>
            <a:prstGeom prst="parallelogram">
              <a:avLst>
                <a:gd name="adj" fmla="val 42986"/>
              </a:avLst>
            </a:prstGeom>
            <a:solidFill>
              <a:schemeClr val="tx1"/>
            </a:solidFill>
            <a:ln w="127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lIns="91435" tIns="45718" rIns="91435" bIns="45718" spcCol="0" rtlCol="0" anchor="ctr"/>
            <a:lstStyle/>
            <a:p>
              <a:pPr algn="ctr"/>
              <a:endParaRPr lang="en-US">
                <a:solidFill>
                  <a:schemeClr val="tx1"/>
                </a:solidFill>
              </a:endParaRPr>
            </a:p>
          </p:txBody>
        </p:sp>
        <p:sp>
          <p:nvSpPr>
            <p:cNvPr id="80" name="Parallelogram 212"/>
            <p:cNvSpPr/>
            <p:nvPr/>
          </p:nvSpPr>
          <p:spPr>
            <a:xfrm flipH="1">
              <a:off x="3445503" y="2922394"/>
              <a:ext cx="79778" cy="68904"/>
            </a:xfrm>
            <a:prstGeom prst="parallelogram">
              <a:avLst>
                <a:gd name="adj" fmla="val 42986"/>
              </a:avLst>
            </a:prstGeom>
            <a:solidFill>
              <a:schemeClr val="tx1"/>
            </a:solidFill>
            <a:ln w="127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lIns="91435" tIns="45718" rIns="91435" bIns="45718" spcCol="0" rtlCol="0" anchor="ctr"/>
            <a:lstStyle/>
            <a:p>
              <a:pPr algn="ctr"/>
              <a:endParaRPr lang="en-US">
                <a:solidFill>
                  <a:schemeClr val="tx1"/>
                </a:solidFill>
              </a:endParaRPr>
            </a:p>
          </p:txBody>
        </p:sp>
        <p:cxnSp>
          <p:nvCxnSpPr>
            <p:cNvPr id="81" name="Straight Connector 213"/>
            <p:cNvCxnSpPr>
              <a:stCxn id="82" idx="1"/>
              <a:endCxn id="82" idx="3"/>
            </p:cNvCxnSpPr>
            <p:nvPr/>
          </p:nvCxnSpPr>
          <p:spPr>
            <a:xfrm>
              <a:off x="3382274" y="2714953"/>
              <a:ext cx="21604" cy="68904"/>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82" name="Parallelogram 214"/>
            <p:cNvSpPr/>
            <p:nvPr/>
          </p:nvSpPr>
          <p:spPr>
            <a:xfrm flipH="1">
              <a:off x="3323971" y="2714953"/>
              <a:ext cx="138212" cy="68904"/>
            </a:xfrm>
            <a:prstGeom prst="parallelogram">
              <a:avLst>
                <a:gd name="adj" fmla="val 42986"/>
              </a:avLst>
            </a:prstGeom>
            <a:noFill/>
            <a:ln w="127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lIns="91435" tIns="45718" rIns="91435" bIns="45718" spcCol="0" rtlCol="0" anchor="ctr"/>
            <a:lstStyle/>
            <a:p>
              <a:pPr algn="ctr"/>
              <a:endParaRPr lang="en-US">
                <a:solidFill>
                  <a:schemeClr val="tx1"/>
                </a:solidFill>
              </a:endParaRPr>
            </a:p>
          </p:txBody>
        </p:sp>
        <p:cxnSp>
          <p:nvCxnSpPr>
            <p:cNvPr id="83" name="Straight Connector 215"/>
            <p:cNvCxnSpPr>
              <a:stCxn id="84" idx="1"/>
              <a:endCxn id="84" idx="3"/>
            </p:cNvCxnSpPr>
            <p:nvPr/>
          </p:nvCxnSpPr>
          <p:spPr>
            <a:xfrm>
              <a:off x="3449487" y="2921667"/>
              <a:ext cx="21604" cy="68904"/>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84" name="Parallelogram 216"/>
            <p:cNvSpPr/>
            <p:nvPr/>
          </p:nvSpPr>
          <p:spPr>
            <a:xfrm flipH="1">
              <a:off x="3391183" y="2921667"/>
              <a:ext cx="138212" cy="68904"/>
            </a:xfrm>
            <a:prstGeom prst="parallelogram">
              <a:avLst>
                <a:gd name="adj" fmla="val 42986"/>
              </a:avLst>
            </a:prstGeom>
            <a:noFill/>
            <a:ln w="127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lIns="91435" tIns="45718" rIns="91435" bIns="45718" spcCol="0" rtlCol="0" anchor="ctr"/>
            <a:lstStyle/>
            <a:p>
              <a:pPr algn="ctr"/>
              <a:endParaRPr lang="en-US">
                <a:solidFill>
                  <a:schemeClr val="tx1"/>
                </a:solidFill>
              </a:endParaRPr>
            </a:p>
          </p:txBody>
        </p:sp>
        <p:cxnSp>
          <p:nvCxnSpPr>
            <p:cNvPr id="85" name="Straight Connector 217"/>
            <p:cNvCxnSpPr>
              <a:stCxn id="86" idx="1"/>
              <a:endCxn id="86" idx="3"/>
            </p:cNvCxnSpPr>
            <p:nvPr/>
          </p:nvCxnSpPr>
          <p:spPr>
            <a:xfrm>
              <a:off x="3524877" y="3162836"/>
              <a:ext cx="21604" cy="68904"/>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86" name="Parallelogram 218"/>
            <p:cNvSpPr/>
            <p:nvPr/>
          </p:nvSpPr>
          <p:spPr>
            <a:xfrm flipH="1">
              <a:off x="3466572" y="3162836"/>
              <a:ext cx="138212" cy="68904"/>
            </a:xfrm>
            <a:prstGeom prst="parallelogram">
              <a:avLst>
                <a:gd name="adj" fmla="val 42986"/>
              </a:avLst>
            </a:prstGeom>
            <a:noFill/>
            <a:ln w="127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lIns="91435" tIns="45718" rIns="91435" bIns="45718" spcCol="0" rtlCol="0" anchor="ctr"/>
            <a:lstStyle/>
            <a:p>
              <a:pPr algn="ctr"/>
              <a:endParaRPr lang="en-US">
                <a:solidFill>
                  <a:schemeClr val="tx1"/>
                </a:solidFill>
              </a:endParaRPr>
            </a:p>
          </p:txBody>
        </p:sp>
        <p:sp>
          <p:nvSpPr>
            <p:cNvPr id="87" name="Parallelogram 219"/>
            <p:cNvSpPr/>
            <p:nvPr/>
          </p:nvSpPr>
          <p:spPr>
            <a:xfrm flipH="1">
              <a:off x="3554453" y="3438455"/>
              <a:ext cx="79778" cy="68904"/>
            </a:xfrm>
            <a:prstGeom prst="parallelogram">
              <a:avLst>
                <a:gd name="adj" fmla="val 42986"/>
              </a:avLst>
            </a:prstGeom>
            <a:solidFill>
              <a:schemeClr val="tx1"/>
            </a:solidFill>
            <a:ln w="127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lIns="91435" tIns="45718" rIns="91435" bIns="45718" spcCol="0" rtlCol="0" anchor="ctr"/>
            <a:lstStyle/>
            <a:p>
              <a:pPr algn="ctr"/>
              <a:endParaRPr lang="en-US">
                <a:solidFill>
                  <a:schemeClr val="tx1"/>
                </a:solidFill>
              </a:endParaRPr>
            </a:p>
          </p:txBody>
        </p:sp>
        <p:cxnSp>
          <p:nvCxnSpPr>
            <p:cNvPr id="88" name="Straight Connector 220"/>
            <p:cNvCxnSpPr>
              <a:stCxn id="89" idx="1"/>
              <a:endCxn id="89" idx="3"/>
            </p:cNvCxnSpPr>
            <p:nvPr/>
          </p:nvCxnSpPr>
          <p:spPr>
            <a:xfrm>
              <a:off x="3608440" y="3438455"/>
              <a:ext cx="21604" cy="68904"/>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89" name="Parallelogram 221"/>
            <p:cNvSpPr/>
            <p:nvPr/>
          </p:nvSpPr>
          <p:spPr>
            <a:xfrm flipH="1">
              <a:off x="3550138" y="3438455"/>
              <a:ext cx="138212" cy="68904"/>
            </a:xfrm>
            <a:prstGeom prst="parallelogram">
              <a:avLst>
                <a:gd name="adj" fmla="val 42986"/>
              </a:avLst>
            </a:prstGeom>
            <a:noFill/>
            <a:ln w="127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lIns="91435" tIns="45718" rIns="91435" bIns="45718" spcCol="0" rtlCol="0" anchor="ctr"/>
            <a:lstStyle/>
            <a:p>
              <a:pPr algn="ctr"/>
              <a:endParaRPr lang="en-US">
                <a:solidFill>
                  <a:schemeClr val="tx1"/>
                </a:solidFill>
              </a:endParaRPr>
            </a:p>
          </p:txBody>
        </p:sp>
        <p:sp>
          <p:nvSpPr>
            <p:cNvPr id="90" name="Parallelogram 222"/>
            <p:cNvSpPr/>
            <p:nvPr/>
          </p:nvSpPr>
          <p:spPr>
            <a:xfrm flipH="1">
              <a:off x="3617350" y="3645170"/>
              <a:ext cx="79778" cy="68904"/>
            </a:xfrm>
            <a:prstGeom prst="parallelogram">
              <a:avLst>
                <a:gd name="adj" fmla="val 42986"/>
              </a:avLst>
            </a:prstGeom>
            <a:solidFill>
              <a:schemeClr val="tx1"/>
            </a:solidFill>
            <a:ln w="127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lIns="91435" tIns="45718" rIns="91435" bIns="45718" spcCol="0" rtlCol="0" anchor="ctr"/>
            <a:lstStyle/>
            <a:p>
              <a:pPr algn="ctr"/>
              <a:endParaRPr lang="en-US">
                <a:solidFill>
                  <a:schemeClr val="tx1"/>
                </a:solidFill>
              </a:endParaRPr>
            </a:p>
          </p:txBody>
        </p:sp>
        <p:cxnSp>
          <p:nvCxnSpPr>
            <p:cNvPr id="91" name="Straight Connector 223"/>
            <p:cNvCxnSpPr>
              <a:stCxn id="92" idx="1"/>
              <a:endCxn id="92" idx="3"/>
            </p:cNvCxnSpPr>
            <p:nvPr/>
          </p:nvCxnSpPr>
          <p:spPr>
            <a:xfrm>
              <a:off x="3675654" y="3645170"/>
              <a:ext cx="21604" cy="68904"/>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92" name="Parallelogram 224"/>
            <p:cNvSpPr/>
            <p:nvPr/>
          </p:nvSpPr>
          <p:spPr>
            <a:xfrm flipH="1">
              <a:off x="3617350" y="3645170"/>
              <a:ext cx="138212" cy="68904"/>
            </a:xfrm>
            <a:prstGeom prst="parallelogram">
              <a:avLst>
                <a:gd name="adj" fmla="val 42986"/>
              </a:avLst>
            </a:prstGeom>
            <a:noFill/>
            <a:ln w="127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lIns="91435" tIns="45718" rIns="91435" bIns="45718" spcCol="0" rtlCol="0" anchor="ctr"/>
            <a:lstStyle/>
            <a:p>
              <a:pPr algn="ctr"/>
              <a:endParaRPr lang="en-US">
                <a:solidFill>
                  <a:schemeClr val="tx1"/>
                </a:solidFill>
              </a:endParaRPr>
            </a:p>
          </p:txBody>
        </p:sp>
        <p:sp>
          <p:nvSpPr>
            <p:cNvPr id="93" name="Parallelogram 225"/>
            <p:cNvSpPr/>
            <p:nvPr/>
          </p:nvSpPr>
          <p:spPr>
            <a:xfrm flipH="1">
              <a:off x="3454007" y="3645172"/>
              <a:ext cx="79778" cy="68904"/>
            </a:xfrm>
            <a:prstGeom prst="parallelogram">
              <a:avLst>
                <a:gd name="adj" fmla="val 42986"/>
              </a:avLst>
            </a:prstGeom>
            <a:solidFill>
              <a:schemeClr val="tx1"/>
            </a:solidFill>
            <a:ln w="127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lIns="91435" tIns="45718" rIns="91435" bIns="45718" spcCol="0" rtlCol="0" anchor="ctr"/>
            <a:lstStyle/>
            <a:p>
              <a:pPr algn="ctr"/>
              <a:endParaRPr lang="en-US">
                <a:solidFill>
                  <a:schemeClr val="tx1"/>
                </a:solidFill>
              </a:endParaRPr>
            </a:p>
          </p:txBody>
        </p:sp>
        <p:sp>
          <p:nvSpPr>
            <p:cNvPr id="94" name="Parallelogram 226"/>
            <p:cNvSpPr/>
            <p:nvPr/>
          </p:nvSpPr>
          <p:spPr>
            <a:xfrm rot="16200000" flipH="1" flipV="1">
              <a:off x="2031361" y="2460991"/>
              <a:ext cx="2918426" cy="479557"/>
            </a:xfrm>
            <a:prstGeom prst="parallelogram">
              <a:avLst>
                <a:gd name="adj" fmla="val 310527"/>
              </a:avLst>
            </a:prstGeom>
            <a:solidFill>
              <a:schemeClr val="tx1">
                <a:lumMod val="65000"/>
                <a:lumOff val="35000"/>
                <a:alpha val="71000"/>
              </a:schemeClr>
            </a:solidFill>
            <a:ln w="12700">
              <a:solidFill>
                <a:schemeClr val="tx1">
                  <a:lumMod val="85000"/>
                  <a:lumOff val="15000"/>
                </a:schemeClr>
              </a:solidFill>
            </a:ln>
          </p:spPr>
          <p:style>
            <a:lnRef idx="1">
              <a:schemeClr val="accent1"/>
            </a:lnRef>
            <a:fillRef idx="3">
              <a:schemeClr val="accent1"/>
            </a:fillRef>
            <a:effectRef idx="2">
              <a:schemeClr val="accent1"/>
            </a:effectRef>
            <a:fontRef idx="minor">
              <a:schemeClr val="lt1"/>
            </a:fontRef>
          </p:style>
          <p:txBody>
            <a:bodyPr lIns="91435" tIns="45718" rIns="91435" bIns="45718" spcCol="0" rtlCol="0" anchor="ctr"/>
            <a:lstStyle/>
            <a:p>
              <a:pPr algn="ctr"/>
              <a:endParaRPr lang="en-US">
                <a:solidFill>
                  <a:schemeClr val="tx1"/>
                </a:solidFill>
              </a:endParaRPr>
            </a:p>
          </p:txBody>
        </p:sp>
        <p:sp>
          <p:nvSpPr>
            <p:cNvPr id="95" name="Parallelogram 227"/>
            <p:cNvSpPr/>
            <p:nvPr/>
          </p:nvSpPr>
          <p:spPr>
            <a:xfrm flipH="1">
              <a:off x="2574473" y="2669016"/>
              <a:ext cx="866969" cy="1182870"/>
            </a:xfrm>
            <a:prstGeom prst="parallelogram">
              <a:avLst>
                <a:gd name="adj" fmla="val 42986"/>
              </a:avLst>
            </a:prstGeom>
            <a:solidFill>
              <a:schemeClr val="bg1">
                <a:lumMod val="85000"/>
              </a:schemeClr>
            </a:solidFill>
            <a:ln w="127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lIns="91435" tIns="45718" rIns="91435" bIns="45718" spcCol="0" rtlCol="0" anchor="ctr"/>
            <a:lstStyle/>
            <a:p>
              <a:pPr algn="ctr"/>
              <a:endParaRPr lang="en-US">
                <a:solidFill>
                  <a:schemeClr val="tx1"/>
                </a:solidFill>
              </a:endParaRPr>
            </a:p>
          </p:txBody>
        </p:sp>
        <p:cxnSp>
          <p:nvCxnSpPr>
            <p:cNvPr id="96" name="Straight Connector 228"/>
            <p:cNvCxnSpPr/>
            <p:nvPr/>
          </p:nvCxnSpPr>
          <p:spPr>
            <a:xfrm>
              <a:off x="2637297" y="2852762"/>
              <a:ext cx="491430"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7" name="Straight Connector 229"/>
            <p:cNvCxnSpPr/>
            <p:nvPr/>
          </p:nvCxnSpPr>
          <p:spPr>
            <a:xfrm>
              <a:off x="2863463" y="3576266"/>
              <a:ext cx="490027"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8" name="Straight Connector 230"/>
            <p:cNvCxnSpPr/>
            <p:nvPr/>
          </p:nvCxnSpPr>
          <p:spPr>
            <a:xfrm>
              <a:off x="2788074" y="3335098"/>
              <a:ext cx="491430"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9" name="Straight Connector 231"/>
            <p:cNvCxnSpPr/>
            <p:nvPr/>
          </p:nvCxnSpPr>
          <p:spPr>
            <a:xfrm>
              <a:off x="2712685" y="3093930"/>
              <a:ext cx="491430"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02" name="Parallelogram 234"/>
            <p:cNvSpPr/>
            <p:nvPr/>
          </p:nvSpPr>
          <p:spPr>
            <a:xfrm flipH="1">
              <a:off x="3224389" y="2921668"/>
              <a:ext cx="79778" cy="68904"/>
            </a:xfrm>
            <a:prstGeom prst="parallelogram">
              <a:avLst>
                <a:gd name="adj" fmla="val 42986"/>
              </a:avLst>
            </a:prstGeom>
            <a:solidFill>
              <a:schemeClr val="tx1"/>
            </a:solidFill>
            <a:ln w="127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lIns="91435" tIns="45718" rIns="91435" bIns="45718" spcCol="0" rtlCol="0" anchor="ctr"/>
            <a:lstStyle/>
            <a:p>
              <a:pPr algn="ctr"/>
              <a:endParaRPr lang="en-US">
                <a:solidFill>
                  <a:schemeClr val="tx1"/>
                </a:solidFill>
              </a:endParaRPr>
            </a:p>
          </p:txBody>
        </p:sp>
        <p:cxnSp>
          <p:nvCxnSpPr>
            <p:cNvPr id="103" name="Straight Connector 235"/>
            <p:cNvCxnSpPr>
              <a:stCxn id="104" idx="1"/>
              <a:endCxn id="104" idx="3"/>
            </p:cNvCxnSpPr>
            <p:nvPr/>
          </p:nvCxnSpPr>
          <p:spPr>
            <a:xfrm>
              <a:off x="3168673" y="2714953"/>
              <a:ext cx="21604" cy="68904"/>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04" name="Parallelogram 236"/>
            <p:cNvSpPr/>
            <p:nvPr/>
          </p:nvSpPr>
          <p:spPr>
            <a:xfrm flipH="1">
              <a:off x="3110370" y="2714953"/>
              <a:ext cx="138212" cy="68904"/>
            </a:xfrm>
            <a:prstGeom prst="parallelogram">
              <a:avLst>
                <a:gd name="adj" fmla="val 42986"/>
              </a:avLst>
            </a:prstGeom>
            <a:noFill/>
            <a:ln w="127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lIns="91435" tIns="45718" rIns="91435" bIns="45718" spcCol="0" rtlCol="0" anchor="ctr"/>
            <a:lstStyle/>
            <a:p>
              <a:pPr algn="ctr"/>
              <a:endParaRPr lang="en-US">
                <a:solidFill>
                  <a:schemeClr val="tx1"/>
                </a:solidFill>
              </a:endParaRPr>
            </a:p>
          </p:txBody>
        </p:sp>
        <p:cxnSp>
          <p:nvCxnSpPr>
            <p:cNvPr id="105" name="Straight Connector 237"/>
            <p:cNvCxnSpPr>
              <a:stCxn id="106" idx="1"/>
              <a:endCxn id="106" idx="3"/>
            </p:cNvCxnSpPr>
            <p:nvPr/>
          </p:nvCxnSpPr>
          <p:spPr>
            <a:xfrm>
              <a:off x="3235886" y="2921668"/>
              <a:ext cx="21604" cy="68904"/>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06" name="Parallelogram 238"/>
            <p:cNvSpPr/>
            <p:nvPr/>
          </p:nvSpPr>
          <p:spPr>
            <a:xfrm flipH="1">
              <a:off x="3177582" y="2921668"/>
              <a:ext cx="138212" cy="68904"/>
            </a:xfrm>
            <a:prstGeom prst="parallelogram">
              <a:avLst>
                <a:gd name="adj" fmla="val 42986"/>
              </a:avLst>
            </a:prstGeom>
            <a:noFill/>
            <a:ln w="127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lIns="91435" tIns="45718" rIns="91435" bIns="45718" spcCol="0" rtlCol="0" anchor="ctr"/>
            <a:lstStyle/>
            <a:p>
              <a:pPr algn="ctr"/>
              <a:endParaRPr lang="en-US">
                <a:solidFill>
                  <a:schemeClr val="tx1"/>
                </a:solidFill>
              </a:endParaRPr>
            </a:p>
          </p:txBody>
        </p:sp>
        <p:cxnSp>
          <p:nvCxnSpPr>
            <p:cNvPr id="107" name="Straight Connector 239"/>
            <p:cNvCxnSpPr>
              <a:stCxn id="108" idx="1"/>
              <a:endCxn id="108" idx="3"/>
            </p:cNvCxnSpPr>
            <p:nvPr/>
          </p:nvCxnSpPr>
          <p:spPr>
            <a:xfrm>
              <a:off x="3311275" y="3162836"/>
              <a:ext cx="21604" cy="68904"/>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08" name="Parallelogram 240"/>
            <p:cNvSpPr/>
            <p:nvPr/>
          </p:nvSpPr>
          <p:spPr>
            <a:xfrm flipH="1">
              <a:off x="3252971" y="3162836"/>
              <a:ext cx="138212" cy="68904"/>
            </a:xfrm>
            <a:prstGeom prst="parallelogram">
              <a:avLst>
                <a:gd name="adj" fmla="val 42986"/>
              </a:avLst>
            </a:prstGeom>
            <a:noFill/>
            <a:ln w="127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lIns="91435" tIns="45718" rIns="91435" bIns="45718" spcCol="0" rtlCol="0" anchor="ctr"/>
            <a:lstStyle/>
            <a:p>
              <a:pPr algn="ctr"/>
              <a:endParaRPr lang="en-US">
                <a:solidFill>
                  <a:schemeClr val="tx1"/>
                </a:solidFill>
              </a:endParaRPr>
            </a:p>
          </p:txBody>
        </p:sp>
        <p:sp>
          <p:nvSpPr>
            <p:cNvPr id="109" name="Parallelogram 241"/>
            <p:cNvSpPr/>
            <p:nvPr/>
          </p:nvSpPr>
          <p:spPr>
            <a:xfrm flipH="1">
              <a:off x="3340851" y="3438455"/>
              <a:ext cx="79778" cy="68904"/>
            </a:xfrm>
            <a:prstGeom prst="parallelogram">
              <a:avLst>
                <a:gd name="adj" fmla="val 42986"/>
              </a:avLst>
            </a:prstGeom>
            <a:solidFill>
              <a:schemeClr val="tx1"/>
            </a:solidFill>
            <a:ln w="127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lIns="91435" tIns="45718" rIns="91435" bIns="45718" spcCol="0" rtlCol="0" anchor="ctr"/>
            <a:lstStyle/>
            <a:p>
              <a:pPr algn="ctr"/>
              <a:endParaRPr lang="en-US">
                <a:solidFill>
                  <a:schemeClr val="tx1"/>
                </a:solidFill>
              </a:endParaRPr>
            </a:p>
          </p:txBody>
        </p:sp>
        <p:cxnSp>
          <p:nvCxnSpPr>
            <p:cNvPr id="110" name="Straight Connector 242"/>
            <p:cNvCxnSpPr>
              <a:stCxn id="111" idx="1"/>
              <a:endCxn id="111" idx="3"/>
            </p:cNvCxnSpPr>
            <p:nvPr/>
          </p:nvCxnSpPr>
          <p:spPr>
            <a:xfrm>
              <a:off x="3394839" y="3438455"/>
              <a:ext cx="21604" cy="68904"/>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11" name="Parallelogram 243"/>
            <p:cNvSpPr/>
            <p:nvPr/>
          </p:nvSpPr>
          <p:spPr>
            <a:xfrm flipH="1">
              <a:off x="3336536" y="3438455"/>
              <a:ext cx="138212" cy="68904"/>
            </a:xfrm>
            <a:prstGeom prst="parallelogram">
              <a:avLst>
                <a:gd name="adj" fmla="val 42986"/>
              </a:avLst>
            </a:prstGeom>
            <a:noFill/>
            <a:ln w="127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lIns="91435" tIns="45718" rIns="91435" bIns="45718" spcCol="0" rtlCol="0" anchor="ctr"/>
            <a:lstStyle/>
            <a:p>
              <a:pPr algn="ctr"/>
              <a:endParaRPr lang="en-US">
                <a:solidFill>
                  <a:schemeClr val="tx1"/>
                </a:solidFill>
              </a:endParaRPr>
            </a:p>
          </p:txBody>
        </p:sp>
        <p:sp>
          <p:nvSpPr>
            <p:cNvPr id="112" name="Parallelogram 244"/>
            <p:cNvSpPr/>
            <p:nvPr/>
          </p:nvSpPr>
          <p:spPr>
            <a:xfrm flipH="1">
              <a:off x="3403748" y="3645171"/>
              <a:ext cx="79778" cy="68904"/>
            </a:xfrm>
            <a:prstGeom prst="parallelogram">
              <a:avLst>
                <a:gd name="adj" fmla="val 42986"/>
              </a:avLst>
            </a:prstGeom>
            <a:solidFill>
              <a:schemeClr val="tx1"/>
            </a:solidFill>
            <a:ln w="127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lIns="91435" tIns="45718" rIns="91435" bIns="45718" spcCol="0" rtlCol="0" anchor="ctr"/>
            <a:lstStyle/>
            <a:p>
              <a:pPr algn="ctr"/>
              <a:endParaRPr lang="en-US">
                <a:solidFill>
                  <a:schemeClr val="tx1"/>
                </a:solidFill>
              </a:endParaRPr>
            </a:p>
          </p:txBody>
        </p:sp>
        <p:cxnSp>
          <p:nvCxnSpPr>
            <p:cNvPr id="113" name="Straight Connector 245"/>
            <p:cNvCxnSpPr>
              <a:stCxn id="114" idx="1"/>
              <a:endCxn id="114" idx="3"/>
            </p:cNvCxnSpPr>
            <p:nvPr/>
          </p:nvCxnSpPr>
          <p:spPr>
            <a:xfrm>
              <a:off x="3462052" y="3645171"/>
              <a:ext cx="21604" cy="68904"/>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14" name="Parallelogram 246"/>
            <p:cNvSpPr/>
            <p:nvPr/>
          </p:nvSpPr>
          <p:spPr>
            <a:xfrm flipH="1">
              <a:off x="3403748" y="3645171"/>
              <a:ext cx="138212" cy="68904"/>
            </a:xfrm>
            <a:prstGeom prst="parallelogram">
              <a:avLst>
                <a:gd name="adj" fmla="val 42986"/>
              </a:avLst>
            </a:prstGeom>
            <a:noFill/>
            <a:ln w="127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lIns="91435" tIns="45718" rIns="91435" bIns="45718" spcCol="0" rtlCol="0" anchor="ctr"/>
            <a:lstStyle/>
            <a:p>
              <a:pPr algn="ctr"/>
              <a:endParaRPr lang="en-US">
                <a:solidFill>
                  <a:schemeClr val="tx1"/>
                </a:solidFill>
              </a:endParaRPr>
            </a:p>
          </p:txBody>
        </p:sp>
        <p:cxnSp>
          <p:nvCxnSpPr>
            <p:cNvPr id="115" name="Straight Connector 250"/>
            <p:cNvCxnSpPr/>
            <p:nvPr/>
          </p:nvCxnSpPr>
          <p:spPr>
            <a:xfrm>
              <a:off x="3516831" y="2864247"/>
              <a:ext cx="491430"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6" name="Straight Connector 251"/>
            <p:cNvCxnSpPr/>
            <p:nvPr/>
          </p:nvCxnSpPr>
          <p:spPr>
            <a:xfrm>
              <a:off x="3742996" y="3587750"/>
              <a:ext cx="490027"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7" name="Straight Connector 252"/>
            <p:cNvCxnSpPr/>
            <p:nvPr/>
          </p:nvCxnSpPr>
          <p:spPr>
            <a:xfrm>
              <a:off x="3667608" y="3346582"/>
              <a:ext cx="491430"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8" name="Straight Connector 253"/>
            <p:cNvCxnSpPr/>
            <p:nvPr/>
          </p:nvCxnSpPr>
          <p:spPr>
            <a:xfrm>
              <a:off x="3592219" y="3105414"/>
              <a:ext cx="491430"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121" name="Group 274"/>
            <p:cNvGrpSpPr/>
            <p:nvPr/>
          </p:nvGrpSpPr>
          <p:grpSpPr>
            <a:xfrm rot="4014054" flipH="1">
              <a:off x="3817414" y="1992812"/>
              <a:ext cx="501281" cy="143050"/>
              <a:chOff x="10079103" y="1649490"/>
              <a:chExt cx="785472" cy="249039"/>
            </a:xfrm>
            <a:solidFill>
              <a:srgbClr val="FFC000"/>
            </a:solidFill>
          </p:grpSpPr>
          <p:sp>
            <p:nvSpPr>
              <p:cNvPr id="146" name="AutoShape 63"/>
              <p:cNvSpPr>
                <a:spLocks noChangeArrowheads="1"/>
              </p:cNvSpPr>
              <p:nvPr/>
            </p:nvSpPr>
            <p:spPr bwMode="auto">
              <a:xfrm rot="7098806" flipH="1">
                <a:off x="10260607" y="1467986"/>
                <a:ext cx="121716" cy="484724"/>
              </a:xfrm>
              <a:prstGeom prst="roundRect">
                <a:avLst>
                  <a:gd name="adj" fmla="val 50000"/>
                </a:avLst>
              </a:prstGeom>
              <a:grpFill/>
              <a:ln w="12700">
                <a:solidFill>
                  <a:srgbClr val="595959"/>
                </a:solidFill>
                <a:round/>
                <a:headEnd/>
                <a:tailEnd/>
              </a:ln>
            </p:spPr>
            <p:txBody>
              <a:bodyPr wrap="none" anchor="ctr"/>
              <a:lstStyle/>
              <a:p>
                <a:endParaRPr lang="en-US">
                  <a:solidFill>
                    <a:schemeClr val="tx1"/>
                  </a:solidFill>
                </a:endParaRPr>
              </a:p>
            </p:txBody>
          </p:sp>
          <p:sp>
            <p:nvSpPr>
              <p:cNvPr id="147" name="AutoShape 63"/>
              <p:cNvSpPr>
                <a:spLocks noChangeArrowheads="1"/>
              </p:cNvSpPr>
              <p:nvPr/>
            </p:nvSpPr>
            <p:spPr bwMode="auto">
              <a:xfrm rot="5650190" flipH="1">
                <a:off x="10603223" y="1637177"/>
                <a:ext cx="120374" cy="402330"/>
              </a:xfrm>
              <a:prstGeom prst="roundRect">
                <a:avLst>
                  <a:gd name="adj" fmla="val 50000"/>
                </a:avLst>
              </a:prstGeom>
              <a:grpFill/>
              <a:ln w="12700">
                <a:solidFill>
                  <a:srgbClr val="595959"/>
                </a:solidFill>
                <a:round/>
                <a:headEnd/>
                <a:tailEnd/>
              </a:ln>
            </p:spPr>
            <p:txBody>
              <a:bodyPr wrap="none" anchor="ctr"/>
              <a:lstStyle/>
              <a:p>
                <a:endParaRPr lang="en-US">
                  <a:solidFill>
                    <a:schemeClr val="tx1"/>
                  </a:solidFill>
                </a:endParaRPr>
              </a:p>
            </p:txBody>
          </p:sp>
        </p:grpSp>
        <p:grpSp>
          <p:nvGrpSpPr>
            <p:cNvPr id="122" name="Group 277"/>
            <p:cNvGrpSpPr/>
            <p:nvPr/>
          </p:nvGrpSpPr>
          <p:grpSpPr>
            <a:xfrm flipH="1">
              <a:off x="3551732" y="1582944"/>
              <a:ext cx="839773" cy="1449809"/>
              <a:chOff x="7846527" y="2190515"/>
              <a:chExt cx="4028982" cy="5439963"/>
            </a:xfrm>
            <a:solidFill>
              <a:srgbClr val="FFC000"/>
            </a:solidFill>
          </p:grpSpPr>
          <p:grpSp>
            <p:nvGrpSpPr>
              <p:cNvPr id="137" name="Group 278"/>
              <p:cNvGrpSpPr/>
              <p:nvPr/>
            </p:nvGrpSpPr>
            <p:grpSpPr>
              <a:xfrm rot="19802037">
                <a:off x="7846527" y="5813198"/>
                <a:ext cx="2505828" cy="475244"/>
                <a:chOff x="7828526" y="5679278"/>
                <a:chExt cx="2505828" cy="475244"/>
              </a:xfrm>
              <a:grpFill/>
            </p:grpSpPr>
            <p:sp>
              <p:nvSpPr>
                <p:cNvPr id="144" name="AutoShape 63"/>
                <p:cNvSpPr>
                  <a:spLocks noChangeArrowheads="1"/>
                </p:cNvSpPr>
                <p:nvPr/>
              </p:nvSpPr>
              <p:spPr bwMode="auto">
                <a:xfrm rot="3154446" flipH="1">
                  <a:off x="9458683" y="5163781"/>
                  <a:ext cx="360174" cy="1391168"/>
                </a:xfrm>
                <a:prstGeom prst="roundRect">
                  <a:avLst>
                    <a:gd name="adj" fmla="val 50000"/>
                  </a:avLst>
                </a:prstGeom>
                <a:grpFill/>
                <a:ln w="12700">
                  <a:solidFill>
                    <a:srgbClr val="595959"/>
                  </a:solidFill>
                  <a:round/>
                  <a:headEnd/>
                  <a:tailEnd/>
                </a:ln>
              </p:spPr>
              <p:txBody>
                <a:bodyPr wrap="none" anchor="ctr"/>
                <a:lstStyle/>
                <a:p>
                  <a:endParaRPr lang="en-US">
                    <a:solidFill>
                      <a:schemeClr val="tx1"/>
                    </a:solidFill>
                  </a:endParaRPr>
                </a:p>
              </p:txBody>
            </p:sp>
            <p:sp>
              <p:nvSpPr>
                <p:cNvPr id="145" name="AutoShape 63"/>
                <p:cNvSpPr>
                  <a:spLocks noChangeArrowheads="1"/>
                </p:cNvSpPr>
                <p:nvPr/>
              </p:nvSpPr>
              <p:spPr bwMode="auto">
                <a:xfrm rot="6472185">
                  <a:off x="8448653" y="5182695"/>
                  <a:ext cx="351700" cy="1591954"/>
                </a:xfrm>
                <a:prstGeom prst="roundRect">
                  <a:avLst>
                    <a:gd name="adj" fmla="val 50000"/>
                  </a:avLst>
                </a:prstGeom>
                <a:grpFill/>
                <a:ln w="12700">
                  <a:solidFill>
                    <a:srgbClr val="595959"/>
                  </a:solidFill>
                  <a:round/>
                  <a:headEnd/>
                  <a:tailEnd/>
                </a:ln>
              </p:spPr>
              <p:txBody>
                <a:bodyPr wrap="none" anchor="ctr"/>
                <a:lstStyle/>
                <a:p>
                  <a:endParaRPr lang="en-US">
                    <a:solidFill>
                      <a:schemeClr val="tx1"/>
                    </a:solidFill>
                  </a:endParaRPr>
                </a:p>
              </p:txBody>
            </p:sp>
          </p:grpSp>
          <p:sp>
            <p:nvSpPr>
              <p:cNvPr id="138" name="Oval 62"/>
              <p:cNvSpPr>
                <a:spLocks noChangeArrowheads="1"/>
              </p:cNvSpPr>
              <p:nvPr/>
            </p:nvSpPr>
            <p:spPr bwMode="auto">
              <a:xfrm flipH="1">
                <a:off x="9492637" y="2190515"/>
                <a:ext cx="1138559" cy="1112115"/>
              </a:xfrm>
              <a:prstGeom prst="ellipse">
                <a:avLst/>
              </a:prstGeom>
              <a:grpFill/>
              <a:ln w="12700">
                <a:solidFill>
                  <a:srgbClr val="595959"/>
                </a:solidFill>
                <a:round/>
                <a:headEnd/>
                <a:tailEnd/>
              </a:ln>
            </p:spPr>
            <p:txBody>
              <a:bodyPr wrap="none" anchor="ctr"/>
              <a:lstStyle/>
              <a:p>
                <a:endParaRPr lang="en-US">
                  <a:solidFill>
                    <a:schemeClr val="tx1"/>
                  </a:solidFill>
                </a:endParaRPr>
              </a:p>
            </p:txBody>
          </p:sp>
          <p:sp>
            <p:nvSpPr>
              <p:cNvPr id="139" name="AutoShape 63"/>
              <p:cNvSpPr>
                <a:spLocks noChangeArrowheads="1"/>
              </p:cNvSpPr>
              <p:nvPr/>
            </p:nvSpPr>
            <p:spPr bwMode="auto">
              <a:xfrm rot="21597156" flipH="1">
                <a:off x="9567378" y="3291682"/>
                <a:ext cx="831742" cy="2430161"/>
              </a:xfrm>
              <a:prstGeom prst="roundRect">
                <a:avLst>
                  <a:gd name="adj" fmla="val 50000"/>
                </a:avLst>
              </a:prstGeom>
              <a:grpFill/>
              <a:ln w="12700">
                <a:solidFill>
                  <a:srgbClr val="595959"/>
                </a:solidFill>
                <a:round/>
                <a:headEnd/>
                <a:tailEnd/>
              </a:ln>
            </p:spPr>
            <p:txBody>
              <a:bodyPr wrap="none" anchor="ctr"/>
              <a:lstStyle/>
              <a:p>
                <a:endParaRPr lang="en-US">
                  <a:solidFill>
                    <a:schemeClr val="tx1"/>
                  </a:solidFill>
                </a:endParaRPr>
              </a:p>
            </p:txBody>
          </p:sp>
          <p:sp>
            <p:nvSpPr>
              <p:cNvPr id="140" name="AutoShape 63"/>
              <p:cNvSpPr>
                <a:spLocks noChangeArrowheads="1"/>
              </p:cNvSpPr>
              <p:nvPr/>
            </p:nvSpPr>
            <p:spPr bwMode="auto">
              <a:xfrm rot="493389" flipH="1">
                <a:off x="10206980" y="6125063"/>
                <a:ext cx="445887" cy="1505415"/>
              </a:xfrm>
              <a:prstGeom prst="roundRect">
                <a:avLst>
                  <a:gd name="adj" fmla="val 50000"/>
                </a:avLst>
              </a:prstGeom>
              <a:grpFill/>
              <a:ln w="12700">
                <a:solidFill>
                  <a:srgbClr val="595959"/>
                </a:solidFill>
                <a:round/>
                <a:headEnd/>
                <a:tailEnd/>
              </a:ln>
            </p:spPr>
            <p:txBody>
              <a:bodyPr wrap="none" anchor="ctr"/>
              <a:lstStyle/>
              <a:p>
                <a:endParaRPr lang="en-US">
                  <a:solidFill>
                    <a:schemeClr val="tx1"/>
                  </a:solidFill>
                </a:endParaRPr>
              </a:p>
            </p:txBody>
          </p:sp>
          <p:sp>
            <p:nvSpPr>
              <p:cNvPr id="141" name="AutoShape 63"/>
              <p:cNvSpPr>
                <a:spLocks noChangeArrowheads="1"/>
              </p:cNvSpPr>
              <p:nvPr/>
            </p:nvSpPr>
            <p:spPr bwMode="auto">
              <a:xfrm rot="20452086" flipH="1">
                <a:off x="10155381" y="5084170"/>
                <a:ext cx="437122" cy="1416776"/>
              </a:xfrm>
              <a:prstGeom prst="roundRect">
                <a:avLst>
                  <a:gd name="adj" fmla="val 50000"/>
                </a:avLst>
              </a:prstGeom>
              <a:grpFill/>
              <a:ln w="12700">
                <a:solidFill>
                  <a:srgbClr val="595959"/>
                </a:solidFill>
                <a:round/>
                <a:headEnd/>
                <a:tailEnd/>
              </a:ln>
            </p:spPr>
            <p:txBody>
              <a:bodyPr wrap="none" anchor="ctr"/>
              <a:lstStyle/>
              <a:p>
                <a:endParaRPr lang="en-US">
                  <a:solidFill>
                    <a:schemeClr val="tx1"/>
                  </a:solidFill>
                </a:endParaRPr>
              </a:p>
            </p:txBody>
          </p:sp>
          <p:sp>
            <p:nvSpPr>
              <p:cNvPr id="142" name="AutoShape 63"/>
              <p:cNvSpPr>
                <a:spLocks noChangeArrowheads="1"/>
              </p:cNvSpPr>
              <p:nvPr/>
            </p:nvSpPr>
            <p:spPr bwMode="auto">
              <a:xfrm rot="8138695" flipH="1">
                <a:off x="10494927" y="3380894"/>
                <a:ext cx="305352" cy="1090630"/>
              </a:xfrm>
              <a:prstGeom prst="roundRect">
                <a:avLst>
                  <a:gd name="adj" fmla="val 50000"/>
                </a:avLst>
              </a:prstGeom>
              <a:grpFill/>
              <a:ln w="12700">
                <a:solidFill>
                  <a:srgbClr val="595959"/>
                </a:solidFill>
                <a:round/>
                <a:headEnd/>
                <a:tailEnd/>
              </a:ln>
            </p:spPr>
            <p:txBody>
              <a:bodyPr wrap="none" anchor="ctr"/>
              <a:lstStyle/>
              <a:p>
                <a:endParaRPr lang="en-US">
                  <a:solidFill>
                    <a:schemeClr val="tx1"/>
                  </a:solidFill>
                </a:endParaRPr>
              </a:p>
            </p:txBody>
          </p:sp>
          <p:sp>
            <p:nvSpPr>
              <p:cNvPr id="143" name="AutoShape 63"/>
              <p:cNvSpPr>
                <a:spLocks noChangeArrowheads="1"/>
              </p:cNvSpPr>
              <p:nvPr/>
            </p:nvSpPr>
            <p:spPr bwMode="auto">
              <a:xfrm rot="6690079" flipH="1">
                <a:off x="11235421" y="3925650"/>
                <a:ext cx="270842" cy="1009334"/>
              </a:xfrm>
              <a:prstGeom prst="roundRect">
                <a:avLst>
                  <a:gd name="adj" fmla="val 50000"/>
                </a:avLst>
              </a:prstGeom>
              <a:grpFill/>
              <a:ln w="12700">
                <a:solidFill>
                  <a:srgbClr val="595959"/>
                </a:solidFill>
                <a:round/>
                <a:headEnd/>
                <a:tailEnd/>
              </a:ln>
            </p:spPr>
            <p:txBody>
              <a:bodyPr wrap="none" anchor="ctr"/>
              <a:lstStyle/>
              <a:p>
                <a:endParaRPr lang="en-US">
                  <a:solidFill>
                    <a:schemeClr val="tx1"/>
                  </a:solidFill>
                </a:endParaRPr>
              </a:p>
            </p:txBody>
          </p:sp>
        </p:grpSp>
        <p:grpSp>
          <p:nvGrpSpPr>
            <p:cNvPr id="123" name="Group 273"/>
            <p:cNvGrpSpPr/>
            <p:nvPr/>
          </p:nvGrpSpPr>
          <p:grpSpPr>
            <a:xfrm rot="4014054" flipH="1">
              <a:off x="2870287" y="2465768"/>
              <a:ext cx="501281" cy="143050"/>
              <a:chOff x="10079103" y="1649490"/>
              <a:chExt cx="785472" cy="249039"/>
            </a:xfrm>
            <a:solidFill>
              <a:srgbClr val="FFC000"/>
            </a:solidFill>
          </p:grpSpPr>
          <p:sp>
            <p:nvSpPr>
              <p:cNvPr id="135" name="AutoShape 63"/>
              <p:cNvSpPr>
                <a:spLocks noChangeArrowheads="1"/>
              </p:cNvSpPr>
              <p:nvPr/>
            </p:nvSpPr>
            <p:spPr bwMode="auto">
              <a:xfrm rot="7098806" flipH="1">
                <a:off x="10260607" y="1467986"/>
                <a:ext cx="121716" cy="484724"/>
              </a:xfrm>
              <a:prstGeom prst="roundRect">
                <a:avLst>
                  <a:gd name="adj" fmla="val 50000"/>
                </a:avLst>
              </a:prstGeom>
              <a:grpFill/>
              <a:ln w="12700">
                <a:solidFill>
                  <a:srgbClr val="595959"/>
                </a:solidFill>
                <a:round/>
                <a:headEnd/>
                <a:tailEnd/>
              </a:ln>
            </p:spPr>
            <p:txBody>
              <a:bodyPr wrap="none" anchor="ctr"/>
              <a:lstStyle/>
              <a:p>
                <a:endParaRPr lang="en-US">
                  <a:solidFill>
                    <a:schemeClr val="tx1"/>
                  </a:solidFill>
                </a:endParaRPr>
              </a:p>
            </p:txBody>
          </p:sp>
          <p:sp>
            <p:nvSpPr>
              <p:cNvPr id="136" name="AutoShape 63"/>
              <p:cNvSpPr>
                <a:spLocks noChangeArrowheads="1"/>
              </p:cNvSpPr>
              <p:nvPr/>
            </p:nvSpPr>
            <p:spPr bwMode="auto">
              <a:xfrm rot="5650190" flipH="1">
                <a:off x="10603223" y="1637177"/>
                <a:ext cx="120374" cy="402330"/>
              </a:xfrm>
              <a:prstGeom prst="roundRect">
                <a:avLst>
                  <a:gd name="adj" fmla="val 50000"/>
                </a:avLst>
              </a:prstGeom>
              <a:grpFill/>
              <a:ln w="12700">
                <a:solidFill>
                  <a:srgbClr val="595959"/>
                </a:solidFill>
                <a:round/>
                <a:headEnd/>
                <a:tailEnd/>
              </a:ln>
            </p:spPr>
            <p:txBody>
              <a:bodyPr wrap="none" anchor="ctr"/>
              <a:lstStyle/>
              <a:p>
                <a:endParaRPr lang="en-US">
                  <a:solidFill>
                    <a:schemeClr val="tx1"/>
                  </a:solidFill>
                </a:endParaRPr>
              </a:p>
            </p:txBody>
          </p:sp>
        </p:grpSp>
        <p:grpSp>
          <p:nvGrpSpPr>
            <p:cNvPr id="124" name="Group 270"/>
            <p:cNvGrpSpPr/>
            <p:nvPr/>
          </p:nvGrpSpPr>
          <p:grpSpPr>
            <a:xfrm flipH="1">
              <a:off x="2581842" y="2025048"/>
              <a:ext cx="881135" cy="1451083"/>
              <a:chOff x="7846527" y="2190515"/>
              <a:chExt cx="4028982" cy="5439963"/>
            </a:xfrm>
            <a:solidFill>
              <a:srgbClr val="FFC000"/>
            </a:solidFill>
          </p:grpSpPr>
          <p:grpSp>
            <p:nvGrpSpPr>
              <p:cNvPr id="126" name="Group 269"/>
              <p:cNvGrpSpPr/>
              <p:nvPr/>
            </p:nvGrpSpPr>
            <p:grpSpPr>
              <a:xfrm rot="19802037">
                <a:off x="7846527" y="5813198"/>
                <a:ext cx="2505828" cy="475244"/>
                <a:chOff x="7828526" y="5679278"/>
                <a:chExt cx="2505828" cy="475244"/>
              </a:xfrm>
              <a:grpFill/>
            </p:grpSpPr>
            <p:sp>
              <p:nvSpPr>
                <p:cNvPr id="133" name="AutoShape 63"/>
                <p:cNvSpPr>
                  <a:spLocks noChangeArrowheads="1"/>
                </p:cNvSpPr>
                <p:nvPr/>
              </p:nvSpPr>
              <p:spPr bwMode="auto">
                <a:xfrm rot="3154446" flipH="1">
                  <a:off x="9458683" y="5163781"/>
                  <a:ext cx="360174" cy="1391168"/>
                </a:xfrm>
                <a:prstGeom prst="roundRect">
                  <a:avLst>
                    <a:gd name="adj" fmla="val 50000"/>
                  </a:avLst>
                </a:prstGeom>
                <a:grpFill/>
                <a:ln w="12700">
                  <a:solidFill>
                    <a:srgbClr val="595959"/>
                  </a:solidFill>
                  <a:round/>
                  <a:headEnd/>
                  <a:tailEnd/>
                </a:ln>
              </p:spPr>
              <p:txBody>
                <a:bodyPr wrap="none" anchor="ctr"/>
                <a:lstStyle/>
                <a:p>
                  <a:endParaRPr lang="en-US">
                    <a:solidFill>
                      <a:schemeClr val="tx1"/>
                    </a:solidFill>
                  </a:endParaRPr>
                </a:p>
              </p:txBody>
            </p:sp>
            <p:sp>
              <p:nvSpPr>
                <p:cNvPr id="134" name="AutoShape 63"/>
                <p:cNvSpPr>
                  <a:spLocks noChangeArrowheads="1"/>
                </p:cNvSpPr>
                <p:nvPr/>
              </p:nvSpPr>
              <p:spPr bwMode="auto">
                <a:xfrm rot="6472185">
                  <a:off x="8448653" y="5182695"/>
                  <a:ext cx="351700" cy="1591954"/>
                </a:xfrm>
                <a:prstGeom prst="roundRect">
                  <a:avLst>
                    <a:gd name="adj" fmla="val 50000"/>
                  </a:avLst>
                </a:prstGeom>
                <a:grpFill/>
                <a:ln w="12700">
                  <a:solidFill>
                    <a:srgbClr val="595959"/>
                  </a:solidFill>
                  <a:round/>
                  <a:headEnd/>
                  <a:tailEnd/>
                </a:ln>
              </p:spPr>
              <p:txBody>
                <a:bodyPr wrap="none" anchor="ctr"/>
                <a:lstStyle/>
                <a:p>
                  <a:endParaRPr lang="en-US">
                    <a:solidFill>
                      <a:schemeClr val="tx1"/>
                    </a:solidFill>
                  </a:endParaRPr>
                </a:p>
              </p:txBody>
            </p:sp>
          </p:grpSp>
          <p:sp>
            <p:nvSpPr>
              <p:cNvPr id="127" name="Oval 62"/>
              <p:cNvSpPr>
                <a:spLocks noChangeArrowheads="1"/>
              </p:cNvSpPr>
              <p:nvPr/>
            </p:nvSpPr>
            <p:spPr bwMode="auto">
              <a:xfrm flipH="1">
                <a:off x="9492637" y="2190515"/>
                <a:ext cx="1138559" cy="1112115"/>
              </a:xfrm>
              <a:prstGeom prst="ellipse">
                <a:avLst/>
              </a:prstGeom>
              <a:grpFill/>
              <a:ln w="12700">
                <a:solidFill>
                  <a:srgbClr val="595959"/>
                </a:solidFill>
                <a:round/>
                <a:headEnd/>
                <a:tailEnd/>
              </a:ln>
            </p:spPr>
            <p:txBody>
              <a:bodyPr wrap="none" anchor="ctr"/>
              <a:lstStyle/>
              <a:p>
                <a:endParaRPr lang="en-US">
                  <a:solidFill>
                    <a:schemeClr val="tx1"/>
                  </a:solidFill>
                </a:endParaRPr>
              </a:p>
            </p:txBody>
          </p:sp>
          <p:sp>
            <p:nvSpPr>
              <p:cNvPr id="128" name="AutoShape 63"/>
              <p:cNvSpPr>
                <a:spLocks noChangeArrowheads="1"/>
              </p:cNvSpPr>
              <p:nvPr/>
            </p:nvSpPr>
            <p:spPr bwMode="auto">
              <a:xfrm rot="21597156" flipH="1">
                <a:off x="9567378" y="3291682"/>
                <a:ext cx="831742" cy="2430161"/>
              </a:xfrm>
              <a:prstGeom prst="roundRect">
                <a:avLst>
                  <a:gd name="adj" fmla="val 50000"/>
                </a:avLst>
              </a:prstGeom>
              <a:grpFill/>
              <a:ln w="12700">
                <a:solidFill>
                  <a:srgbClr val="595959"/>
                </a:solidFill>
                <a:round/>
                <a:headEnd/>
                <a:tailEnd/>
              </a:ln>
            </p:spPr>
            <p:txBody>
              <a:bodyPr wrap="none" anchor="ctr"/>
              <a:lstStyle/>
              <a:p>
                <a:endParaRPr lang="en-US">
                  <a:solidFill>
                    <a:schemeClr val="tx1"/>
                  </a:solidFill>
                </a:endParaRPr>
              </a:p>
            </p:txBody>
          </p:sp>
          <p:sp>
            <p:nvSpPr>
              <p:cNvPr id="129" name="AutoShape 63"/>
              <p:cNvSpPr>
                <a:spLocks noChangeArrowheads="1"/>
              </p:cNvSpPr>
              <p:nvPr/>
            </p:nvSpPr>
            <p:spPr bwMode="auto">
              <a:xfrm rot="493389" flipH="1">
                <a:off x="10206980" y="6125063"/>
                <a:ext cx="445887" cy="1505415"/>
              </a:xfrm>
              <a:prstGeom prst="roundRect">
                <a:avLst>
                  <a:gd name="adj" fmla="val 50000"/>
                </a:avLst>
              </a:prstGeom>
              <a:grpFill/>
              <a:ln w="12700">
                <a:solidFill>
                  <a:srgbClr val="595959"/>
                </a:solidFill>
                <a:round/>
                <a:headEnd/>
                <a:tailEnd/>
              </a:ln>
            </p:spPr>
            <p:txBody>
              <a:bodyPr wrap="none" anchor="ctr"/>
              <a:lstStyle/>
              <a:p>
                <a:endParaRPr lang="en-US">
                  <a:solidFill>
                    <a:schemeClr val="tx1"/>
                  </a:solidFill>
                </a:endParaRPr>
              </a:p>
            </p:txBody>
          </p:sp>
          <p:sp>
            <p:nvSpPr>
              <p:cNvPr id="130" name="AutoShape 63"/>
              <p:cNvSpPr>
                <a:spLocks noChangeArrowheads="1"/>
              </p:cNvSpPr>
              <p:nvPr/>
            </p:nvSpPr>
            <p:spPr bwMode="auto">
              <a:xfrm rot="20452086" flipH="1">
                <a:off x="10155381" y="5084170"/>
                <a:ext cx="437122" cy="1416776"/>
              </a:xfrm>
              <a:prstGeom prst="roundRect">
                <a:avLst>
                  <a:gd name="adj" fmla="val 50000"/>
                </a:avLst>
              </a:prstGeom>
              <a:grpFill/>
              <a:ln w="12700">
                <a:solidFill>
                  <a:srgbClr val="595959"/>
                </a:solidFill>
                <a:round/>
                <a:headEnd/>
                <a:tailEnd/>
              </a:ln>
            </p:spPr>
            <p:txBody>
              <a:bodyPr wrap="none" anchor="ctr"/>
              <a:lstStyle/>
              <a:p>
                <a:endParaRPr lang="en-US">
                  <a:solidFill>
                    <a:schemeClr val="tx1"/>
                  </a:solidFill>
                </a:endParaRPr>
              </a:p>
            </p:txBody>
          </p:sp>
          <p:sp>
            <p:nvSpPr>
              <p:cNvPr id="131" name="AutoShape 63"/>
              <p:cNvSpPr>
                <a:spLocks noChangeArrowheads="1"/>
              </p:cNvSpPr>
              <p:nvPr/>
            </p:nvSpPr>
            <p:spPr bwMode="auto">
              <a:xfrm rot="8138695" flipH="1">
                <a:off x="10494927" y="3380894"/>
                <a:ext cx="305352" cy="1090630"/>
              </a:xfrm>
              <a:prstGeom prst="roundRect">
                <a:avLst>
                  <a:gd name="adj" fmla="val 50000"/>
                </a:avLst>
              </a:prstGeom>
              <a:grpFill/>
              <a:ln w="12700">
                <a:solidFill>
                  <a:srgbClr val="595959"/>
                </a:solidFill>
                <a:round/>
                <a:headEnd/>
                <a:tailEnd/>
              </a:ln>
            </p:spPr>
            <p:txBody>
              <a:bodyPr wrap="none" anchor="ctr"/>
              <a:lstStyle/>
              <a:p>
                <a:endParaRPr lang="en-US">
                  <a:solidFill>
                    <a:schemeClr val="tx1"/>
                  </a:solidFill>
                </a:endParaRPr>
              </a:p>
            </p:txBody>
          </p:sp>
          <p:sp>
            <p:nvSpPr>
              <p:cNvPr id="132" name="AutoShape 63"/>
              <p:cNvSpPr>
                <a:spLocks noChangeArrowheads="1"/>
              </p:cNvSpPr>
              <p:nvPr/>
            </p:nvSpPr>
            <p:spPr bwMode="auto">
              <a:xfrm rot="6690079" flipH="1">
                <a:off x="11235421" y="3925650"/>
                <a:ext cx="270842" cy="1009334"/>
              </a:xfrm>
              <a:prstGeom prst="roundRect">
                <a:avLst>
                  <a:gd name="adj" fmla="val 50000"/>
                </a:avLst>
              </a:prstGeom>
              <a:grpFill/>
              <a:ln w="12700">
                <a:solidFill>
                  <a:srgbClr val="595959"/>
                </a:solidFill>
                <a:round/>
                <a:headEnd/>
                <a:tailEnd/>
              </a:ln>
            </p:spPr>
            <p:txBody>
              <a:bodyPr wrap="none" anchor="ctr"/>
              <a:lstStyle/>
              <a:p>
                <a:endParaRPr lang="en-US">
                  <a:solidFill>
                    <a:schemeClr val="tx1"/>
                  </a:solidFill>
                </a:endParaRPr>
              </a:p>
            </p:txBody>
          </p:sp>
        </p:grpSp>
        <p:sp>
          <p:nvSpPr>
            <p:cNvPr id="125" name="Cloud Callout 290"/>
            <p:cNvSpPr/>
            <p:nvPr/>
          </p:nvSpPr>
          <p:spPr>
            <a:xfrm flipH="1">
              <a:off x="2196840" y="1050536"/>
              <a:ext cx="2419349" cy="3629519"/>
            </a:xfrm>
            <a:prstGeom prst="cloudCallout">
              <a:avLst>
                <a:gd name="adj1" fmla="val 55858"/>
                <a:gd name="adj2" fmla="val 33778"/>
              </a:avLst>
            </a:prstGeom>
            <a:noFill/>
            <a:ln w="12700">
              <a:solidFill>
                <a:schemeClr val="tx1"/>
              </a:solidFill>
            </a:ln>
            <a:effectLst>
              <a:outerShdw blurRad="40000" dist="23000" dir="5400000" rotWithShape="0">
                <a:srgbClr val="000000">
                  <a:alpha val="81000"/>
                </a:srgbClr>
              </a:outerShdw>
            </a:effectLst>
          </p:spPr>
          <p:style>
            <a:lnRef idx="1">
              <a:schemeClr val="accent1"/>
            </a:lnRef>
            <a:fillRef idx="3">
              <a:schemeClr val="accent1"/>
            </a:fillRef>
            <a:effectRef idx="2">
              <a:schemeClr val="accent1"/>
            </a:effectRef>
            <a:fontRef idx="minor">
              <a:schemeClr val="lt1"/>
            </a:fontRef>
          </p:style>
          <p:txBody>
            <a:bodyPr lIns="64008" tIns="32004" rIns="64008" bIns="32004" rtlCol="0" anchor="ctr"/>
            <a:lstStyle/>
            <a:p>
              <a:pPr algn="ctr"/>
              <a:endParaRPr lang="en-US">
                <a:solidFill>
                  <a:schemeClr val="tx1"/>
                </a:solidFill>
              </a:endParaRPr>
            </a:p>
          </p:txBody>
        </p:sp>
      </p:grpSp>
    </p:spTree>
    <p:extLst>
      <p:ext uri="{BB962C8B-B14F-4D97-AF65-F5344CB8AC3E}">
        <p14:creationId xmlns:p14="http://schemas.microsoft.com/office/powerpoint/2010/main" val="2247759763"/>
      </p:ext>
    </p:extLst>
  </p:cSld>
  <p:clrMapOvr>
    <a:masterClrMapping/>
  </p:clrMapOvr>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 name="Content Placeholder 2"/>
          <p:cNvSpPr>
            <a:spLocks noGrp="1"/>
          </p:cNvSpPr>
          <p:nvPr>
            <p:ph idx="1"/>
          </p:nvPr>
        </p:nvSpPr>
        <p:spPr>
          <a:xfrm>
            <a:off x="1090613" y="1628801"/>
            <a:ext cx="7727950" cy="4487838"/>
          </a:xfrm>
        </p:spPr>
        <p:txBody>
          <a:bodyPr/>
          <a:lstStyle/>
          <a:p>
            <a:endParaRPr lang="en-US" smtClean="0"/>
          </a:p>
          <a:p>
            <a:endParaRPr lang="en-US" smtClean="0"/>
          </a:p>
          <a:p>
            <a:endParaRPr lang="en-US" smtClean="0"/>
          </a:p>
          <a:p>
            <a:endParaRPr lang="en-US" smtClean="0"/>
          </a:p>
          <a:p>
            <a:endParaRPr lang="en-US" smtClean="0"/>
          </a:p>
          <a:p>
            <a:endParaRPr lang="en-US" smtClean="0"/>
          </a:p>
          <a:p>
            <a:endParaRPr lang="en-US" smtClean="0"/>
          </a:p>
          <a:p>
            <a:endParaRPr lang="en-US" smtClean="0"/>
          </a:p>
          <a:p>
            <a:endParaRPr lang="en-US" smtClean="0"/>
          </a:p>
          <a:p>
            <a:endParaRPr lang="en-US" smtClean="0"/>
          </a:p>
          <a:p>
            <a:endParaRPr lang="en-US" smtClean="0"/>
          </a:p>
          <a:p>
            <a:pPr marL="342900" indent="-342900" eaLnBrk="1" hangingPunct="1">
              <a:lnSpc>
                <a:spcPct val="100000"/>
              </a:lnSpc>
              <a:buClr>
                <a:srgbClr val="BE311A"/>
              </a:buClr>
              <a:buAutoNum type="arabicPeriod"/>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US"/>
              <a:t>Adaptation of jump duration: scaled to difference in jump distance</a:t>
            </a:r>
          </a:p>
          <a:p>
            <a:pPr marL="342900" indent="-342900" eaLnBrk="1" hangingPunct="1">
              <a:lnSpc>
                <a:spcPct val="100000"/>
              </a:lnSpc>
              <a:buClr>
                <a:srgbClr val="BE311A"/>
              </a:buClr>
              <a:buAutoNum type="arabicPeriod"/>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US"/>
              <a:t>Role distribution: only closer person adapts</a:t>
            </a:r>
          </a:p>
          <a:p>
            <a:pPr marL="342900" indent="-342900" eaLnBrk="1" hangingPunct="1">
              <a:lnSpc>
                <a:spcPct val="100000"/>
              </a:lnSpc>
              <a:buClr>
                <a:srgbClr val="BE311A"/>
              </a:buClr>
              <a:buAutoNum type="arabicPeriod"/>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US"/>
              <a:t>Specific for coordination: no modulation in </a:t>
            </a:r>
            <a:r>
              <a:rPr lang="en-US" smtClean="0"/>
              <a:t>individual</a:t>
            </a:r>
            <a:endParaRPr lang="en-US"/>
          </a:p>
        </p:txBody>
      </p:sp>
      <p:sp>
        <p:nvSpPr>
          <p:cNvPr id="13" name="TextBox 22"/>
          <p:cNvSpPr txBox="1"/>
          <p:nvPr/>
        </p:nvSpPr>
        <p:spPr>
          <a:xfrm>
            <a:off x="1212965" y="1842635"/>
            <a:ext cx="7128792" cy="233902"/>
          </a:xfrm>
          <a:prstGeom prst="rect">
            <a:avLst/>
          </a:prstGeom>
          <a:noFill/>
        </p:spPr>
        <p:txBody>
          <a:bodyPr wrap="square" lIns="91431" tIns="45716" rIns="91431" bIns="45716" rtlCol="0">
            <a:spAutoFit/>
          </a:bodyPr>
          <a:lstStyle/>
          <a:p>
            <a:pPr algn="ctr"/>
            <a:r>
              <a:rPr lang="en-US" sz="1000" b="1" smtClean="0">
                <a:solidFill>
                  <a:schemeClr val="tx1"/>
                </a:solidFill>
              </a:rPr>
              <a:t>EXPERIMENT 1: IMAGERY</a:t>
            </a:r>
            <a:endParaRPr lang="en-US" sz="1000" b="1">
              <a:solidFill>
                <a:schemeClr val="tx1"/>
              </a:solidFill>
            </a:endParaRPr>
          </a:p>
        </p:txBody>
      </p:sp>
      <p:grpSp>
        <p:nvGrpSpPr>
          <p:cNvPr id="3" name="Gruppieren 2"/>
          <p:cNvGrpSpPr/>
          <p:nvPr/>
        </p:nvGrpSpPr>
        <p:grpSpPr>
          <a:xfrm>
            <a:off x="540807" y="2121373"/>
            <a:ext cx="7631593" cy="3323851"/>
            <a:chOff x="4174109" y="2121373"/>
            <a:chExt cx="3960000" cy="2743200"/>
          </a:xfrm>
        </p:grpSpPr>
        <p:graphicFrame>
          <p:nvGraphicFramePr>
            <p:cNvPr id="5" name="Chart 42"/>
            <p:cNvGraphicFramePr/>
            <p:nvPr>
              <p:extLst>
                <p:ext uri="{D42A27DB-BD31-4B8C-83A1-F6EECF244321}">
                  <p14:modId xmlns:p14="http://schemas.microsoft.com/office/powerpoint/2010/main" val="413402345"/>
                </p:ext>
              </p:extLst>
            </p:nvPr>
          </p:nvGraphicFramePr>
          <p:xfrm>
            <a:off x="4174109" y="2121373"/>
            <a:ext cx="3960000" cy="2743200"/>
          </p:xfrm>
          <a:graphic>
            <a:graphicData uri="http://schemas.openxmlformats.org/drawingml/2006/chart">
              <c:chart xmlns:c="http://schemas.openxmlformats.org/drawingml/2006/chart" xmlns:r="http://schemas.openxmlformats.org/officeDocument/2006/relationships" r:id="rId2"/>
            </a:graphicData>
          </a:graphic>
        </p:graphicFrame>
        <p:sp>
          <p:nvSpPr>
            <p:cNvPr id="9" name="TextBox 17"/>
            <p:cNvSpPr txBox="1"/>
            <p:nvPr/>
          </p:nvSpPr>
          <p:spPr>
            <a:xfrm>
              <a:off x="5165901" y="3107816"/>
              <a:ext cx="648072" cy="233902"/>
            </a:xfrm>
            <a:prstGeom prst="rect">
              <a:avLst/>
            </a:prstGeom>
            <a:noFill/>
          </p:spPr>
          <p:txBody>
            <a:bodyPr wrap="square" lIns="91431" tIns="45716" rIns="91431" bIns="45716" rtlCol="0">
              <a:spAutoFit/>
            </a:bodyPr>
            <a:lstStyle/>
            <a:p>
              <a:pPr algn="ctr"/>
              <a:r>
                <a:rPr lang="en-US" sz="1000" smtClean="0">
                  <a:solidFill>
                    <a:schemeClr val="tx1"/>
                  </a:solidFill>
                </a:rPr>
                <a:t>closer</a:t>
              </a:r>
              <a:endParaRPr lang="en-US" sz="1000">
                <a:solidFill>
                  <a:schemeClr val="tx1"/>
                </a:solidFill>
              </a:endParaRPr>
            </a:p>
          </p:txBody>
        </p:sp>
        <p:sp>
          <p:nvSpPr>
            <p:cNvPr id="10" name="TextBox 18"/>
            <p:cNvSpPr txBox="1"/>
            <p:nvPr/>
          </p:nvSpPr>
          <p:spPr>
            <a:xfrm>
              <a:off x="6984389" y="3358127"/>
              <a:ext cx="648072" cy="233902"/>
            </a:xfrm>
            <a:prstGeom prst="rect">
              <a:avLst/>
            </a:prstGeom>
            <a:noFill/>
          </p:spPr>
          <p:txBody>
            <a:bodyPr wrap="square" lIns="91431" tIns="45716" rIns="91431" bIns="45716" rtlCol="0">
              <a:spAutoFit/>
            </a:bodyPr>
            <a:lstStyle/>
            <a:p>
              <a:pPr algn="ctr"/>
              <a:r>
                <a:rPr lang="en-US" sz="1000" smtClean="0">
                  <a:solidFill>
                    <a:schemeClr val="tx1"/>
                  </a:solidFill>
                </a:rPr>
                <a:t>farther</a:t>
              </a:r>
              <a:endParaRPr lang="en-US" sz="1000">
                <a:solidFill>
                  <a:schemeClr val="tx1"/>
                </a:solidFill>
              </a:endParaRPr>
            </a:p>
          </p:txBody>
        </p:sp>
        <p:sp>
          <p:nvSpPr>
            <p:cNvPr id="11" name="TextBox 19"/>
            <p:cNvSpPr txBox="1"/>
            <p:nvPr/>
          </p:nvSpPr>
          <p:spPr>
            <a:xfrm>
              <a:off x="6730628" y="2132856"/>
              <a:ext cx="1296144" cy="233902"/>
            </a:xfrm>
            <a:prstGeom prst="rect">
              <a:avLst/>
            </a:prstGeom>
            <a:noFill/>
          </p:spPr>
          <p:txBody>
            <a:bodyPr wrap="square" lIns="91431" tIns="45716" rIns="91431" bIns="45716" rtlCol="0">
              <a:spAutoFit/>
            </a:bodyPr>
            <a:lstStyle/>
            <a:p>
              <a:pPr algn="r"/>
              <a:r>
                <a:rPr lang="en-US" sz="1000" smtClean="0">
                  <a:solidFill>
                    <a:schemeClr val="tx1"/>
                  </a:solidFill>
                </a:rPr>
                <a:t>Distance difference</a:t>
              </a:r>
              <a:endParaRPr lang="en-US" sz="1000">
                <a:solidFill>
                  <a:schemeClr val="tx1"/>
                </a:solidFill>
              </a:endParaRPr>
            </a:p>
          </p:txBody>
        </p:sp>
        <p:sp>
          <p:nvSpPr>
            <p:cNvPr id="14" name="TextBox 20"/>
            <p:cNvSpPr txBox="1"/>
            <p:nvPr/>
          </p:nvSpPr>
          <p:spPr>
            <a:xfrm>
              <a:off x="4896157" y="4552067"/>
              <a:ext cx="792088" cy="233902"/>
            </a:xfrm>
            <a:prstGeom prst="rect">
              <a:avLst/>
            </a:prstGeom>
            <a:noFill/>
          </p:spPr>
          <p:txBody>
            <a:bodyPr wrap="square" lIns="91431" tIns="45716" rIns="91431" bIns="45716" rtlCol="0">
              <a:spAutoFit/>
            </a:bodyPr>
            <a:lstStyle/>
            <a:p>
              <a:pPr algn="ctr"/>
              <a:r>
                <a:rPr lang="en-US" sz="1000" smtClean="0">
                  <a:solidFill>
                    <a:schemeClr val="tx1"/>
                  </a:solidFill>
                </a:rPr>
                <a:t>individual</a:t>
              </a:r>
              <a:endParaRPr lang="en-US" sz="1000">
                <a:solidFill>
                  <a:schemeClr val="tx1"/>
                </a:solidFill>
              </a:endParaRPr>
            </a:p>
          </p:txBody>
        </p:sp>
        <p:sp>
          <p:nvSpPr>
            <p:cNvPr id="15" name="TextBox 23"/>
            <p:cNvSpPr txBox="1"/>
            <p:nvPr/>
          </p:nvSpPr>
          <p:spPr>
            <a:xfrm>
              <a:off x="5616237" y="4552067"/>
              <a:ext cx="792088" cy="233902"/>
            </a:xfrm>
            <a:prstGeom prst="rect">
              <a:avLst/>
            </a:prstGeom>
            <a:noFill/>
          </p:spPr>
          <p:txBody>
            <a:bodyPr wrap="square" lIns="91431" tIns="45716" rIns="91431" bIns="45716" rtlCol="0">
              <a:spAutoFit/>
            </a:bodyPr>
            <a:lstStyle/>
            <a:p>
              <a:pPr algn="ctr"/>
              <a:r>
                <a:rPr lang="en-US" sz="1000" smtClean="0">
                  <a:solidFill>
                    <a:schemeClr val="tx1"/>
                  </a:solidFill>
                </a:rPr>
                <a:t>joint</a:t>
              </a:r>
              <a:endParaRPr lang="en-US" sz="1000">
                <a:solidFill>
                  <a:schemeClr val="tx1"/>
                </a:solidFill>
              </a:endParaRPr>
            </a:p>
          </p:txBody>
        </p:sp>
        <p:sp>
          <p:nvSpPr>
            <p:cNvPr id="16" name="TextBox 24"/>
            <p:cNvSpPr txBox="1"/>
            <p:nvPr/>
          </p:nvSpPr>
          <p:spPr>
            <a:xfrm>
              <a:off x="6480333" y="4552067"/>
              <a:ext cx="792088" cy="233902"/>
            </a:xfrm>
            <a:prstGeom prst="rect">
              <a:avLst/>
            </a:prstGeom>
            <a:noFill/>
          </p:spPr>
          <p:txBody>
            <a:bodyPr wrap="square" lIns="91431" tIns="45716" rIns="91431" bIns="45716" rtlCol="0">
              <a:spAutoFit/>
            </a:bodyPr>
            <a:lstStyle/>
            <a:p>
              <a:pPr algn="ctr"/>
              <a:r>
                <a:rPr lang="en-US" sz="1000" smtClean="0">
                  <a:solidFill>
                    <a:schemeClr val="tx1"/>
                  </a:solidFill>
                </a:rPr>
                <a:t>individual</a:t>
              </a:r>
              <a:endParaRPr lang="en-US" sz="1000">
                <a:solidFill>
                  <a:schemeClr val="tx1"/>
                </a:solidFill>
              </a:endParaRPr>
            </a:p>
          </p:txBody>
        </p:sp>
        <p:sp>
          <p:nvSpPr>
            <p:cNvPr id="17" name="TextBox 25"/>
            <p:cNvSpPr txBox="1"/>
            <p:nvPr/>
          </p:nvSpPr>
          <p:spPr>
            <a:xfrm>
              <a:off x="7272421" y="4552067"/>
              <a:ext cx="792088" cy="233902"/>
            </a:xfrm>
            <a:prstGeom prst="rect">
              <a:avLst/>
            </a:prstGeom>
            <a:noFill/>
          </p:spPr>
          <p:txBody>
            <a:bodyPr wrap="square" lIns="91431" tIns="45716" rIns="91431" bIns="45716" rtlCol="0">
              <a:spAutoFit/>
            </a:bodyPr>
            <a:lstStyle/>
            <a:p>
              <a:pPr algn="ctr"/>
              <a:r>
                <a:rPr lang="en-US" sz="1000" smtClean="0">
                  <a:solidFill>
                    <a:schemeClr val="tx1"/>
                  </a:solidFill>
                </a:rPr>
                <a:t>joint</a:t>
              </a:r>
              <a:endParaRPr lang="en-US" sz="1000">
                <a:solidFill>
                  <a:schemeClr val="tx1"/>
                </a:solidFill>
              </a:endParaRPr>
            </a:p>
          </p:txBody>
        </p:sp>
        <p:sp>
          <p:nvSpPr>
            <p:cNvPr id="28" name="TextBox 30"/>
            <p:cNvSpPr txBox="1"/>
            <p:nvPr/>
          </p:nvSpPr>
          <p:spPr>
            <a:xfrm>
              <a:off x="5613505" y="2852878"/>
              <a:ext cx="347472" cy="432106"/>
            </a:xfrm>
            <a:prstGeom prst="rect">
              <a:avLst/>
            </a:prstGeom>
            <a:noFill/>
          </p:spPr>
          <p:txBody>
            <a:bodyPr wrap="square" rtlCol="0">
              <a:spAutoFit/>
            </a:bodyPr>
            <a:lstStyle/>
            <a:p>
              <a:pPr algn="ctr"/>
              <a:r>
                <a:rPr lang="en-US" sz="2400" smtClean="0">
                  <a:solidFill>
                    <a:schemeClr val="tx1"/>
                  </a:solidFill>
                </a:rPr>
                <a:t>*</a:t>
              </a:r>
              <a:endParaRPr lang="en-US" sz="2400">
                <a:solidFill>
                  <a:schemeClr val="tx1"/>
                </a:solidFill>
              </a:endParaRPr>
            </a:p>
          </p:txBody>
        </p:sp>
      </p:grpSp>
      <p:sp>
        <p:nvSpPr>
          <p:cNvPr id="19" name="Title 1"/>
          <p:cNvSpPr>
            <a:spLocks noGrp="1"/>
          </p:cNvSpPr>
          <p:nvPr>
            <p:ph type="title"/>
          </p:nvPr>
        </p:nvSpPr>
        <p:spPr>
          <a:xfrm>
            <a:off x="457201" y="274638"/>
            <a:ext cx="8228013" cy="1141412"/>
          </a:xfrm>
        </p:spPr>
        <p:txBody>
          <a:bodyPr/>
          <a:lstStyle/>
          <a:p>
            <a:r>
              <a:rPr lang="de-DE" dirty="0" err="1" smtClean="0"/>
              <a:t>Imagery</a:t>
            </a:r>
            <a:endParaRPr lang="en-US" dirty="0"/>
          </a:p>
        </p:txBody>
      </p:sp>
    </p:spTree>
    <p:extLst>
      <p:ext uri="{BB962C8B-B14F-4D97-AF65-F5344CB8AC3E}">
        <p14:creationId xmlns:p14="http://schemas.microsoft.com/office/powerpoint/2010/main" val="184205881"/>
      </p:ext>
    </p:extLst>
  </p:cSld>
  <p:clrMapOvr>
    <a:masterClrMapping/>
  </p:clrMapOvr>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10" descr="DSC_AA_3213_s"/>
          <p:cNvPicPr>
            <a:picLocks noChangeAspect="1" noChangeArrowheads="1"/>
          </p:cNvPicPr>
          <p:nvPr/>
        </p:nvPicPr>
        <p:blipFill>
          <a:blip r:embed="rId2">
            <a:lum bright="12000" contrast="30000"/>
            <a:alphaModFix/>
            <a:extLst>
              <a:ext uri="{28A0092B-C50C-407E-A947-70E740481C1C}">
                <a14:useLocalDpi xmlns:a14="http://schemas.microsoft.com/office/drawing/2010/main" val="0"/>
              </a:ext>
            </a:extLst>
          </a:blip>
          <a:srcRect/>
          <a:stretch>
            <a:fillRect/>
          </a:stretch>
        </p:blipFill>
        <p:spPr bwMode="auto">
          <a:xfrm>
            <a:off x="0" y="0"/>
            <a:ext cx="9144000" cy="68500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8335080"/>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2"/>
          <p:cNvSpPr>
            <a:spLocks noChangeArrowheads="1"/>
          </p:cNvSpPr>
          <p:nvPr/>
        </p:nvSpPr>
        <p:spPr bwMode="auto">
          <a:xfrm>
            <a:off x="1" y="730416"/>
            <a:ext cx="9144000" cy="1260475"/>
          </a:xfrm>
          <a:prstGeom prst="rect">
            <a:avLst/>
          </a:prstGeom>
          <a:gradFill flip="none" rotWithShape="1">
            <a:gsLst>
              <a:gs pos="0">
                <a:schemeClr val="tx1">
                  <a:alpha val="0"/>
                </a:schemeClr>
              </a:gs>
              <a:gs pos="100000">
                <a:srgbClr val="FFFFFF">
                  <a:alpha val="0"/>
                </a:srgbClr>
              </a:gs>
              <a:gs pos="1000">
                <a:schemeClr val="tx1"/>
              </a:gs>
            </a:gsLst>
            <a:lin ang="5400000" scaled="0"/>
            <a:tileRect/>
          </a:gradFill>
          <a:ln w="9525">
            <a:noFill/>
            <a:round/>
            <a:headEnd/>
            <a:tailEnd/>
          </a:ln>
          <a:effectLst/>
        </p:spPr>
        <p:txBody>
          <a:bodyPr wrap="none" anchor="ctr">
            <a:prstTxWarp prst="textNoShape">
              <a:avLst/>
            </a:prstTxWarp>
          </a:bodyPr>
          <a:lstStyle/>
          <a:p>
            <a:endParaRPr lang="en-US" dirty="0"/>
          </a:p>
        </p:txBody>
      </p:sp>
      <p:sp>
        <p:nvSpPr>
          <p:cNvPr id="14" name="Rectangle 13"/>
          <p:cNvSpPr/>
          <p:nvPr/>
        </p:nvSpPr>
        <p:spPr>
          <a:xfrm>
            <a:off x="467544" y="369238"/>
            <a:ext cx="3600400" cy="1107996"/>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Joint action:</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an </a:t>
            </a:r>
            <a:r>
              <a:rPr lang="en-US" i="0" strike="dblStrike" dirty="0" smtClean="0">
                <a:effectLst>
                  <a:glow rad="101600">
                    <a:schemeClr val="tx1">
                      <a:alpha val="75000"/>
                    </a:schemeClr>
                  </a:glow>
                </a:effectLst>
              </a:rPr>
              <a:t>action </a:t>
            </a:r>
            <a:r>
              <a:rPr lang="en-US" i="0" dirty="0" smtClean="0">
                <a:effectLst>
                  <a:glow rad="101600">
                    <a:schemeClr val="tx1">
                      <a:alpha val="75000"/>
                    </a:schemeClr>
                  </a:glow>
                </a:effectLst>
              </a:rPr>
              <a:t>event with two or more agents </a:t>
            </a:r>
            <a:r>
              <a:rPr lang="en-US" sz="1100" i="0" dirty="0" smtClean="0">
                <a:effectLst>
                  <a:glow rad="101600">
                    <a:schemeClr val="tx1">
                      <a:alpha val="75000"/>
                    </a:schemeClr>
                  </a:glow>
                </a:effectLst>
              </a:rPr>
              <a:t>(Ludwig 2007)</a:t>
            </a:r>
          </a:p>
        </p:txBody>
      </p:sp>
      <p:sp>
        <p:nvSpPr>
          <p:cNvPr id="29" name="Text Box 4"/>
          <p:cNvSpPr txBox="1">
            <a:spLocks noChangeArrowheads="1"/>
          </p:cNvSpPr>
          <p:nvPr/>
        </p:nvSpPr>
        <p:spPr bwMode="auto">
          <a:xfrm>
            <a:off x="4898984" y="476672"/>
            <a:ext cx="3590925" cy="3978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spcBef>
                <a:spcPct val="25000"/>
              </a:spcBef>
            </a:pPr>
            <a:r>
              <a:rPr lang="en-GB" i="0" dirty="0" smtClean="0">
                <a:solidFill>
                  <a:schemeClr val="bg1">
                    <a:lumMod val="50000"/>
                  </a:schemeClr>
                </a:solidFill>
                <a:effectLst>
                  <a:glow rad="101600">
                    <a:schemeClr val="tx1">
                      <a:alpha val="75000"/>
                    </a:schemeClr>
                  </a:glow>
                </a:effectLst>
              </a:rPr>
              <a:t>tidying </a:t>
            </a:r>
            <a:r>
              <a:rPr lang="en-GB" i="0" dirty="0">
                <a:solidFill>
                  <a:schemeClr val="bg1">
                    <a:lumMod val="50000"/>
                  </a:schemeClr>
                </a:solidFill>
                <a:effectLst>
                  <a:glow rad="101600">
                    <a:schemeClr val="tx1">
                      <a:alpha val="75000"/>
                    </a:schemeClr>
                  </a:glow>
                </a:effectLst>
              </a:rPr>
              <a:t>up the toys together </a:t>
            </a:r>
          </a:p>
          <a:p>
            <a:pPr algn="r">
              <a:spcBef>
                <a:spcPct val="25000"/>
              </a:spcBef>
            </a:pPr>
            <a:r>
              <a:rPr lang="en-GB" sz="1600" i="0" dirty="0">
                <a:solidFill>
                  <a:schemeClr val="bg1">
                    <a:lumMod val="50000"/>
                  </a:schemeClr>
                </a:solidFill>
                <a:effectLst>
                  <a:glow rad="101600">
                    <a:schemeClr val="tx1">
                      <a:alpha val="75000"/>
                    </a:schemeClr>
                  </a:glow>
                </a:effectLst>
              </a:rPr>
              <a:t>(</a:t>
            </a:r>
            <a:r>
              <a:rPr lang="en-GB" sz="1600" i="0" dirty="0" err="1">
                <a:solidFill>
                  <a:schemeClr val="bg1">
                    <a:lumMod val="50000"/>
                  </a:schemeClr>
                </a:solidFill>
                <a:effectLst>
                  <a:glow rad="101600">
                    <a:schemeClr val="tx1">
                      <a:alpha val="75000"/>
                    </a:schemeClr>
                  </a:glow>
                </a:effectLst>
              </a:rPr>
              <a:t>Behne</a:t>
            </a:r>
            <a:r>
              <a:rPr lang="en-GB" sz="1600" i="0" dirty="0">
                <a:solidFill>
                  <a:schemeClr val="bg1">
                    <a:lumMod val="50000"/>
                  </a:schemeClr>
                </a:solidFill>
                <a:effectLst>
                  <a:glow rad="101600">
                    <a:schemeClr val="tx1">
                      <a:alpha val="75000"/>
                    </a:schemeClr>
                  </a:glow>
                </a:effectLst>
              </a:rPr>
              <a:t> et al 2005)</a:t>
            </a:r>
          </a:p>
          <a:p>
            <a:pPr algn="l">
              <a:spcBef>
                <a:spcPct val="25000"/>
              </a:spcBef>
            </a:pPr>
            <a:r>
              <a:rPr lang="en-GB" i="0" dirty="0">
                <a:solidFill>
                  <a:schemeClr val="bg1">
                    <a:lumMod val="50000"/>
                  </a:schemeClr>
                </a:solidFill>
                <a:effectLst>
                  <a:glow rad="101600">
                    <a:schemeClr val="tx1">
                      <a:alpha val="75000"/>
                    </a:schemeClr>
                  </a:glow>
                </a:effectLst>
              </a:rPr>
              <a:t>cooperatively pulling handles in sequence to make a dog-puppet sing </a:t>
            </a:r>
          </a:p>
          <a:p>
            <a:pPr algn="r">
              <a:spcBef>
                <a:spcPct val="25000"/>
              </a:spcBef>
            </a:pPr>
            <a:r>
              <a:rPr lang="en-GB" sz="1600" i="0" dirty="0">
                <a:solidFill>
                  <a:schemeClr val="bg1">
                    <a:lumMod val="50000"/>
                  </a:schemeClr>
                </a:solidFill>
                <a:effectLst>
                  <a:glow rad="101600">
                    <a:schemeClr val="tx1">
                      <a:alpha val="75000"/>
                    </a:schemeClr>
                  </a:glow>
                </a:effectLst>
              </a:rPr>
              <a:t>(Brownell et al 2006)</a:t>
            </a:r>
          </a:p>
          <a:p>
            <a:pPr algn="l">
              <a:spcBef>
                <a:spcPct val="25000"/>
              </a:spcBef>
            </a:pPr>
            <a:r>
              <a:rPr lang="en-GB" i="0" dirty="0">
                <a:solidFill>
                  <a:schemeClr val="bg1">
                    <a:lumMod val="50000"/>
                  </a:schemeClr>
                </a:solidFill>
                <a:effectLst>
                  <a:glow rad="101600">
                    <a:schemeClr val="tx1">
                      <a:alpha val="75000"/>
                    </a:schemeClr>
                  </a:glow>
                </a:effectLst>
              </a:rPr>
              <a:t>bouncing a ball on a large trampoline together </a:t>
            </a:r>
          </a:p>
          <a:p>
            <a:pPr algn="r">
              <a:spcBef>
                <a:spcPct val="25000"/>
              </a:spcBef>
            </a:pPr>
            <a:r>
              <a:rPr lang="en-GB" sz="1600" i="0" dirty="0">
                <a:solidFill>
                  <a:schemeClr val="bg1">
                    <a:lumMod val="50000"/>
                  </a:schemeClr>
                </a:solidFill>
                <a:effectLst>
                  <a:glow rad="101600">
                    <a:schemeClr val="tx1">
                      <a:alpha val="75000"/>
                    </a:schemeClr>
                  </a:glow>
                </a:effectLst>
              </a:rPr>
              <a:t>(</a:t>
            </a:r>
            <a:r>
              <a:rPr lang="en-GB" sz="1600" i="0" dirty="0" err="1">
                <a:solidFill>
                  <a:schemeClr val="bg1">
                    <a:lumMod val="50000"/>
                  </a:schemeClr>
                </a:solidFill>
                <a:effectLst>
                  <a:glow rad="101600">
                    <a:schemeClr val="tx1">
                      <a:alpha val="75000"/>
                    </a:schemeClr>
                  </a:glow>
                </a:effectLst>
              </a:rPr>
              <a:t>Tomasello</a:t>
            </a:r>
            <a:r>
              <a:rPr lang="en-GB" sz="1600" i="0" dirty="0">
                <a:solidFill>
                  <a:schemeClr val="bg1">
                    <a:lumMod val="50000"/>
                  </a:schemeClr>
                </a:solidFill>
                <a:effectLst>
                  <a:glow rad="101600">
                    <a:schemeClr val="tx1">
                      <a:alpha val="75000"/>
                    </a:schemeClr>
                  </a:glow>
                </a:effectLst>
              </a:rPr>
              <a:t> &amp; Carpenter 2007)</a:t>
            </a:r>
          </a:p>
          <a:p>
            <a:pPr algn="l">
              <a:spcBef>
                <a:spcPct val="25000"/>
              </a:spcBef>
            </a:pPr>
            <a:r>
              <a:rPr lang="en-GB" i="0" dirty="0" smtClean="0">
                <a:solidFill>
                  <a:schemeClr val="bg1">
                    <a:lumMod val="50000"/>
                  </a:schemeClr>
                </a:solidFill>
                <a:effectLst>
                  <a:glow rad="101600">
                    <a:schemeClr val="tx1">
                      <a:alpha val="75000"/>
                    </a:schemeClr>
                  </a:glow>
                </a:effectLst>
              </a:rPr>
              <a:t>pretending to row a boat together</a:t>
            </a:r>
            <a:endParaRPr lang="en-GB" i="0" dirty="0">
              <a:solidFill>
                <a:schemeClr val="bg1">
                  <a:lumMod val="50000"/>
                </a:schemeClr>
              </a:solidFill>
              <a:effectLst>
                <a:glow rad="101600">
                  <a:schemeClr val="tx1">
                    <a:alpha val="75000"/>
                  </a:schemeClr>
                </a:glow>
              </a:effectLst>
            </a:endParaRPr>
          </a:p>
        </p:txBody>
      </p:sp>
      <p:sp>
        <p:nvSpPr>
          <p:cNvPr id="16" name="Rectangle 15"/>
          <p:cNvSpPr/>
          <p:nvPr/>
        </p:nvSpPr>
        <p:spPr>
          <a:xfrm>
            <a:off x="359532" y="2276874"/>
            <a:ext cx="1440160" cy="769441"/>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Nora’s shooting</a:t>
            </a:r>
          </a:p>
        </p:txBody>
      </p:sp>
      <p:sp>
        <p:nvSpPr>
          <p:cNvPr id="17" name="Rectangle 16"/>
          <p:cNvSpPr/>
          <p:nvPr/>
        </p:nvSpPr>
        <p:spPr>
          <a:xfrm>
            <a:off x="359532" y="3933058"/>
            <a:ext cx="1440160" cy="769441"/>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Olive’s shooting</a:t>
            </a:r>
          </a:p>
        </p:txBody>
      </p:sp>
      <p:sp>
        <p:nvSpPr>
          <p:cNvPr id="18" name="Rectangle 17"/>
          <p:cNvSpPr/>
          <p:nvPr/>
        </p:nvSpPr>
        <p:spPr>
          <a:xfrm>
            <a:off x="2267745" y="3140970"/>
            <a:ext cx="1440160" cy="769441"/>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Fred’s death</a:t>
            </a:r>
          </a:p>
        </p:txBody>
      </p:sp>
      <p:sp>
        <p:nvSpPr>
          <p:cNvPr id="19" name="Oval 18"/>
          <p:cNvSpPr/>
          <p:nvPr/>
        </p:nvSpPr>
        <p:spPr bwMode="auto">
          <a:xfrm>
            <a:off x="395537" y="1988840"/>
            <a:ext cx="1440160" cy="1440160"/>
          </a:xfrm>
          <a:prstGeom prst="ellipse">
            <a:avLst/>
          </a:prstGeom>
          <a:noFill/>
          <a:ln w="38100" cap="flat" cmpd="sng" algn="ctr">
            <a:solidFill>
              <a:schemeClr val="bg1"/>
            </a:solidFill>
            <a:prstDash val="solid"/>
            <a:round/>
            <a:headEnd type="none" w="med" len="med"/>
            <a:tailEnd type="none" w="med" len="med"/>
          </a:ln>
          <a:effectLst>
            <a:glow rad="1524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0" name="Oval 19"/>
          <p:cNvSpPr/>
          <p:nvPr/>
        </p:nvSpPr>
        <p:spPr bwMode="auto">
          <a:xfrm>
            <a:off x="395537" y="3645024"/>
            <a:ext cx="1440160" cy="1440160"/>
          </a:xfrm>
          <a:prstGeom prst="ellipse">
            <a:avLst/>
          </a:prstGeom>
          <a:noFill/>
          <a:ln w="38100" cap="flat" cmpd="sng" algn="ctr">
            <a:solidFill>
              <a:schemeClr val="bg1"/>
            </a:solidFill>
            <a:prstDash val="solid"/>
            <a:round/>
            <a:headEnd type="none" w="med" len="med"/>
            <a:tailEnd type="none" w="med" len="med"/>
          </a:ln>
          <a:effectLst>
            <a:glow rad="1524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1" name="Oval 20"/>
          <p:cNvSpPr/>
          <p:nvPr/>
        </p:nvSpPr>
        <p:spPr bwMode="auto">
          <a:xfrm>
            <a:off x="2267745" y="2780928"/>
            <a:ext cx="1440160" cy="1440160"/>
          </a:xfrm>
          <a:prstGeom prst="ellipse">
            <a:avLst/>
          </a:prstGeom>
          <a:noFill/>
          <a:ln w="38100" cap="flat" cmpd="sng" algn="ctr">
            <a:solidFill>
              <a:schemeClr val="bg1"/>
            </a:solidFill>
            <a:prstDash val="solid"/>
            <a:round/>
            <a:headEnd type="none" w="med" len="med"/>
            <a:tailEnd type="none" w="med" len="med"/>
          </a:ln>
          <a:effectLst>
            <a:glow rad="1524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cxnSp>
        <p:nvCxnSpPr>
          <p:cNvPr id="22" name="Straight Arrow Connector 21"/>
          <p:cNvCxnSpPr/>
          <p:nvPr/>
        </p:nvCxnSpPr>
        <p:spPr bwMode="auto">
          <a:xfrm>
            <a:off x="1907704" y="2852936"/>
            <a:ext cx="432048" cy="288032"/>
          </a:xfrm>
          <a:prstGeom prst="straightConnector1">
            <a:avLst/>
          </a:prstGeom>
          <a:solidFill>
            <a:srgbClr val="00B8FF"/>
          </a:solidFill>
          <a:ln w="38100" cap="flat" cmpd="sng" algn="ctr">
            <a:solidFill>
              <a:srgbClr val="FFFFFF"/>
            </a:solidFill>
            <a:prstDash val="solid"/>
            <a:round/>
            <a:headEnd type="none" w="med" len="med"/>
            <a:tailEnd type="arrow"/>
          </a:ln>
          <a:effectLst>
            <a:glow rad="152400">
              <a:schemeClr val="tx1">
                <a:alpha val="75000"/>
              </a:schemeClr>
            </a:glow>
          </a:effectLst>
        </p:spPr>
      </p:cxnSp>
      <p:cxnSp>
        <p:nvCxnSpPr>
          <p:cNvPr id="23" name="Straight Arrow Connector 22"/>
          <p:cNvCxnSpPr/>
          <p:nvPr/>
        </p:nvCxnSpPr>
        <p:spPr bwMode="auto">
          <a:xfrm flipV="1">
            <a:off x="1907704" y="3861048"/>
            <a:ext cx="432048" cy="288032"/>
          </a:xfrm>
          <a:prstGeom prst="straightConnector1">
            <a:avLst/>
          </a:prstGeom>
          <a:solidFill>
            <a:srgbClr val="00B8FF"/>
          </a:solidFill>
          <a:ln w="38100" cap="flat" cmpd="sng" algn="ctr">
            <a:solidFill>
              <a:srgbClr val="FFFFFF"/>
            </a:solidFill>
            <a:prstDash val="solid"/>
            <a:round/>
            <a:headEnd type="none" w="med" len="med"/>
            <a:tailEnd type="arrow"/>
          </a:ln>
          <a:effectLst>
            <a:glow rad="152400">
              <a:schemeClr val="tx1">
                <a:alpha val="75000"/>
              </a:schemeClr>
            </a:glow>
          </a:effectLst>
        </p:spPr>
      </p:cxnSp>
      <p:sp>
        <p:nvSpPr>
          <p:cNvPr id="24" name="Left Brace 23"/>
          <p:cNvSpPr/>
          <p:nvPr/>
        </p:nvSpPr>
        <p:spPr bwMode="auto">
          <a:xfrm rot="16200000">
            <a:off x="1871700" y="3753037"/>
            <a:ext cx="288032" cy="3384376"/>
          </a:xfrm>
          <a:prstGeom prst="leftBrace">
            <a:avLst>
              <a:gd name="adj1" fmla="val 42544"/>
              <a:gd name="adj2" fmla="val 50000"/>
            </a:avLst>
          </a:prstGeom>
          <a:noFill/>
          <a:ln w="38100" cap="flat" cmpd="sng" algn="ctr">
            <a:solidFill>
              <a:srgbClr val="FFFFFF"/>
            </a:solidFill>
            <a:prstDash val="solid"/>
            <a:round/>
            <a:headEnd type="none" w="med" len="med"/>
            <a:tailEnd type="none" w="med" len="med"/>
          </a:ln>
          <a:effectLst>
            <a:glow rad="1016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5" name="Rectangle 24"/>
          <p:cNvSpPr/>
          <p:nvPr/>
        </p:nvSpPr>
        <p:spPr>
          <a:xfrm>
            <a:off x="431540" y="5733258"/>
            <a:ext cx="3168352"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Fred’s killing</a:t>
            </a:r>
          </a:p>
        </p:txBody>
      </p:sp>
    </p:spTree>
    <p:extLst>
      <p:ext uri="{BB962C8B-B14F-4D97-AF65-F5344CB8AC3E}">
        <p14:creationId xmlns:p14="http://schemas.microsoft.com/office/powerpoint/2010/main" val="786582276"/>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showMasterPhAnim="0">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755576" y="332656"/>
            <a:ext cx="7776864" cy="1107996"/>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1" i="0" dirty="0" smtClean="0">
                <a:solidFill>
                  <a:srgbClr val="000000"/>
                </a:solidFill>
                <a:effectLst>
                  <a:glow rad="101600">
                    <a:srgbClr val="FFFFFF"/>
                  </a:glow>
                </a:effectLst>
                <a:ea typeface="Arial" charset="0"/>
                <a:cs typeface="Arial" charset="0"/>
              </a:rPr>
              <a:t>In some joint actions, the agents have a single representation of the whole outcome</a:t>
            </a:r>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1" i="0" dirty="0" smtClean="0">
                <a:solidFill>
                  <a:srgbClr val="000000"/>
                </a:solidFill>
                <a:effectLst>
                  <a:glow rad="101600">
                    <a:srgbClr val="FFFFFF"/>
                  </a:glow>
                </a:effectLst>
                <a:ea typeface="Arial" charset="0"/>
                <a:cs typeface="Arial" charset="0"/>
              </a:rPr>
              <a:t>(slides from Natalie </a:t>
            </a:r>
            <a:r>
              <a:rPr lang="en-US" b="1" i="0" dirty="0" err="1" smtClean="0">
                <a:solidFill>
                  <a:srgbClr val="000000"/>
                </a:solidFill>
                <a:effectLst>
                  <a:glow rad="101600">
                    <a:srgbClr val="FFFFFF"/>
                  </a:glow>
                </a:effectLst>
                <a:ea typeface="Arial" charset="0"/>
                <a:cs typeface="Arial" charset="0"/>
              </a:rPr>
              <a:t>Sebanz</a:t>
            </a:r>
            <a:r>
              <a:rPr lang="en-US" b="1" i="0" dirty="0" smtClean="0">
                <a:solidFill>
                  <a:srgbClr val="000000"/>
                </a:solidFill>
                <a:effectLst>
                  <a:glow rad="101600">
                    <a:srgbClr val="FFFFFF"/>
                  </a:glow>
                </a:effectLst>
                <a:ea typeface="Arial" charset="0"/>
                <a:cs typeface="Arial" charset="0"/>
              </a:rPr>
              <a:t>)</a:t>
            </a:r>
            <a:endParaRPr lang="en-US" b="1" i="0" dirty="0">
              <a:solidFill>
                <a:srgbClr val="000000"/>
              </a:solidFill>
              <a:effectLst>
                <a:glow rad="101600">
                  <a:srgbClr val="FFFFFF"/>
                </a:glow>
              </a:effectLst>
              <a:ea typeface="Arial" charset="0"/>
              <a:cs typeface="Arial" charset="0"/>
            </a:endParaRPr>
          </a:p>
        </p:txBody>
      </p:sp>
    </p:spTree>
    <p:extLst>
      <p:ext uri="{BB962C8B-B14F-4D97-AF65-F5344CB8AC3E}">
        <p14:creationId xmlns:p14="http://schemas.microsoft.com/office/powerpoint/2010/main" val="1365225909"/>
      </p:ext>
    </p:extLst>
  </p:cSld>
  <p:clrMapOvr>
    <a:masterClrMapping/>
  </p:clrMapOvr>
  <p:timing>
    <p:tnLst>
      <p:par>
        <p:cTn xmlns:p14="http://schemas.microsoft.com/office/powerpoint/2010/mai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showMasterPhAnim="0">
  <p:cSld>
    <p:bg>
      <p:bgPr>
        <a:solidFill>
          <a:schemeClr val="bg1"/>
        </a:solidFill>
        <a:effectLst/>
      </p:bgPr>
    </p:bg>
    <p:spTree>
      <p:nvGrpSpPr>
        <p:cNvPr id="1" name=""/>
        <p:cNvGrpSpPr/>
        <p:nvPr/>
      </p:nvGrpSpPr>
      <p:grpSpPr>
        <a:xfrm>
          <a:off x="0" y="0"/>
          <a:ext cx="0" cy="0"/>
          <a:chOff x="0" y="0"/>
          <a:chExt cx="0" cy="0"/>
        </a:xfrm>
      </p:grpSpPr>
      <p:sp>
        <p:nvSpPr>
          <p:cNvPr id="546819" name="Rectangle 3"/>
          <p:cNvSpPr>
            <a:spLocks noGrp="1" noChangeArrowheads="1"/>
          </p:cNvSpPr>
          <p:nvPr>
            <p:ph type="body" idx="1"/>
          </p:nvPr>
        </p:nvSpPr>
        <p:spPr>
          <a:xfrm>
            <a:off x="987420" y="1611540"/>
            <a:ext cx="4591682" cy="4000500"/>
          </a:xfrm>
        </p:spPr>
        <p:txBody>
          <a:bodyPr>
            <a:noAutofit/>
          </a:bodyPr>
          <a:lstStyle/>
          <a:p>
            <a:pPr marL="0" indent="0">
              <a:buNone/>
            </a:pPr>
            <a:r>
              <a:rPr lang="en-US" sz="2200" dirty="0" smtClean="0">
                <a:solidFill>
                  <a:schemeClr val="tx1"/>
                </a:solidFill>
                <a:latin typeface="Gill Sans"/>
                <a:cs typeface="Gill Sans"/>
              </a:rPr>
              <a:t>Experimental paradigm is based on the phenomenon of </a:t>
            </a:r>
            <a:r>
              <a:rPr lang="en-US" sz="2200" dirty="0" smtClean="0">
                <a:latin typeface="Gill Sans"/>
                <a:cs typeface="Gill Sans"/>
              </a:rPr>
              <a:t>‘perception-action matching’: </a:t>
            </a:r>
            <a:r>
              <a:rPr lang="en-US" sz="2200" dirty="0" smtClean="0">
                <a:solidFill>
                  <a:schemeClr val="tx1"/>
                </a:solidFill>
                <a:latin typeface="Gill Sans"/>
                <a:cs typeface="Gill Sans"/>
              </a:rPr>
              <a:t>Observing an action creates a tendency to perform this action.  That is, individual action plans are activated based on the observation of individual actions.  </a:t>
            </a:r>
          </a:p>
          <a:p>
            <a:pPr marL="0" indent="0">
              <a:buNone/>
            </a:pPr>
            <a:endParaRPr lang="en-US" sz="2200" dirty="0" smtClean="0">
              <a:latin typeface="Gill Sans"/>
              <a:cs typeface="Gill Sans"/>
            </a:endParaRPr>
          </a:p>
          <a:p>
            <a:pPr marL="0" indent="0">
              <a:buNone/>
            </a:pPr>
            <a:r>
              <a:rPr lang="en-US" sz="2200" dirty="0" smtClean="0">
                <a:solidFill>
                  <a:schemeClr val="tx1"/>
                </a:solidFill>
                <a:latin typeface="Gill Sans"/>
                <a:cs typeface="Gill Sans"/>
              </a:rPr>
              <a:t>As a consequence, performing </a:t>
            </a:r>
            <a:r>
              <a:rPr lang="en-US" sz="2200" dirty="0" smtClean="0">
                <a:latin typeface="Gill Sans"/>
                <a:cs typeface="Gill Sans"/>
              </a:rPr>
              <a:t>an action that is similar to the observed action is easy while performing an action that is opposite to the observed action is more difficult (e.g., Brass et al., 2001).</a:t>
            </a:r>
            <a:endParaRPr lang="en-US" sz="2200" dirty="0" smtClean="0">
              <a:solidFill>
                <a:schemeClr val="tx1"/>
              </a:solidFill>
              <a:latin typeface="Gill Sans"/>
              <a:cs typeface="Gill Sans"/>
            </a:endParaRPr>
          </a:p>
          <a:p>
            <a:pPr marL="0" indent="0">
              <a:buNone/>
            </a:pPr>
            <a:endParaRPr lang="en-US" sz="2200" dirty="0" smtClean="0">
              <a:solidFill>
                <a:schemeClr val="tx1"/>
              </a:solidFill>
              <a:latin typeface="Gill Sans"/>
              <a:ea typeface="ＭＳ Ｐゴシック" pitchFamily="-106" charset="-128"/>
              <a:cs typeface="Gill Sans"/>
            </a:endParaRPr>
          </a:p>
          <a:p>
            <a:pPr>
              <a:lnSpc>
                <a:spcPct val="90000"/>
              </a:lnSpc>
              <a:buFont typeface="Wingdings" pitchFamily="-106" charset="2"/>
              <a:buNone/>
            </a:pPr>
            <a:r>
              <a:rPr lang="de-DE" sz="2200" dirty="0" smtClean="0">
                <a:latin typeface="Gill Sans"/>
                <a:ea typeface="ＭＳ Ｐゴシック" pitchFamily="-106" charset="-128"/>
                <a:cs typeface="Gill Sans"/>
              </a:rPr>
              <a:t>	</a:t>
            </a:r>
          </a:p>
        </p:txBody>
      </p:sp>
      <p:sp>
        <p:nvSpPr>
          <p:cNvPr id="4" name="Rectangle 1"/>
          <p:cNvSpPr txBox="1">
            <a:spLocks noChangeArrowheads="1"/>
          </p:cNvSpPr>
          <p:nvPr/>
        </p:nvSpPr>
        <p:spPr bwMode="auto">
          <a:xfrm>
            <a:off x="1066800" y="685800"/>
            <a:ext cx="6330950" cy="1870075"/>
          </a:xfrm>
          <a:prstGeom prst="rect">
            <a:avLst/>
          </a:prstGeom>
          <a:noFill/>
          <a:ln w="9525">
            <a:noFill/>
            <a:round/>
            <a:headEnd/>
            <a:tailEnd/>
          </a:ln>
        </p:spPr>
        <p:txBody>
          <a:bodyPr vert="horz" wrap="square" lIns="0" tIns="0" rIns="0" bIns="0" numCol="1" anchor="t" anchorCtr="0" compatLnSpc="1">
            <a:prstTxWarp prst="textNoShape">
              <a:avLst/>
            </a:prstTxWarp>
          </a:bodyPr>
          <a:lstStyle/>
          <a:p>
            <a:pPr>
              <a:lnSpc>
                <a:spcPct val="92000"/>
              </a:lnSpc>
              <a:buClr>
                <a:srgbClr val="BE311A"/>
              </a:buClr>
              <a:buFont typeface="Arial" charset="0"/>
              <a:buNone/>
              <a:defRPr/>
            </a:pPr>
            <a:r>
              <a:rPr lang="en-US" sz="2800" i="0" kern="0" dirty="0" smtClean="0">
                <a:solidFill>
                  <a:srgbClr val="000000"/>
                </a:solidFill>
                <a:latin typeface="Gill Sans"/>
                <a:cs typeface="Gill Sans"/>
              </a:rPr>
              <a:t>Group-level action planning?</a:t>
            </a:r>
            <a:endParaRPr lang="en-US" sz="2800" i="0" kern="0" dirty="0">
              <a:solidFill>
                <a:srgbClr val="000000"/>
              </a:solidFill>
              <a:latin typeface="Gill Sans"/>
              <a:cs typeface="Gill Sans"/>
            </a:endParaRPr>
          </a:p>
        </p:txBody>
      </p:sp>
      <p:pic>
        <p:nvPicPr>
          <p:cNvPr id="5" name="Picture 4"/>
          <p:cNvPicPr>
            <a:picLocks noChangeAspect="1" noChangeArrowheads="1"/>
          </p:cNvPicPr>
          <p:nvPr/>
        </p:nvPicPr>
        <p:blipFill>
          <a:blip r:embed="rId3"/>
          <a:srcRect/>
          <a:stretch>
            <a:fillRect/>
          </a:stretch>
        </p:blipFill>
        <p:spPr bwMode="auto">
          <a:xfrm>
            <a:off x="5813150" y="1747620"/>
            <a:ext cx="2643856" cy="2040012"/>
          </a:xfrm>
          <a:prstGeom prst="rect">
            <a:avLst/>
          </a:prstGeom>
          <a:noFill/>
          <a:ln w="9525">
            <a:noFill/>
            <a:miter lim="800000"/>
            <a:headEnd/>
            <a:tailEnd/>
          </a:ln>
        </p:spPr>
      </p:pic>
      <p:graphicFrame>
        <p:nvGraphicFramePr>
          <p:cNvPr id="6" name="Object 2"/>
          <p:cNvGraphicFramePr>
            <a:graphicFrameLocks noChangeAspect="1"/>
          </p:cNvGraphicFramePr>
          <p:nvPr>
            <p:extLst>
              <p:ext uri="{D42A27DB-BD31-4B8C-83A1-F6EECF244321}">
                <p14:modId xmlns:p14="http://schemas.microsoft.com/office/powerpoint/2010/main" val="889520136"/>
              </p:ext>
            </p:extLst>
          </p:nvPr>
        </p:nvGraphicFramePr>
        <p:xfrm>
          <a:off x="5579102" y="4137598"/>
          <a:ext cx="3352800" cy="2133462"/>
        </p:xfrm>
        <a:graphic>
          <a:graphicData uri="http://schemas.openxmlformats.org/presentationml/2006/ole">
            <mc:AlternateContent xmlns:mc="http://schemas.openxmlformats.org/markup-compatibility/2006">
              <mc:Choice xmlns:v="urn:schemas-microsoft-com:vml" Requires="v">
                <p:oleObj spid="_x0000_s1036" name="Chart" r:id="rId4" imgW="7645400" imgH="4864100" progId="MSGraph.Chart.8">
                  <p:embed followColorScheme="full"/>
                </p:oleObj>
              </mc:Choice>
              <mc:Fallback>
                <p:oleObj name="Chart" r:id="rId4" imgW="7645400" imgH="4864100" progId="MSGraph.Chart.8">
                  <p:embed followColorScheme="full"/>
                  <p:pic>
                    <p:nvPicPr>
                      <p:cNvPr id="0" name=""/>
                      <p:cNvPicPr>
                        <a:picLocks noChangeAspect="1" noChangeArrowheads="1"/>
                      </p:cNvPicPr>
                      <p:nvPr/>
                    </p:nvPicPr>
                    <p:blipFill>
                      <a:blip r:embed="rId5"/>
                      <a:srcRect/>
                      <a:stretch>
                        <a:fillRect/>
                      </a:stretch>
                    </p:blipFill>
                    <p:spPr bwMode="auto">
                      <a:xfrm>
                        <a:off x="5579102" y="4137598"/>
                        <a:ext cx="3352800" cy="2133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Tree>
    <p:extLst>
      <p:ext uri="{BB962C8B-B14F-4D97-AF65-F5344CB8AC3E}">
        <p14:creationId xmlns:p14="http://schemas.microsoft.com/office/powerpoint/2010/main" val="424834230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showMasterPhAnim="0">
  <p:cSld>
    <p:bg>
      <p:bgPr>
        <a:solidFill>
          <a:schemeClr val="bg1"/>
        </a:solidFill>
        <a:effectLst/>
      </p:bgPr>
    </p:bg>
    <p:spTree>
      <p:nvGrpSpPr>
        <p:cNvPr id="1" name=""/>
        <p:cNvGrpSpPr/>
        <p:nvPr/>
      </p:nvGrpSpPr>
      <p:grpSpPr>
        <a:xfrm>
          <a:off x="0" y="0"/>
          <a:ext cx="0" cy="0"/>
          <a:chOff x="0" y="0"/>
          <a:chExt cx="0" cy="0"/>
        </a:xfrm>
      </p:grpSpPr>
      <p:sp>
        <p:nvSpPr>
          <p:cNvPr id="546819" name="Rectangle 3"/>
          <p:cNvSpPr>
            <a:spLocks noGrp="1" noChangeArrowheads="1"/>
          </p:cNvSpPr>
          <p:nvPr>
            <p:ph type="body" idx="1"/>
          </p:nvPr>
        </p:nvSpPr>
        <p:spPr>
          <a:xfrm>
            <a:off x="987420" y="1611540"/>
            <a:ext cx="7199798" cy="4000500"/>
          </a:xfrm>
        </p:spPr>
        <p:txBody>
          <a:bodyPr>
            <a:normAutofit/>
          </a:bodyPr>
          <a:lstStyle/>
          <a:p>
            <a:pPr marL="0" indent="0">
              <a:buNone/>
            </a:pPr>
            <a:endParaRPr lang="en-US" sz="2200" dirty="0" smtClean="0">
              <a:latin typeface="Gill Sans"/>
              <a:cs typeface="Gill Sans"/>
            </a:endParaRPr>
          </a:p>
          <a:p>
            <a:pPr marL="0" indent="0">
              <a:buNone/>
            </a:pPr>
            <a:r>
              <a:rPr lang="en-US" sz="2200" dirty="0" smtClean="0">
                <a:latin typeface="Gill Sans"/>
                <a:cs typeface="Gill Sans"/>
              </a:rPr>
              <a:t>If co-actors form group-level action plans, then observing joint action should create a tendency to perform joint actions (perception-action matching at an inter-group level).</a:t>
            </a:r>
          </a:p>
          <a:p>
            <a:pPr marL="0" indent="0">
              <a:buNone/>
            </a:pPr>
            <a:r>
              <a:rPr lang="en-US" sz="2200" dirty="0" smtClean="0">
                <a:latin typeface="Gill Sans"/>
                <a:cs typeface="Gill Sans"/>
              </a:rPr>
              <a:t>It should be more difficult to perform joint actions when observing individual actions.</a:t>
            </a:r>
          </a:p>
          <a:p>
            <a:pPr marL="0" indent="0">
              <a:buNone/>
            </a:pPr>
            <a:endParaRPr lang="en-US" sz="2200" dirty="0" smtClean="0">
              <a:solidFill>
                <a:schemeClr val="tx1"/>
              </a:solidFill>
              <a:latin typeface="Gill Sans"/>
              <a:cs typeface="Gill Sans"/>
            </a:endParaRPr>
          </a:p>
          <a:p>
            <a:pPr marL="0" indent="0">
              <a:buNone/>
            </a:pPr>
            <a:endParaRPr lang="en-US" sz="2200" dirty="0" smtClean="0">
              <a:solidFill>
                <a:schemeClr val="tx1"/>
              </a:solidFill>
              <a:latin typeface="Gill Sans"/>
              <a:ea typeface="ＭＳ Ｐゴシック" pitchFamily="-106" charset="-128"/>
              <a:cs typeface="Gill Sans"/>
            </a:endParaRPr>
          </a:p>
          <a:p>
            <a:pPr>
              <a:lnSpc>
                <a:spcPct val="90000"/>
              </a:lnSpc>
              <a:buFont typeface="Wingdings" pitchFamily="-106" charset="2"/>
              <a:buNone/>
            </a:pPr>
            <a:r>
              <a:rPr lang="de-DE" sz="2200" dirty="0" smtClean="0">
                <a:latin typeface="Gill Sans"/>
                <a:ea typeface="ＭＳ Ｐゴシック" pitchFamily="-106" charset="-128"/>
                <a:cs typeface="Gill Sans"/>
              </a:rPr>
              <a:t>	</a:t>
            </a:r>
          </a:p>
        </p:txBody>
      </p:sp>
      <p:sp>
        <p:nvSpPr>
          <p:cNvPr id="4" name="Rectangle 1"/>
          <p:cNvSpPr txBox="1">
            <a:spLocks noChangeArrowheads="1"/>
          </p:cNvSpPr>
          <p:nvPr/>
        </p:nvSpPr>
        <p:spPr bwMode="auto">
          <a:xfrm>
            <a:off x="1066800" y="685800"/>
            <a:ext cx="6330950" cy="1870075"/>
          </a:xfrm>
          <a:prstGeom prst="rect">
            <a:avLst/>
          </a:prstGeom>
          <a:noFill/>
          <a:ln w="9525">
            <a:noFill/>
            <a:round/>
            <a:headEnd/>
            <a:tailEnd/>
          </a:ln>
        </p:spPr>
        <p:txBody>
          <a:bodyPr vert="horz" wrap="square" lIns="0" tIns="0" rIns="0" bIns="0" numCol="1" anchor="t" anchorCtr="0" compatLnSpc="1">
            <a:prstTxWarp prst="textNoShape">
              <a:avLst/>
            </a:prstTxWarp>
          </a:bodyPr>
          <a:lstStyle/>
          <a:p>
            <a:pPr>
              <a:lnSpc>
                <a:spcPct val="92000"/>
              </a:lnSpc>
              <a:buClr>
                <a:srgbClr val="BE311A"/>
              </a:buClr>
              <a:buFont typeface="Arial" charset="0"/>
              <a:buNone/>
              <a:defRPr/>
            </a:pPr>
            <a:r>
              <a:rPr lang="en-US" sz="2800" i="0" kern="0" dirty="0" smtClean="0">
                <a:solidFill>
                  <a:srgbClr val="000000"/>
                </a:solidFill>
                <a:latin typeface="Gill Sans"/>
                <a:cs typeface="Gill Sans"/>
              </a:rPr>
              <a:t>Group-level action planning?</a:t>
            </a:r>
            <a:endParaRPr lang="en-US" sz="2800" i="0" kern="0" dirty="0">
              <a:solidFill>
                <a:srgbClr val="000000"/>
              </a:solidFill>
              <a:latin typeface="Gill Sans"/>
              <a:cs typeface="Gill Sans"/>
            </a:endParaRPr>
          </a:p>
        </p:txBody>
      </p:sp>
      <p:pic>
        <p:nvPicPr>
          <p:cNvPr id="5" name="Picture 4"/>
          <p:cNvPicPr>
            <a:picLocks noChangeAspect="1"/>
          </p:cNvPicPr>
          <p:nvPr/>
        </p:nvPicPr>
        <p:blipFill>
          <a:blip r:embed="rId2"/>
          <a:stretch>
            <a:fillRect/>
          </a:stretch>
        </p:blipFill>
        <p:spPr>
          <a:xfrm>
            <a:off x="7703313" y="0"/>
            <a:ext cx="1440687" cy="1819329"/>
          </a:xfrm>
          <a:prstGeom prst="rect">
            <a:avLst/>
          </a:prstGeom>
        </p:spPr>
      </p:pic>
    </p:spTree>
    <p:extLst>
      <p:ext uri="{BB962C8B-B14F-4D97-AF65-F5344CB8AC3E}">
        <p14:creationId xmlns:p14="http://schemas.microsoft.com/office/powerpoint/2010/main" val="174225089"/>
      </p:ext>
    </p:extLst>
  </p:cSld>
  <p:clrMapOvr>
    <a:masterClrMapping/>
  </p:clrMapOvr>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9458" name="Picture 7" descr="n4up_c1.jpg"/>
          <p:cNvPicPr>
            <a:picLocks noChangeAspect="1"/>
          </p:cNvPicPr>
          <p:nvPr/>
        </p:nvPicPr>
        <p:blipFill>
          <a:blip r:embed="rId2"/>
          <a:srcRect/>
          <a:stretch>
            <a:fillRect/>
          </a:stretch>
        </p:blipFill>
        <p:spPr bwMode="auto">
          <a:xfrm>
            <a:off x="5035550" y="2425700"/>
            <a:ext cx="2679700" cy="2006600"/>
          </a:xfrm>
          <a:prstGeom prst="rect">
            <a:avLst/>
          </a:prstGeom>
          <a:noFill/>
          <a:ln w="9525">
            <a:noFill/>
            <a:miter lim="800000"/>
            <a:headEnd/>
            <a:tailEnd/>
          </a:ln>
        </p:spPr>
      </p:pic>
      <p:pic>
        <p:nvPicPr>
          <p:cNvPr id="19459" name="Picture 8" descr="m1_lefth_1"/>
          <p:cNvPicPr>
            <a:picLocks noChangeAspect="1" noChangeArrowheads="1"/>
          </p:cNvPicPr>
          <p:nvPr/>
        </p:nvPicPr>
        <p:blipFill>
          <a:blip r:embed="rId3"/>
          <a:srcRect/>
          <a:stretch>
            <a:fillRect/>
          </a:stretch>
        </p:blipFill>
        <p:spPr bwMode="auto">
          <a:xfrm>
            <a:off x="1403350" y="2425700"/>
            <a:ext cx="2679700" cy="2006600"/>
          </a:xfrm>
          <a:prstGeom prst="rect">
            <a:avLst/>
          </a:prstGeom>
          <a:noFill/>
          <a:ln w="9525">
            <a:noFill/>
            <a:miter lim="800000"/>
            <a:headEnd/>
            <a:tailEnd/>
          </a:ln>
        </p:spPr>
      </p:pic>
      <p:sp>
        <p:nvSpPr>
          <p:cNvPr id="7" name="Oval 6"/>
          <p:cNvSpPr/>
          <p:nvPr/>
        </p:nvSpPr>
        <p:spPr>
          <a:xfrm>
            <a:off x="2264312" y="4466320"/>
            <a:ext cx="914400" cy="914400"/>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auto">
              <a:spcBef>
                <a:spcPts val="0"/>
              </a:spcBef>
              <a:spcAft>
                <a:spcPts val="0"/>
              </a:spcAft>
              <a:buClrTx/>
              <a:buSzTx/>
              <a:buFontTx/>
              <a:buNone/>
            </a:pPr>
            <a:endParaRPr lang="en-US" sz="1800" i="0">
              <a:solidFill>
                <a:prstClr val="white"/>
              </a:solidFill>
              <a:latin typeface="Calibri"/>
            </a:endParaRPr>
          </a:p>
        </p:txBody>
      </p:sp>
      <p:sp>
        <p:nvSpPr>
          <p:cNvPr id="8" name="Round Same Side Corner Rectangle 7"/>
          <p:cNvSpPr/>
          <p:nvPr/>
        </p:nvSpPr>
        <p:spPr>
          <a:xfrm>
            <a:off x="2241994" y="5417395"/>
            <a:ext cx="959397" cy="1250656"/>
          </a:xfrm>
          <a:prstGeom prst="round2SameRect">
            <a:avLst/>
          </a:prstGeom>
          <a:solidFill>
            <a:schemeClr val="tx1"/>
          </a:solidFill>
          <a:ln/>
        </p:spPr>
        <p:style>
          <a:lnRef idx="1">
            <a:schemeClr val="accent1"/>
          </a:lnRef>
          <a:fillRef idx="3">
            <a:schemeClr val="accent1"/>
          </a:fillRef>
          <a:effectRef idx="2">
            <a:schemeClr val="accent1"/>
          </a:effectRef>
          <a:fontRef idx="minor">
            <a:schemeClr val="lt1"/>
          </a:fontRef>
        </p:style>
      </p:sp>
      <p:sp>
        <p:nvSpPr>
          <p:cNvPr id="10" name="Oval 9"/>
          <p:cNvSpPr/>
          <p:nvPr/>
        </p:nvSpPr>
        <p:spPr>
          <a:xfrm>
            <a:off x="5796032" y="4482640"/>
            <a:ext cx="914400" cy="914400"/>
          </a:xfrm>
          <a:prstGeom prst="ellips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auto">
              <a:spcBef>
                <a:spcPts val="0"/>
              </a:spcBef>
              <a:spcAft>
                <a:spcPts val="0"/>
              </a:spcAft>
              <a:buClrTx/>
              <a:buSzTx/>
              <a:buFontTx/>
              <a:buNone/>
            </a:pPr>
            <a:endParaRPr lang="en-US" sz="1800" i="0">
              <a:solidFill>
                <a:prstClr val="white"/>
              </a:solidFill>
              <a:latin typeface="Calibri"/>
            </a:endParaRPr>
          </a:p>
        </p:txBody>
      </p:sp>
      <p:sp>
        <p:nvSpPr>
          <p:cNvPr id="11" name="Round Same Side Corner Rectangle 10"/>
          <p:cNvSpPr/>
          <p:nvPr/>
        </p:nvSpPr>
        <p:spPr>
          <a:xfrm>
            <a:off x="5773714" y="5433715"/>
            <a:ext cx="959397" cy="1250656"/>
          </a:xfrm>
          <a:prstGeom prst="round2SameRect">
            <a:avLst/>
          </a:prstGeom>
          <a:solidFill>
            <a:srgbClr val="FFFF00"/>
          </a:solidFill>
          <a:ln/>
        </p:spPr>
        <p:style>
          <a:lnRef idx="1">
            <a:schemeClr val="accent1"/>
          </a:lnRef>
          <a:fillRef idx="3">
            <a:schemeClr val="accent1"/>
          </a:fillRef>
          <a:effectRef idx="2">
            <a:schemeClr val="accent1"/>
          </a:effectRef>
          <a:fontRef idx="minor">
            <a:schemeClr val="lt1"/>
          </a:fontRef>
        </p:style>
      </p:sp>
      <p:sp>
        <p:nvSpPr>
          <p:cNvPr id="12" name="Rectangle 11"/>
          <p:cNvSpPr/>
          <p:nvPr/>
        </p:nvSpPr>
        <p:spPr>
          <a:xfrm>
            <a:off x="1247364" y="2120622"/>
            <a:ext cx="6592626" cy="2339338"/>
          </a:xfrm>
          <a:prstGeom prst="rect">
            <a:avLst/>
          </a:prstGeom>
          <a:noFill/>
          <a:ln w="254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auto">
              <a:spcBef>
                <a:spcPts val="0"/>
              </a:spcBef>
              <a:spcAft>
                <a:spcPts val="0"/>
              </a:spcAft>
              <a:buClrTx/>
              <a:buSzTx/>
              <a:buFontTx/>
              <a:buNone/>
            </a:pPr>
            <a:endParaRPr lang="en-US" sz="1800" i="0">
              <a:solidFill>
                <a:prstClr val="white"/>
              </a:solidFill>
              <a:latin typeface="Calibri"/>
            </a:endParaRPr>
          </a:p>
        </p:txBody>
      </p:sp>
    </p:spTree>
    <p:extLst>
      <p:ext uri="{BB962C8B-B14F-4D97-AF65-F5344CB8AC3E}">
        <p14:creationId xmlns:p14="http://schemas.microsoft.com/office/powerpoint/2010/main" val="2027400239"/>
      </p:ext>
    </p:extLst>
  </p:cSld>
  <p:clrMapOvr>
    <a:masterClrMapping/>
  </p:clrMapOvr>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7410" name="Picture 9" descr="t1down_c1"/>
          <p:cNvPicPr>
            <a:picLocks noChangeAspect="1" noChangeArrowheads="1"/>
          </p:cNvPicPr>
          <p:nvPr/>
        </p:nvPicPr>
        <p:blipFill>
          <a:blip r:embed="rId2"/>
          <a:srcRect/>
          <a:stretch>
            <a:fillRect/>
          </a:stretch>
        </p:blipFill>
        <p:spPr bwMode="auto">
          <a:xfrm>
            <a:off x="5022850" y="2425700"/>
            <a:ext cx="2679700" cy="2006600"/>
          </a:xfrm>
          <a:prstGeom prst="rect">
            <a:avLst/>
          </a:prstGeom>
          <a:noFill/>
          <a:ln w="9525">
            <a:noFill/>
            <a:miter lim="800000"/>
            <a:headEnd/>
            <a:tailEnd/>
          </a:ln>
        </p:spPr>
      </p:pic>
      <p:pic>
        <p:nvPicPr>
          <p:cNvPr id="17411" name="Picture 3" descr="n4down_c1.jpg"/>
          <p:cNvPicPr>
            <a:picLocks noChangeAspect="1"/>
          </p:cNvPicPr>
          <p:nvPr/>
        </p:nvPicPr>
        <p:blipFill>
          <a:blip r:embed="rId3"/>
          <a:srcRect/>
          <a:stretch>
            <a:fillRect/>
          </a:stretch>
        </p:blipFill>
        <p:spPr bwMode="auto">
          <a:xfrm>
            <a:off x="1403350" y="2425700"/>
            <a:ext cx="2679700" cy="2006600"/>
          </a:xfrm>
          <a:prstGeom prst="rect">
            <a:avLst/>
          </a:prstGeom>
          <a:noFill/>
          <a:ln w="9525">
            <a:noFill/>
            <a:miter lim="800000"/>
            <a:headEnd/>
            <a:tailEnd/>
          </a:ln>
        </p:spPr>
      </p:pic>
      <p:sp>
        <p:nvSpPr>
          <p:cNvPr id="6" name="Oval 5"/>
          <p:cNvSpPr/>
          <p:nvPr/>
        </p:nvSpPr>
        <p:spPr>
          <a:xfrm>
            <a:off x="2264312" y="4466320"/>
            <a:ext cx="914400" cy="914400"/>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auto">
              <a:spcBef>
                <a:spcPts val="0"/>
              </a:spcBef>
              <a:spcAft>
                <a:spcPts val="0"/>
              </a:spcAft>
              <a:buClrTx/>
              <a:buSzTx/>
              <a:buFontTx/>
              <a:buNone/>
            </a:pPr>
            <a:endParaRPr lang="en-US" sz="1800" i="0">
              <a:solidFill>
                <a:prstClr val="white"/>
              </a:solidFill>
              <a:latin typeface="Calibri"/>
            </a:endParaRPr>
          </a:p>
        </p:txBody>
      </p:sp>
      <p:sp>
        <p:nvSpPr>
          <p:cNvPr id="7" name="Round Same Side Corner Rectangle 6"/>
          <p:cNvSpPr/>
          <p:nvPr/>
        </p:nvSpPr>
        <p:spPr>
          <a:xfrm>
            <a:off x="2241994" y="5417395"/>
            <a:ext cx="959397" cy="1250656"/>
          </a:xfrm>
          <a:prstGeom prst="round2SameRect">
            <a:avLst/>
          </a:prstGeom>
          <a:solidFill>
            <a:schemeClr val="tx1"/>
          </a:solidFill>
          <a:ln/>
        </p:spPr>
        <p:style>
          <a:lnRef idx="1">
            <a:schemeClr val="accent1"/>
          </a:lnRef>
          <a:fillRef idx="3">
            <a:schemeClr val="accent1"/>
          </a:fillRef>
          <a:effectRef idx="2">
            <a:schemeClr val="accent1"/>
          </a:effectRef>
          <a:fontRef idx="minor">
            <a:schemeClr val="lt1"/>
          </a:fontRef>
        </p:style>
      </p:sp>
      <p:sp>
        <p:nvSpPr>
          <p:cNvPr id="8" name="Oval 7"/>
          <p:cNvSpPr/>
          <p:nvPr/>
        </p:nvSpPr>
        <p:spPr>
          <a:xfrm>
            <a:off x="5796032" y="4482640"/>
            <a:ext cx="914400" cy="914400"/>
          </a:xfrm>
          <a:prstGeom prst="ellips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auto">
              <a:spcBef>
                <a:spcPts val="0"/>
              </a:spcBef>
              <a:spcAft>
                <a:spcPts val="0"/>
              </a:spcAft>
              <a:buClrTx/>
              <a:buSzTx/>
              <a:buFontTx/>
              <a:buNone/>
            </a:pPr>
            <a:endParaRPr lang="en-US" sz="1800" i="0">
              <a:solidFill>
                <a:prstClr val="white"/>
              </a:solidFill>
              <a:latin typeface="Calibri"/>
            </a:endParaRPr>
          </a:p>
        </p:txBody>
      </p:sp>
      <p:sp>
        <p:nvSpPr>
          <p:cNvPr id="9" name="Round Same Side Corner Rectangle 8"/>
          <p:cNvSpPr/>
          <p:nvPr/>
        </p:nvSpPr>
        <p:spPr>
          <a:xfrm>
            <a:off x="5773714" y="5433715"/>
            <a:ext cx="959397" cy="1250656"/>
          </a:xfrm>
          <a:prstGeom prst="round2SameRect">
            <a:avLst/>
          </a:prstGeom>
          <a:solidFill>
            <a:srgbClr val="FFFF00"/>
          </a:solidFill>
          <a:ln/>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1247364" y="2120622"/>
            <a:ext cx="6592626" cy="2339338"/>
          </a:xfrm>
          <a:prstGeom prst="rect">
            <a:avLst/>
          </a:prstGeom>
          <a:noFill/>
          <a:ln w="254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auto">
              <a:spcBef>
                <a:spcPts val="0"/>
              </a:spcBef>
              <a:spcAft>
                <a:spcPts val="0"/>
              </a:spcAft>
              <a:buClrTx/>
              <a:buSzTx/>
              <a:buFontTx/>
              <a:buNone/>
            </a:pPr>
            <a:endParaRPr lang="en-US" sz="1800" i="0">
              <a:solidFill>
                <a:prstClr val="white"/>
              </a:solidFill>
              <a:latin typeface="Calibri"/>
            </a:endParaRPr>
          </a:p>
        </p:txBody>
      </p:sp>
      <p:pic>
        <p:nvPicPr>
          <p:cNvPr id="11" name="Picture 9" descr="t1up_c1"/>
          <p:cNvPicPr>
            <a:picLocks noChangeAspect="1" noChangeArrowheads="1"/>
          </p:cNvPicPr>
          <p:nvPr/>
        </p:nvPicPr>
        <p:blipFill>
          <a:blip r:embed="rId4"/>
          <a:srcRect/>
          <a:stretch>
            <a:fillRect/>
          </a:stretch>
        </p:blipFill>
        <p:spPr bwMode="auto">
          <a:xfrm>
            <a:off x="5039170" y="2442020"/>
            <a:ext cx="2679700" cy="2006600"/>
          </a:xfrm>
          <a:prstGeom prst="rect">
            <a:avLst/>
          </a:prstGeom>
          <a:noFill/>
          <a:ln w="9525">
            <a:noFill/>
            <a:miter lim="800000"/>
            <a:headEnd/>
            <a:tailEnd/>
          </a:ln>
        </p:spPr>
      </p:pic>
      <p:pic>
        <p:nvPicPr>
          <p:cNvPr id="12" name="Picture 7" descr="n4up_c1.jpg"/>
          <p:cNvPicPr>
            <a:picLocks noChangeAspect="1"/>
          </p:cNvPicPr>
          <p:nvPr/>
        </p:nvPicPr>
        <p:blipFill>
          <a:blip r:embed="rId5"/>
          <a:srcRect/>
          <a:stretch>
            <a:fillRect/>
          </a:stretch>
        </p:blipFill>
        <p:spPr bwMode="auto">
          <a:xfrm>
            <a:off x="1419670" y="2442020"/>
            <a:ext cx="2679700" cy="2006600"/>
          </a:xfrm>
          <a:prstGeom prst="rect">
            <a:avLst/>
          </a:prstGeom>
          <a:noFill/>
          <a:ln w="9525">
            <a:noFill/>
            <a:miter lim="800000"/>
            <a:headEnd/>
            <a:tailEnd/>
          </a:ln>
        </p:spPr>
      </p:pic>
    </p:spTree>
    <p:extLst>
      <p:ext uri="{BB962C8B-B14F-4D97-AF65-F5344CB8AC3E}">
        <p14:creationId xmlns:p14="http://schemas.microsoft.com/office/powerpoint/2010/main" val="3212479093"/>
      </p:ext>
    </p:extLst>
  </p:cSld>
  <p:clrMapOvr>
    <a:masterClrMapping/>
  </p:clrMapOvr>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074" name="Picture 9" descr="t1up_c1"/>
          <p:cNvPicPr>
            <a:picLocks noChangeAspect="1" noChangeArrowheads="1"/>
          </p:cNvPicPr>
          <p:nvPr/>
        </p:nvPicPr>
        <p:blipFill>
          <a:blip r:embed="rId2"/>
          <a:srcRect/>
          <a:stretch>
            <a:fillRect/>
          </a:stretch>
        </p:blipFill>
        <p:spPr bwMode="auto">
          <a:xfrm>
            <a:off x="5022850" y="2425700"/>
            <a:ext cx="2679700" cy="2006600"/>
          </a:xfrm>
          <a:prstGeom prst="rect">
            <a:avLst/>
          </a:prstGeom>
          <a:noFill/>
          <a:ln w="9525">
            <a:noFill/>
            <a:miter lim="800000"/>
            <a:headEnd/>
            <a:tailEnd/>
          </a:ln>
        </p:spPr>
      </p:pic>
      <p:pic>
        <p:nvPicPr>
          <p:cNvPr id="3075" name="Picture 7" descr="n4up_c1.jpg"/>
          <p:cNvPicPr>
            <a:picLocks noChangeAspect="1"/>
          </p:cNvPicPr>
          <p:nvPr/>
        </p:nvPicPr>
        <p:blipFill>
          <a:blip r:embed="rId3"/>
          <a:srcRect/>
          <a:stretch>
            <a:fillRect/>
          </a:stretch>
        </p:blipFill>
        <p:spPr bwMode="auto">
          <a:xfrm>
            <a:off x="1403350" y="2425700"/>
            <a:ext cx="2679700" cy="2006600"/>
          </a:xfrm>
          <a:prstGeom prst="rect">
            <a:avLst/>
          </a:prstGeom>
          <a:noFill/>
          <a:ln w="9525">
            <a:noFill/>
            <a:miter lim="800000"/>
            <a:headEnd/>
            <a:tailEnd/>
          </a:ln>
        </p:spPr>
      </p:pic>
      <p:sp>
        <p:nvSpPr>
          <p:cNvPr id="5" name="TextBox 4"/>
          <p:cNvSpPr txBox="1"/>
          <p:nvPr/>
        </p:nvSpPr>
        <p:spPr>
          <a:xfrm>
            <a:off x="1371600" y="838200"/>
            <a:ext cx="5867400" cy="1477328"/>
          </a:xfrm>
          <a:prstGeom prst="rect">
            <a:avLst/>
          </a:prstGeom>
          <a:noFill/>
        </p:spPr>
        <p:txBody>
          <a:bodyPr wrap="square" rtlCol="0">
            <a:spAutoFit/>
          </a:bodyPr>
          <a:lstStyle/>
          <a:p>
            <a:pPr defTabSz="457200" fontAlgn="auto">
              <a:spcBef>
                <a:spcPts val="0"/>
              </a:spcBef>
              <a:spcAft>
                <a:spcPts val="0"/>
              </a:spcAft>
              <a:buClrTx/>
              <a:buSzTx/>
              <a:buFontTx/>
              <a:buNone/>
            </a:pPr>
            <a:r>
              <a:rPr lang="en-US" sz="1800" i="0" dirty="0" err="1" smtClean="0">
                <a:solidFill>
                  <a:prstClr val="black"/>
                </a:solidFill>
                <a:latin typeface="Calibri"/>
              </a:rPr>
              <a:t>Participant´s</a:t>
            </a:r>
            <a:r>
              <a:rPr lang="en-US" sz="1800" i="0" dirty="0" smtClean="0">
                <a:solidFill>
                  <a:prstClr val="black"/>
                </a:solidFill>
                <a:latin typeface="Calibri"/>
              </a:rPr>
              <a:t> task is to press a key when the right hand is moving.</a:t>
            </a:r>
          </a:p>
          <a:p>
            <a:pPr defTabSz="457200" fontAlgn="auto">
              <a:spcBef>
                <a:spcPts val="0"/>
              </a:spcBef>
              <a:spcAft>
                <a:spcPts val="0"/>
              </a:spcAft>
              <a:buClrTx/>
              <a:buSzTx/>
              <a:buFontTx/>
              <a:buNone/>
            </a:pPr>
            <a:endParaRPr lang="en-US" sz="1800" i="0" dirty="0" smtClean="0">
              <a:solidFill>
                <a:prstClr val="black"/>
              </a:solidFill>
              <a:latin typeface="Calibri"/>
            </a:endParaRPr>
          </a:p>
          <a:p>
            <a:pPr defTabSz="457200" fontAlgn="auto">
              <a:spcBef>
                <a:spcPts val="0"/>
              </a:spcBef>
              <a:spcAft>
                <a:spcPts val="0"/>
              </a:spcAft>
              <a:buClrTx/>
              <a:buSzTx/>
              <a:buFontTx/>
              <a:buNone/>
            </a:pPr>
            <a:r>
              <a:rPr lang="en-US" sz="1800" i="0" dirty="0" smtClean="0">
                <a:solidFill>
                  <a:prstClr val="black"/>
                </a:solidFill>
                <a:latin typeface="Calibri"/>
              </a:rPr>
              <a:t>Congruent condition: Confederate moves when left hand is moving and when both hands are moving. </a:t>
            </a:r>
            <a:endParaRPr lang="en-US" sz="1800" i="0" dirty="0">
              <a:solidFill>
                <a:prstClr val="black"/>
              </a:solidFill>
              <a:latin typeface="Calibri"/>
            </a:endParaRPr>
          </a:p>
        </p:txBody>
      </p:sp>
      <p:sp>
        <p:nvSpPr>
          <p:cNvPr id="6" name="TextBox 5"/>
          <p:cNvSpPr txBox="1"/>
          <p:nvPr/>
        </p:nvSpPr>
        <p:spPr>
          <a:xfrm>
            <a:off x="2667000" y="5257800"/>
            <a:ext cx="351366" cy="350865"/>
          </a:xfrm>
          <a:prstGeom prst="rect">
            <a:avLst/>
          </a:prstGeom>
          <a:noFill/>
        </p:spPr>
        <p:txBody>
          <a:bodyPr wrap="none" rtlCol="0">
            <a:spAutoFit/>
          </a:bodyPr>
          <a:lstStyle/>
          <a:p>
            <a:pPr defTabSz="457200" fontAlgn="auto">
              <a:spcBef>
                <a:spcPts val="0"/>
              </a:spcBef>
              <a:spcAft>
                <a:spcPts val="0"/>
              </a:spcAft>
              <a:buClrTx/>
              <a:buSzTx/>
              <a:buFontTx/>
              <a:buNone/>
            </a:pPr>
            <a:r>
              <a:rPr lang="en-US" sz="1800" i="0" dirty="0" smtClean="0">
                <a:solidFill>
                  <a:prstClr val="black"/>
                </a:solidFill>
                <a:latin typeface="Calibri"/>
              </a:rPr>
              <a:t>C</a:t>
            </a:r>
            <a:endParaRPr lang="en-US" sz="1800" i="0" dirty="0">
              <a:solidFill>
                <a:prstClr val="black"/>
              </a:solidFill>
              <a:latin typeface="Calibri"/>
            </a:endParaRPr>
          </a:p>
        </p:txBody>
      </p:sp>
      <p:sp>
        <p:nvSpPr>
          <p:cNvPr id="7" name="TextBox 6"/>
          <p:cNvSpPr txBox="1"/>
          <p:nvPr/>
        </p:nvSpPr>
        <p:spPr>
          <a:xfrm>
            <a:off x="6125634" y="5257800"/>
            <a:ext cx="334459" cy="350865"/>
          </a:xfrm>
          <a:prstGeom prst="rect">
            <a:avLst/>
          </a:prstGeom>
          <a:noFill/>
        </p:spPr>
        <p:txBody>
          <a:bodyPr wrap="none" rtlCol="0">
            <a:spAutoFit/>
          </a:bodyPr>
          <a:lstStyle/>
          <a:p>
            <a:pPr defTabSz="457200" fontAlgn="auto">
              <a:spcBef>
                <a:spcPts val="0"/>
              </a:spcBef>
              <a:spcAft>
                <a:spcPts val="0"/>
              </a:spcAft>
              <a:buClrTx/>
              <a:buSzTx/>
              <a:buFontTx/>
              <a:buNone/>
            </a:pPr>
            <a:r>
              <a:rPr lang="en-US" sz="1800" i="0" dirty="0" smtClean="0">
                <a:solidFill>
                  <a:prstClr val="black"/>
                </a:solidFill>
                <a:latin typeface="Calibri"/>
              </a:rPr>
              <a:t>P</a:t>
            </a:r>
            <a:endParaRPr lang="en-US" sz="1800" i="0" dirty="0">
              <a:solidFill>
                <a:prstClr val="black"/>
              </a:solidFill>
              <a:latin typeface="Calibri"/>
            </a:endParaRPr>
          </a:p>
        </p:txBody>
      </p:sp>
    </p:spTree>
    <p:extLst>
      <p:ext uri="{BB962C8B-B14F-4D97-AF65-F5344CB8AC3E}">
        <p14:creationId xmlns:p14="http://schemas.microsoft.com/office/powerpoint/2010/main" val="2719191415"/>
      </p:ext>
    </p:extLst>
  </p:cSld>
  <p:clrMapOvr>
    <a:masterClrMapping/>
  </p:clrMapOvr>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098" name="Picture 12" descr="t1up_c1"/>
          <p:cNvPicPr>
            <a:picLocks noChangeAspect="1" noChangeArrowheads="1"/>
          </p:cNvPicPr>
          <p:nvPr/>
        </p:nvPicPr>
        <p:blipFill>
          <a:blip r:embed="rId2"/>
          <a:srcRect/>
          <a:stretch>
            <a:fillRect/>
          </a:stretch>
        </p:blipFill>
        <p:spPr bwMode="auto">
          <a:xfrm>
            <a:off x="5022850" y="2425700"/>
            <a:ext cx="2679700" cy="2006600"/>
          </a:xfrm>
          <a:prstGeom prst="rect">
            <a:avLst/>
          </a:prstGeom>
          <a:noFill/>
          <a:ln w="9525">
            <a:noFill/>
            <a:miter lim="800000"/>
            <a:headEnd/>
            <a:tailEnd/>
          </a:ln>
        </p:spPr>
      </p:pic>
      <p:pic>
        <p:nvPicPr>
          <p:cNvPr id="4099" name="Picture 6" descr="n4down_c1.jpg"/>
          <p:cNvPicPr>
            <a:picLocks noChangeAspect="1"/>
          </p:cNvPicPr>
          <p:nvPr/>
        </p:nvPicPr>
        <p:blipFill>
          <a:blip r:embed="rId3"/>
          <a:srcRect/>
          <a:stretch>
            <a:fillRect/>
          </a:stretch>
        </p:blipFill>
        <p:spPr bwMode="auto">
          <a:xfrm>
            <a:off x="1403350" y="2425700"/>
            <a:ext cx="2679700" cy="2006600"/>
          </a:xfrm>
          <a:prstGeom prst="rect">
            <a:avLst/>
          </a:prstGeom>
          <a:noFill/>
          <a:ln w="9525">
            <a:noFill/>
            <a:miter lim="800000"/>
            <a:headEnd/>
            <a:tailEnd/>
          </a:ln>
        </p:spPr>
      </p:pic>
      <p:sp>
        <p:nvSpPr>
          <p:cNvPr id="4" name="TextBox 3"/>
          <p:cNvSpPr txBox="1"/>
          <p:nvPr/>
        </p:nvSpPr>
        <p:spPr>
          <a:xfrm>
            <a:off x="2667000" y="5257800"/>
            <a:ext cx="351366" cy="350865"/>
          </a:xfrm>
          <a:prstGeom prst="rect">
            <a:avLst/>
          </a:prstGeom>
          <a:noFill/>
        </p:spPr>
        <p:txBody>
          <a:bodyPr wrap="none" rtlCol="0">
            <a:spAutoFit/>
          </a:bodyPr>
          <a:lstStyle/>
          <a:p>
            <a:pPr defTabSz="457200" fontAlgn="auto">
              <a:spcBef>
                <a:spcPts val="0"/>
              </a:spcBef>
              <a:spcAft>
                <a:spcPts val="0"/>
              </a:spcAft>
              <a:buClrTx/>
              <a:buSzTx/>
              <a:buFontTx/>
              <a:buNone/>
            </a:pPr>
            <a:r>
              <a:rPr lang="en-US" sz="1800" i="0" dirty="0" smtClean="0">
                <a:solidFill>
                  <a:prstClr val="black"/>
                </a:solidFill>
                <a:latin typeface="Calibri"/>
              </a:rPr>
              <a:t>C</a:t>
            </a:r>
            <a:endParaRPr lang="en-US" sz="1800" i="0" dirty="0">
              <a:solidFill>
                <a:prstClr val="black"/>
              </a:solidFill>
              <a:latin typeface="Calibri"/>
            </a:endParaRPr>
          </a:p>
        </p:txBody>
      </p:sp>
    </p:spTree>
    <p:extLst>
      <p:ext uri="{BB962C8B-B14F-4D97-AF65-F5344CB8AC3E}">
        <p14:creationId xmlns:p14="http://schemas.microsoft.com/office/powerpoint/2010/main" val="772014562"/>
      </p:ext>
    </p:extLst>
  </p:cSld>
  <p:clrMapOvr>
    <a:masterClrMapping/>
  </p:clrMapOvr>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074" name="Picture 9" descr="t1up_c1"/>
          <p:cNvPicPr>
            <a:picLocks noChangeAspect="1" noChangeArrowheads="1"/>
          </p:cNvPicPr>
          <p:nvPr/>
        </p:nvPicPr>
        <p:blipFill>
          <a:blip r:embed="rId2"/>
          <a:srcRect/>
          <a:stretch>
            <a:fillRect/>
          </a:stretch>
        </p:blipFill>
        <p:spPr bwMode="auto">
          <a:xfrm>
            <a:off x="5022850" y="2425700"/>
            <a:ext cx="2679700" cy="2006600"/>
          </a:xfrm>
          <a:prstGeom prst="rect">
            <a:avLst/>
          </a:prstGeom>
          <a:noFill/>
          <a:ln w="9525">
            <a:noFill/>
            <a:miter lim="800000"/>
            <a:headEnd/>
            <a:tailEnd/>
          </a:ln>
        </p:spPr>
      </p:pic>
      <p:pic>
        <p:nvPicPr>
          <p:cNvPr id="3075" name="Picture 7" descr="n4up_c1.jpg"/>
          <p:cNvPicPr>
            <a:picLocks noChangeAspect="1"/>
          </p:cNvPicPr>
          <p:nvPr/>
        </p:nvPicPr>
        <p:blipFill>
          <a:blip r:embed="rId3"/>
          <a:srcRect/>
          <a:stretch>
            <a:fillRect/>
          </a:stretch>
        </p:blipFill>
        <p:spPr bwMode="auto">
          <a:xfrm>
            <a:off x="1403350" y="2425700"/>
            <a:ext cx="2679700" cy="2006600"/>
          </a:xfrm>
          <a:prstGeom prst="rect">
            <a:avLst/>
          </a:prstGeom>
          <a:noFill/>
          <a:ln w="9525">
            <a:noFill/>
            <a:miter lim="800000"/>
            <a:headEnd/>
            <a:tailEnd/>
          </a:ln>
        </p:spPr>
      </p:pic>
    </p:spTree>
    <p:extLst>
      <p:ext uri="{BB962C8B-B14F-4D97-AF65-F5344CB8AC3E}">
        <p14:creationId xmlns:p14="http://schemas.microsoft.com/office/powerpoint/2010/main" val="2479469572"/>
      </p:ext>
    </p:extLst>
  </p:cSld>
  <p:clrMapOvr>
    <a:masterClrMapping/>
  </p:clrMapOvr>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122" name="Picture 11" descr="t1down_c1"/>
          <p:cNvPicPr>
            <a:picLocks noChangeAspect="1" noChangeArrowheads="1"/>
          </p:cNvPicPr>
          <p:nvPr/>
        </p:nvPicPr>
        <p:blipFill>
          <a:blip r:embed="rId2"/>
          <a:srcRect/>
          <a:stretch>
            <a:fillRect/>
          </a:stretch>
        </p:blipFill>
        <p:spPr bwMode="auto">
          <a:xfrm>
            <a:off x="5022850" y="2425700"/>
            <a:ext cx="2679700" cy="2006600"/>
          </a:xfrm>
          <a:prstGeom prst="rect">
            <a:avLst/>
          </a:prstGeom>
          <a:noFill/>
          <a:ln w="9525">
            <a:noFill/>
            <a:miter lim="800000"/>
            <a:headEnd/>
            <a:tailEnd/>
          </a:ln>
        </p:spPr>
      </p:pic>
      <p:pic>
        <p:nvPicPr>
          <p:cNvPr id="5123" name="Picture 3" descr="n4up_c1.jpg"/>
          <p:cNvPicPr>
            <a:picLocks noChangeAspect="1"/>
          </p:cNvPicPr>
          <p:nvPr/>
        </p:nvPicPr>
        <p:blipFill>
          <a:blip r:embed="rId3"/>
          <a:srcRect/>
          <a:stretch>
            <a:fillRect/>
          </a:stretch>
        </p:blipFill>
        <p:spPr bwMode="auto">
          <a:xfrm>
            <a:off x="1403350" y="2425700"/>
            <a:ext cx="2679700" cy="2006600"/>
          </a:xfrm>
          <a:prstGeom prst="rect">
            <a:avLst/>
          </a:prstGeom>
          <a:noFill/>
          <a:ln w="9525">
            <a:noFill/>
            <a:miter lim="800000"/>
            <a:headEnd/>
            <a:tailEnd/>
          </a:ln>
        </p:spPr>
      </p:pic>
      <p:sp>
        <p:nvSpPr>
          <p:cNvPr id="4" name="TextBox 3"/>
          <p:cNvSpPr txBox="1"/>
          <p:nvPr/>
        </p:nvSpPr>
        <p:spPr>
          <a:xfrm>
            <a:off x="6125634" y="5257800"/>
            <a:ext cx="334459" cy="350865"/>
          </a:xfrm>
          <a:prstGeom prst="rect">
            <a:avLst/>
          </a:prstGeom>
          <a:noFill/>
        </p:spPr>
        <p:txBody>
          <a:bodyPr wrap="none" rtlCol="0">
            <a:spAutoFit/>
          </a:bodyPr>
          <a:lstStyle/>
          <a:p>
            <a:pPr defTabSz="457200" fontAlgn="auto">
              <a:spcBef>
                <a:spcPts val="0"/>
              </a:spcBef>
              <a:spcAft>
                <a:spcPts val="0"/>
              </a:spcAft>
              <a:buClrTx/>
              <a:buSzTx/>
              <a:buFontTx/>
              <a:buNone/>
            </a:pPr>
            <a:r>
              <a:rPr lang="en-US" sz="1800" i="0" dirty="0" smtClean="0">
                <a:solidFill>
                  <a:prstClr val="black"/>
                </a:solidFill>
                <a:latin typeface="Calibri"/>
              </a:rPr>
              <a:t>P</a:t>
            </a:r>
            <a:endParaRPr lang="en-US" sz="1800" i="0" dirty="0">
              <a:solidFill>
                <a:prstClr val="black"/>
              </a:solidFill>
              <a:latin typeface="Calibri"/>
            </a:endParaRPr>
          </a:p>
        </p:txBody>
      </p:sp>
    </p:spTree>
    <p:extLst>
      <p:ext uri="{BB962C8B-B14F-4D97-AF65-F5344CB8AC3E}">
        <p14:creationId xmlns:p14="http://schemas.microsoft.com/office/powerpoint/2010/main" val="886062895"/>
      </p:ext>
    </p:extLst>
  </p:cSld>
  <p:clrMapOvr>
    <a:masterClrMapping/>
  </p:clrMapOvr>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074" name="Picture 9" descr="t1up_c1"/>
          <p:cNvPicPr>
            <a:picLocks noChangeAspect="1" noChangeArrowheads="1"/>
          </p:cNvPicPr>
          <p:nvPr/>
        </p:nvPicPr>
        <p:blipFill>
          <a:blip r:embed="rId2"/>
          <a:srcRect/>
          <a:stretch>
            <a:fillRect/>
          </a:stretch>
        </p:blipFill>
        <p:spPr bwMode="auto">
          <a:xfrm>
            <a:off x="5022850" y="2425700"/>
            <a:ext cx="2679700" cy="2006600"/>
          </a:xfrm>
          <a:prstGeom prst="rect">
            <a:avLst/>
          </a:prstGeom>
          <a:noFill/>
          <a:ln w="9525">
            <a:noFill/>
            <a:miter lim="800000"/>
            <a:headEnd/>
            <a:tailEnd/>
          </a:ln>
        </p:spPr>
      </p:pic>
      <p:pic>
        <p:nvPicPr>
          <p:cNvPr id="3075" name="Picture 7" descr="n4up_c1.jpg"/>
          <p:cNvPicPr>
            <a:picLocks noChangeAspect="1"/>
          </p:cNvPicPr>
          <p:nvPr/>
        </p:nvPicPr>
        <p:blipFill>
          <a:blip r:embed="rId3"/>
          <a:srcRect/>
          <a:stretch>
            <a:fillRect/>
          </a:stretch>
        </p:blipFill>
        <p:spPr bwMode="auto">
          <a:xfrm>
            <a:off x="1403350" y="2425700"/>
            <a:ext cx="2679700" cy="2006600"/>
          </a:xfrm>
          <a:prstGeom prst="rect">
            <a:avLst/>
          </a:prstGeom>
          <a:noFill/>
          <a:ln w="9525">
            <a:noFill/>
            <a:miter lim="800000"/>
            <a:headEnd/>
            <a:tailEnd/>
          </a:ln>
        </p:spPr>
      </p:pic>
    </p:spTree>
    <p:extLst>
      <p:ext uri="{BB962C8B-B14F-4D97-AF65-F5344CB8AC3E}">
        <p14:creationId xmlns:p14="http://schemas.microsoft.com/office/powerpoint/2010/main" val="3812449953"/>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 Box 4"/>
          <p:cNvSpPr txBox="1">
            <a:spLocks noChangeArrowheads="1"/>
          </p:cNvSpPr>
          <p:nvPr/>
        </p:nvSpPr>
        <p:spPr bwMode="auto">
          <a:xfrm>
            <a:off x="4898984" y="476672"/>
            <a:ext cx="3590925" cy="3978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spcBef>
                <a:spcPct val="25000"/>
              </a:spcBef>
            </a:pPr>
            <a:r>
              <a:rPr lang="en-GB" i="0" dirty="0" smtClean="0">
                <a:solidFill>
                  <a:schemeClr val="bg1">
                    <a:lumMod val="50000"/>
                  </a:schemeClr>
                </a:solidFill>
                <a:effectLst>
                  <a:glow rad="101600">
                    <a:schemeClr val="tx1">
                      <a:alpha val="75000"/>
                    </a:schemeClr>
                  </a:glow>
                </a:effectLst>
              </a:rPr>
              <a:t>tidying </a:t>
            </a:r>
            <a:r>
              <a:rPr lang="en-GB" i="0" dirty="0">
                <a:solidFill>
                  <a:schemeClr val="bg1">
                    <a:lumMod val="50000"/>
                  </a:schemeClr>
                </a:solidFill>
                <a:effectLst>
                  <a:glow rad="101600">
                    <a:schemeClr val="tx1">
                      <a:alpha val="75000"/>
                    </a:schemeClr>
                  </a:glow>
                </a:effectLst>
              </a:rPr>
              <a:t>up the toys together </a:t>
            </a:r>
          </a:p>
          <a:p>
            <a:pPr algn="r">
              <a:spcBef>
                <a:spcPct val="25000"/>
              </a:spcBef>
            </a:pPr>
            <a:r>
              <a:rPr lang="en-GB" sz="1600" i="0" dirty="0">
                <a:solidFill>
                  <a:schemeClr val="bg1">
                    <a:lumMod val="50000"/>
                  </a:schemeClr>
                </a:solidFill>
                <a:effectLst>
                  <a:glow rad="101600">
                    <a:schemeClr val="tx1">
                      <a:alpha val="75000"/>
                    </a:schemeClr>
                  </a:glow>
                </a:effectLst>
              </a:rPr>
              <a:t>(</a:t>
            </a:r>
            <a:r>
              <a:rPr lang="en-GB" sz="1600" i="0" dirty="0" err="1">
                <a:solidFill>
                  <a:schemeClr val="bg1">
                    <a:lumMod val="50000"/>
                  </a:schemeClr>
                </a:solidFill>
                <a:effectLst>
                  <a:glow rad="101600">
                    <a:schemeClr val="tx1">
                      <a:alpha val="75000"/>
                    </a:schemeClr>
                  </a:glow>
                </a:effectLst>
              </a:rPr>
              <a:t>Behne</a:t>
            </a:r>
            <a:r>
              <a:rPr lang="en-GB" sz="1600" i="0" dirty="0">
                <a:solidFill>
                  <a:schemeClr val="bg1">
                    <a:lumMod val="50000"/>
                  </a:schemeClr>
                </a:solidFill>
                <a:effectLst>
                  <a:glow rad="101600">
                    <a:schemeClr val="tx1">
                      <a:alpha val="75000"/>
                    </a:schemeClr>
                  </a:glow>
                </a:effectLst>
              </a:rPr>
              <a:t> et al 2005)</a:t>
            </a:r>
          </a:p>
          <a:p>
            <a:pPr algn="l">
              <a:spcBef>
                <a:spcPct val="25000"/>
              </a:spcBef>
            </a:pPr>
            <a:r>
              <a:rPr lang="en-GB" i="0" dirty="0">
                <a:solidFill>
                  <a:schemeClr val="bg1">
                    <a:lumMod val="50000"/>
                  </a:schemeClr>
                </a:solidFill>
                <a:effectLst>
                  <a:glow rad="101600">
                    <a:schemeClr val="tx1">
                      <a:alpha val="75000"/>
                    </a:schemeClr>
                  </a:glow>
                </a:effectLst>
              </a:rPr>
              <a:t>cooperatively pulling handles in sequence to make a dog-puppet sing </a:t>
            </a:r>
          </a:p>
          <a:p>
            <a:pPr algn="r">
              <a:spcBef>
                <a:spcPct val="25000"/>
              </a:spcBef>
            </a:pPr>
            <a:r>
              <a:rPr lang="en-GB" sz="1600" i="0" dirty="0">
                <a:solidFill>
                  <a:schemeClr val="bg1">
                    <a:lumMod val="50000"/>
                  </a:schemeClr>
                </a:solidFill>
                <a:effectLst>
                  <a:glow rad="101600">
                    <a:schemeClr val="tx1">
                      <a:alpha val="75000"/>
                    </a:schemeClr>
                  </a:glow>
                </a:effectLst>
              </a:rPr>
              <a:t>(Brownell et al 2006)</a:t>
            </a:r>
          </a:p>
          <a:p>
            <a:pPr algn="l">
              <a:spcBef>
                <a:spcPct val="25000"/>
              </a:spcBef>
            </a:pPr>
            <a:r>
              <a:rPr lang="en-GB" i="0" dirty="0">
                <a:solidFill>
                  <a:schemeClr val="bg1">
                    <a:lumMod val="50000"/>
                  </a:schemeClr>
                </a:solidFill>
                <a:effectLst>
                  <a:glow rad="101600">
                    <a:schemeClr val="tx1">
                      <a:alpha val="75000"/>
                    </a:schemeClr>
                  </a:glow>
                </a:effectLst>
              </a:rPr>
              <a:t>bouncing a ball on a large trampoline together </a:t>
            </a:r>
          </a:p>
          <a:p>
            <a:pPr algn="r">
              <a:spcBef>
                <a:spcPct val="25000"/>
              </a:spcBef>
            </a:pPr>
            <a:r>
              <a:rPr lang="en-GB" sz="1600" i="0" dirty="0">
                <a:solidFill>
                  <a:schemeClr val="bg1">
                    <a:lumMod val="50000"/>
                  </a:schemeClr>
                </a:solidFill>
                <a:effectLst>
                  <a:glow rad="101600">
                    <a:schemeClr val="tx1">
                      <a:alpha val="75000"/>
                    </a:schemeClr>
                  </a:glow>
                </a:effectLst>
              </a:rPr>
              <a:t>(</a:t>
            </a:r>
            <a:r>
              <a:rPr lang="en-GB" sz="1600" i="0" dirty="0" err="1">
                <a:solidFill>
                  <a:schemeClr val="bg1">
                    <a:lumMod val="50000"/>
                  </a:schemeClr>
                </a:solidFill>
                <a:effectLst>
                  <a:glow rad="101600">
                    <a:schemeClr val="tx1">
                      <a:alpha val="75000"/>
                    </a:schemeClr>
                  </a:glow>
                </a:effectLst>
              </a:rPr>
              <a:t>Tomasello</a:t>
            </a:r>
            <a:r>
              <a:rPr lang="en-GB" sz="1600" i="0" dirty="0">
                <a:solidFill>
                  <a:schemeClr val="bg1">
                    <a:lumMod val="50000"/>
                  </a:schemeClr>
                </a:solidFill>
                <a:effectLst>
                  <a:glow rad="101600">
                    <a:schemeClr val="tx1">
                      <a:alpha val="75000"/>
                    </a:schemeClr>
                  </a:glow>
                </a:effectLst>
              </a:rPr>
              <a:t> &amp; Carpenter 2007)</a:t>
            </a:r>
          </a:p>
          <a:p>
            <a:pPr algn="l">
              <a:spcBef>
                <a:spcPct val="25000"/>
              </a:spcBef>
            </a:pPr>
            <a:r>
              <a:rPr lang="en-GB" i="0" dirty="0" smtClean="0">
                <a:solidFill>
                  <a:schemeClr val="bg1">
                    <a:lumMod val="50000"/>
                  </a:schemeClr>
                </a:solidFill>
                <a:effectLst>
                  <a:glow rad="101600">
                    <a:schemeClr val="tx1">
                      <a:alpha val="75000"/>
                    </a:schemeClr>
                  </a:glow>
                </a:effectLst>
              </a:rPr>
              <a:t>pretending to row a boat together</a:t>
            </a:r>
            <a:endParaRPr lang="en-GB" i="0" dirty="0">
              <a:solidFill>
                <a:schemeClr val="bg1">
                  <a:lumMod val="50000"/>
                </a:schemeClr>
              </a:solidFill>
              <a:effectLst>
                <a:glow rad="101600">
                  <a:schemeClr val="tx1">
                    <a:alpha val="75000"/>
                  </a:schemeClr>
                </a:glow>
              </a:effectLst>
            </a:endParaRPr>
          </a:p>
        </p:txBody>
      </p:sp>
      <p:sp>
        <p:nvSpPr>
          <p:cNvPr id="14" name="Rectangle 13"/>
          <p:cNvSpPr/>
          <p:nvPr/>
        </p:nvSpPr>
        <p:spPr>
          <a:xfrm>
            <a:off x="467544" y="369238"/>
            <a:ext cx="3600400" cy="1107996"/>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Joint action:</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an </a:t>
            </a:r>
            <a:r>
              <a:rPr lang="en-US" i="0" strike="dblStrike" dirty="0" smtClean="0">
                <a:effectLst>
                  <a:glow rad="101600">
                    <a:schemeClr val="tx1">
                      <a:alpha val="75000"/>
                    </a:schemeClr>
                  </a:glow>
                </a:effectLst>
              </a:rPr>
              <a:t>action </a:t>
            </a:r>
            <a:r>
              <a:rPr lang="en-US" i="0" dirty="0" smtClean="0">
                <a:effectLst>
                  <a:glow rad="101600">
                    <a:schemeClr val="tx1">
                      <a:alpha val="75000"/>
                    </a:schemeClr>
                  </a:glow>
                </a:effectLst>
              </a:rPr>
              <a:t>event with two or more agents </a:t>
            </a:r>
            <a:r>
              <a:rPr lang="en-US" sz="1100" i="0" dirty="0" smtClean="0">
                <a:effectLst>
                  <a:glow rad="101600">
                    <a:schemeClr val="tx1">
                      <a:alpha val="75000"/>
                    </a:schemeClr>
                  </a:glow>
                </a:effectLst>
              </a:rPr>
              <a:t>(Ludwig 2007)</a:t>
            </a:r>
          </a:p>
        </p:txBody>
      </p:sp>
      <p:sp>
        <p:nvSpPr>
          <p:cNvPr id="15" name="Oval 14"/>
          <p:cNvSpPr/>
          <p:nvPr/>
        </p:nvSpPr>
        <p:spPr bwMode="auto">
          <a:xfrm>
            <a:off x="4355976" y="223661"/>
            <a:ext cx="1440160" cy="1440160"/>
          </a:xfrm>
          <a:prstGeom prst="ellipse">
            <a:avLst/>
          </a:prstGeom>
          <a:noFill/>
          <a:ln w="9525" cap="flat" cmpd="sng" algn="ctr">
            <a:solidFill>
              <a:schemeClr val="bg1">
                <a:lumMod val="50000"/>
              </a:schemeClr>
            </a:solidFill>
            <a:prstDash val="solid"/>
            <a:round/>
            <a:headEnd type="none" w="med" len="med"/>
            <a:tailEnd type="none" w="med" len="med"/>
          </a:ln>
          <a:effectLst>
            <a:glow rad="1524000">
              <a:schemeClr val="bg1"/>
            </a:glow>
          </a:effectLst>
        </p:spPr>
        <p:txBody>
          <a:bodyPr vert="horz" wrap="square" lIns="91440" tIns="45720" rIns="91440" bIns="45720" numCol="1" rtlCol="0" anchor="ctr"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rgbClr val="0D0D0D"/>
                </a:solidFill>
                <a:effectLst/>
                <a:latin typeface="Myriad Web" charset="0"/>
              </a:rPr>
              <a:t>too broad</a:t>
            </a:r>
            <a:endParaRPr kumimoji="0" lang="en-US" sz="2200" b="0" i="0" u="none" strike="noStrike" cap="none" normalizeH="0" baseline="0" dirty="0">
              <a:ln>
                <a:noFill/>
              </a:ln>
              <a:solidFill>
                <a:srgbClr val="0D0D0D"/>
              </a:solidFill>
              <a:effectLst/>
              <a:latin typeface="Myriad Web" charset="0"/>
            </a:endParaRPr>
          </a:p>
        </p:txBody>
      </p:sp>
      <p:sp>
        <p:nvSpPr>
          <p:cNvPr id="16" name="Right Brace 15"/>
          <p:cNvSpPr/>
          <p:nvPr/>
        </p:nvSpPr>
        <p:spPr bwMode="auto">
          <a:xfrm>
            <a:off x="4067944" y="404664"/>
            <a:ext cx="216024" cy="1080120"/>
          </a:xfrm>
          <a:prstGeom prst="rightBrace">
            <a:avLst>
              <a:gd name="adj1" fmla="val 25455"/>
              <a:gd name="adj2" fmla="val 50000"/>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32" name="Rectangle 31"/>
          <p:cNvSpPr/>
          <p:nvPr/>
        </p:nvSpPr>
        <p:spPr>
          <a:xfrm>
            <a:off x="359532" y="2276874"/>
            <a:ext cx="1440160" cy="769441"/>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Nora’s shooting</a:t>
            </a:r>
          </a:p>
        </p:txBody>
      </p:sp>
      <p:sp>
        <p:nvSpPr>
          <p:cNvPr id="33" name="Rectangle 32"/>
          <p:cNvSpPr/>
          <p:nvPr/>
        </p:nvSpPr>
        <p:spPr>
          <a:xfrm>
            <a:off x="359532" y="3933058"/>
            <a:ext cx="1440160" cy="769441"/>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Olive’s shooting</a:t>
            </a:r>
          </a:p>
        </p:txBody>
      </p:sp>
      <p:sp>
        <p:nvSpPr>
          <p:cNvPr id="34" name="Rectangle 33"/>
          <p:cNvSpPr/>
          <p:nvPr/>
        </p:nvSpPr>
        <p:spPr>
          <a:xfrm>
            <a:off x="2267745" y="3140970"/>
            <a:ext cx="1440160" cy="769441"/>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Fred’s death</a:t>
            </a:r>
          </a:p>
        </p:txBody>
      </p:sp>
      <p:sp>
        <p:nvSpPr>
          <p:cNvPr id="35" name="Oval 34"/>
          <p:cNvSpPr/>
          <p:nvPr/>
        </p:nvSpPr>
        <p:spPr bwMode="auto">
          <a:xfrm>
            <a:off x="395537" y="1988840"/>
            <a:ext cx="1440160" cy="1440160"/>
          </a:xfrm>
          <a:prstGeom prst="ellipse">
            <a:avLst/>
          </a:prstGeom>
          <a:noFill/>
          <a:ln w="38100" cap="flat" cmpd="sng" algn="ctr">
            <a:solidFill>
              <a:schemeClr val="bg1"/>
            </a:solidFill>
            <a:prstDash val="solid"/>
            <a:round/>
            <a:headEnd type="none" w="med" len="med"/>
            <a:tailEnd type="none" w="med" len="med"/>
          </a:ln>
          <a:effectLst>
            <a:glow rad="1524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36" name="Oval 35"/>
          <p:cNvSpPr/>
          <p:nvPr/>
        </p:nvSpPr>
        <p:spPr bwMode="auto">
          <a:xfrm>
            <a:off x="395537" y="3645024"/>
            <a:ext cx="1440160" cy="1440160"/>
          </a:xfrm>
          <a:prstGeom prst="ellipse">
            <a:avLst/>
          </a:prstGeom>
          <a:noFill/>
          <a:ln w="38100" cap="flat" cmpd="sng" algn="ctr">
            <a:solidFill>
              <a:schemeClr val="bg1"/>
            </a:solidFill>
            <a:prstDash val="solid"/>
            <a:round/>
            <a:headEnd type="none" w="med" len="med"/>
            <a:tailEnd type="none" w="med" len="med"/>
          </a:ln>
          <a:effectLst>
            <a:glow rad="1524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37" name="Oval 36"/>
          <p:cNvSpPr/>
          <p:nvPr/>
        </p:nvSpPr>
        <p:spPr bwMode="auto">
          <a:xfrm>
            <a:off x="2267745" y="2780928"/>
            <a:ext cx="1440160" cy="1440160"/>
          </a:xfrm>
          <a:prstGeom prst="ellipse">
            <a:avLst/>
          </a:prstGeom>
          <a:noFill/>
          <a:ln w="38100" cap="flat" cmpd="sng" algn="ctr">
            <a:solidFill>
              <a:schemeClr val="bg1"/>
            </a:solidFill>
            <a:prstDash val="solid"/>
            <a:round/>
            <a:headEnd type="none" w="med" len="med"/>
            <a:tailEnd type="none" w="med" len="med"/>
          </a:ln>
          <a:effectLst>
            <a:glow rad="1524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cxnSp>
        <p:nvCxnSpPr>
          <p:cNvPr id="38" name="Straight Arrow Connector 37"/>
          <p:cNvCxnSpPr/>
          <p:nvPr/>
        </p:nvCxnSpPr>
        <p:spPr bwMode="auto">
          <a:xfrm>
            <a:off x="1907704" y="2852936"/>
            <a:ext cx="432048" cy="288032"/>
          </a:xfrm>
          <a:prstGeom prst="straightConnector1">
            <a:avLst/>
          </a:prstGeom>
          <a:solidFill>
            <a:srgbClr val="00B8FF"/>
          </a:solidFill>
          <a:ln w="38100" cap="flat" cmpd="sng" algn="ctr">
            <a:solidFill>
              <a:srgbClr val="FFFFFF"/>
            </a:solidFill>
            <a:prstDash val="solid"/>
            <a:round/>
            <a:headEnd type="none" w="med" len="med"/>
            <a:tailEnd type="arrow"/>
          </a:ln>
          <a:effectLst>
            <a:glow rad="152400">
              <a:schemeClr val="tx1">
                <a:alpha val="75000"/>
              </a:schemeClr>
            </a:glow>
          </a:effectLst>
        </p:spPr>
      </p:cxnSp>
      <p:cxnSp>
        <p:nvCxnSpPr>
          <p:cNvPr id="39" name="Straight Arrow Connector 38"/>
          <p:cNvCxnSpPr/>
          <p:nvPr/>
        </p:nvCxnSpPr>
        <p:spPr bwMode="auto">
          <a:xfrm flipV="1">
            <a:off x="1907704" y="3861048"/>
            <a:ext cx="432048" cy="288032"/>
          </a:xfrm>
          <a:prstGeom prst="straightConnector1">
            <a:avLst/>
          </a:prstGeom>
          <a:solidFill>
            <a:srgbClr val="00B8FF"/>
          </a:solidFill>
          <a:ln w="38100" cap="flat" cmpd="sng" algn="ctr">
            <a:solidFill>
              <a:srgbClr val="FFFFFF"/>
            </a:solidFill>
            <a:prstDash val="solid"/>
            <a:round/>
            <a:headEnd type="none" w="med" len="med"/>
            <a:tailEnd type="arrow"/>
          </a:ln>
          <a:effectLst>
            <a:glow rad="152400">
              <a:schemeClr val="tx1">
                <a:alpha val="75000"/>
              </a:schemeClr>
            </a:glow>
          </a:effectLst>
        </p:spPr>
      </p:cxnSp>
      <p:sp>
        <p:nvSpPr>
          <p:cNvPr id="40" name="Left Brace 39"/>
          <p:cNvSpPr/>
          <p:nvPr/>
        </p:nvSpPr>
        <p:spPr bwMode="auto">
          <a:xfrm rot="16200000">
            <a:off x="1871700" y="3753037"/>
            <a:ext cx="288032" cy="3384376"/>
          </a:xfrm>
          <a:prstGeom prst="leftBrace">
            <a:avLst>
              <a:gd name="adj1" fmla="val 42544"/>
              <a:gd name="adj2" fmla="val 50000"/>
            </a:avLst>
          </a:prstGeom>
          <a:noFill/>
          <a:ln w="38100" cap="flat" cmpd="sng" algn="ctr">
            <a:solidFill>
              <a:srgbClr val="FFFFFF"/>
            </a:solidFill>
            <a:prstDash val="solid"/>
            <a:round/>
            <a:headEnd type="none" w="med" len="med"/>
            <a:tailEnd type="none" w="med" len="med"/>
          </a:ln>
          <a:effectLst>
            <a:glow rad="1016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41" name="Rectangle 40"/>
          <p:cNvSpPr/>
          <p:nvPr/>
        </p:nvSpPr>
        <p:spPr>
          <a:xfrm>
            <a:off x="431540" y="5733258"/>
            <a:ext cx="3168352"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Fred’s killing</a:t>
            </a:r>
          </a:p>
        </p:txBody>
      </p:sp>
    </p:spTree>
    <p:extLst>
      <p:ext uri="{BB962C8B-B14F-4D97-AF65-F5344CB8AC3E}">
        <p14:creationId xmlns:p14="http://schemas.microsoft.com/office/powerpoint/2010/main" val="4123271837"/>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146" name="Picture 9" descr="t1down_c1"/>
          <p:cNvPicPr>
            <a:picLocks noChangeAspect="1" noChangeArrowheads="1"/>
          </p:cNvPicPr>
          <p:nvPr/>
        </p:nvPicPr>
        <p:blipFill>
          <a:blip r:embed="rId2"/>
          <a:srcRect/>
          <a:stretch>
            <a:fillRect/>
          </a:stretch>
        </p:blipFill>
        <p:spPr bwMode="auto">
          <a:xfrm>
            <a:off x="5022850" y="2425700"/>
            <a:ext cx="2679700" cy="2006600"/>
          </a:xfrm>
          <a:prstGeom prst="rect">
            <a:avLst/>
          </a:prstGeom>
          <a:noFill/>
          <a:ln w="9525">
            <a:noFill/>
            <a:miter lim="800000"/>
            <a:headEnd/>
            <a:tailEnd/>
          </a:ln>
        </p:spPr>
      </p:pic>
      <p:pic>
        <p:nvPicPr>
          <p:cNvPr id="6147" name="Picture 3" descr="n4down_c1.jpg"/>
          <p:cNvPicPr>
            <a:picLocks noChangeAspect="1"/>
          </p:cNvPicPr>
          <p:nvPr/>
        </p:nvPicPr>
        <p:blipFill>
          <a:blip r:embed="rId3"/>
          <a:srcRect/>
          <a:stretch>
            <a:fillRect/>
          </a:stretch>
        </p:blipFill>
        <p:spPr bwMode="auto">
          <a:xfrm>
            <a:off x="1403350" y="2425700"/>
            <a:ext cx="2679700" cy="2006600"/>
          </a:xfrm>
          <a:prstGeom prst="rect">
            <a:avLst/>
          </a:prstGeom>
          <a:noFill/>
          <a:ln w="9525">
            <a:noFill/>
            <a:miter lim="800000"/>
            <a:headEnd/>
            <a:tailEnd/>
          </a:ln>
        </p:spPr>
      </p:pic>
      <p:sp>
        <p:nvSpPr>
          <p:cNvPr id="4" name="TextBox 3"/>
          <p:cNvSpPr txBox="1"/>
          <p:nvPr/>
        </p:nvSpPr>
        <p:spPr>
          <a:xfrm>
            <a:off x="6125634" y="5257800"/>
            <a:ext cx="334459" cy="350865"/>
          </a:xfrm>
          <a:prstGeom prst="rect">
            <a:avLst/>
          </a:prstGeom>
          <a:noFill/>
        </p:spPr>
        <p:txBody>
          <a:bodyPr wrap="none" rtlCol="0">
            <a:spAutoFit/>
          </a:bodyPr>
          <a:lstStyle/>
          <a:p>
            <a:pPr defTabSz="457200" fontAlgn="auto">
              <a:spcBef>
                <a:spcPts val="0"/>
              </a:spcBef>
              <a:spcAft>
                <a:spcPts val="0"/>
              </a:spcAft>
              <a:buClrTx/>
              <a:buSzTx/>
              <a:buFontTx/>
              <a:buNone/>
            </a:pPr>
            <a:r>
              <a:rPr lang="en-US" sz="1800" i="0" dirty="0" smtClean="0">
                <a:solidFill>
                  <a:prstClr val="black"/>
                </a:solidFill>
                <a:latin typeface="Calibri"/>
              </a:rPr>
              <a:t>P</a:t>
            </a:r>
            <a:endParaRPr lang="en-US" sz="1800" i="0" dirty="0">
              <a:solidFill>
                <a:prstClr val="black"/>
              </a:solidFill>
              <a:latin typeface="Calibri"/>
            </a:endParaRPr>
          </a:p>
        </p:txBody>
      </p:sp>
      <p:sp>
        <p:nvSpPr>
          <p:cNvPr id="5" name="TextBox 4"/>
          <p:cNvSpPr txBox="1"/>
          <p:nvPr/>
        </p:nvSpPr>
        <p:spPr>
          <a:xfrm>
            <a:off x="2667000" y="5257800"/>
            <a:ext cx="351366" cy="350865"/>
          </a:xfrm>
          <a:prstGeom prst="rect">
            <a:avLst/>
          </a:prstGeom>
          <a:noFill/>
        </p:spPr>
        <p:txBody>
          <a:bodyPr wrap="none" rtlCol="0">
            <a:spAutoFit/>
          </a:bodyPr>
          <a:lstStyle/>
          <a:p>
            <a:pPr defTabSz="457200" fontAlgn="auto">
              <a:spcBef>
                <a:spcPts val="0"/>
              </a:spcBef>
              <a:spcAft>
                <a:spcPts val="0"/>
              </a:spcAft>
              <a:buClrTx/>
              <a:buSzTx/>
              <a:buFontTx/>
              <a:buNone/>
            </a:pPr>
            <a:r>
              <a:rPr lang="en-US" sz="1800" i="0" dirty="0" smtClean="0">
                <a:solidFill>
                  <a:prstClr val="black"/>
                </a:solidFill>
                <a:latin typeface="Calibri"/>
              </a:rPr>
              <a:t>C</a:t>
            </a:r>
            <a:endParaRPr lang="en-US" sz="1800" i="0" dirty="0">
              <a:solidFill>
                <a:prstClr val="black"/>
              </a:solidFill>
              <a:latin typeface="Calibri"/>
            </a:endParaRPr>
          </a:p>
        </p:txBody>
      </p:sp>
    </p:spTree>
    <p:extLst>
      <p:ext uri="{BB962C8B-B14F-4D97-AF65-F5344CB8AC3E}">
        <p14:creationId xmlns:p14="http://schemas.microsoft.com/office/powerpoint/2010/main" val="3473656983"/>
      </p:ext>
    </p:extLst>
  </p:cSld>
  <p:clrMapOvr>
    <a:masterClrMapping/>
  </p:clrMapOvr>
  <p:timing>
    <p:tnLst>
      <p:par>
        <p:cTn xmlns:p14="http://schemas.microsoft.com/office/powerpoint/2010/mai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074" name="Picture 9" descr="t1up_c1"/>
          <p:cNvPicPr>
            <a:picLocks noChangeAspect="1" noChangeArrowheads="1"/>
          </p:cNvPicPr>
          <p:nvPr/>
        </p:nvPicPr>
        <p:blipFill>
          <a:blip r:embed="rId2"/>
          <a:srcRect/>
          <a:stretch>
            <a:fillRect/>
          </a:stretch>
        </p:blipFill>
        <p:spPr bwMode="auto">
          <a:xfrm>
            <a:off x="5022850" y="2425700"/>
            <a:ext cx="2679700" cy="2006600"/>
          </a:xfrm>
          <a:prstGeom prst="rect">
            <a:avLst/>
          </a:prstGeom>
          <a:noFill/>
          <a:ln w="9525">
            <a:noFill/>
            <a:miter lim="800000"/>
            <a:headEnd/>
            <a:tailEnd/>
          </a:ln>
        </p:spPr>
      </p:pic>
      <p:pic>
        <p:nvPicPr>
          <p:cNvPr id="3075" name="Picture 7" descr="n4up_c1.jpg"/>
          <p:cNvPicPr>
            <a:picLocks noChangeAspect="1"/>
          </p:cNvPicPr>
          <p:nvPr/>
        </p:nvPicPr>
        <p:blipFill>
          <a:blip r:embed="rId3"/>
          <a:srcRect/>
          <a:stretch>
            <a:fillRect/>
          </a:stretch>
        </p:blipFill>
        <p:spPr bwMode="auto">
          <a:xfrm>
            <a:off x="1403350" y="2425700"/>
            <a:ext cx="2679700" cy="2006600"/>
          </a:xfrm>
          <a:prstGeom prst="rect">
            <a:avLst/>
          </a:prstGeom>
          <a:noFill/>
          <a:ln w="9525">
            <a:noFill/>
            <a:miter lim="800000"/>
            <a:headEnd/>
            <a:tailEnd/>
          </a:ln>
        </p:spPr>
      </p:pic>
      <p:sp>
        <p:nvSpPr>
          <p:cNvPr id="4" name="TextBox 3"/>
          <p:cNvSpPr txBox="1"/>
          <p:nvPr/>
        </p:nvSpPr>
        <p:spPr>
          <a:xfrm>
            <a:off x="1371600" y="838200"/>
            <a:ext cx="7242412" cy="1115382"/>
          </a:xfrm>
          <a:prstGeom prst="rect">
            <a:avLst/>
          </a:prstGeom>
          <a:noFill/>
        </p:spPr>
        <p:txBody>
          <a:bodyPr wrap="none" rtlCol="0">
            <a:spAutoFit/>
          </a:bodyPr>
          <a:lstStyle/>
          <a:p>
            <a:pPr defTabSz="457200" fontAlgn="auto">
              <a:spcBef>
                <a:spcPts val="0"/>
              </a:spcBef>
              <a:spcAft>
                <a:spcPts val="0"/>
              </a:spcAft>
              <a:buClrTx/>
              <a:buSzTx/>
              <a:buFontTx/>
              <a:buNone/>
            </a:pPr>
            <a:r>
              <a:rPr lang="en-US" sz="1800" i="0" dirty="0" err="1" smtClean="0">
                <a:solidFill>
                  <a:prstClr val="black"/>
                </a:solidFill>
                <a:latin typeface="Calibri"/>
              </a:rPr>
              <a:t>Participant´s</a:t>
            </a:r>
            <a:r>
              <a:rPr lang="en-US" sz="1800" i="0" dirty="0" smtClean="0">
                <a:solidFill>
                  <a:prstClr val="black"/>
                </a:solidFill>
                <a:latin typeface="Calibri"/>
              </a:rPr>
              <a:t> task is to press a key when the right hand is moving.</a:t>
            </a:r>
          </a:p>
          <a:p>
            <a:pPr defTabSz="457200" fontAlgn="auto">
              <a:spcBef>
                <a:spcPts val="0"/>
              </a:spcBef>
              <a:spcAft>
                <a:spcPts val="0"/>
              </a:spcAft>
              <a:buClrTx/>
              <a:buSzTx/>
              <a:buFontTx/>
              <a:buNone/>
            </a:pPr>
            <a:endParaRPr lang="en-US" sz="1800" i="0" dirty="0" smtClean="0">
              <a:solidFill>
                <a:prstClr val="black"/>
              </a:solidFill>
              <a:latin typeface="Calibri"/>
            </a:endParaRPr>
          </a:p>
          <a:p>
            <a:pPr defTabSz="457200" fontAlgn="auto">
              <a:spcBef>
                <a:spcPts val="0"/>
              </a:spcBef>
              <a:spcAft>
                <a:spcPts val="0"/>
              </a:spcAft>
              <a:buClrTx/>
              <a:buSzTx/>
              <a:buFontTx/>
              <a:buNone/>
            </a:pPr>
            <a:r>
              <a:rPr lang="en-US" sz="1800" i="0" dirty="0" err="1" smtClean="0">
                <a:solidFill>
                  <a:prstClr val="black"/>
                </a:solidFill>
                <a:latin typeface="Calibri"/>
              </a:rPr>
              <a:t>Inongruent</a:t>
            </a:r>
            <a:r>
              <a:rPr lang="en-US" sz="1800" i="0" dirty="0" smtClean="0">
                <a:solidFill>
                  <a:prstClr val="black"/>
                </a:solidFill>
                <a:latin typeface="Calibri"/>
              </a:rPr>
              <a:t> condition: Confederate moves when left hand is moving </a:t>
            </a:r>
            <a:br>
              <a:rPr lang="en-US" sz="1800" i="0" dirty="0" smtClean="0">
                <a:solidFill>
                  <a:prstClr val="black"/>
                </a:solidFill>
                <a:latin typeface="Calibri"/>
              </a:rPr>
            </a:br>
            <a:r>
              <a:rPr lang="en-US" sz="1800" i="0" dirty="0" smtClean="0">
                <a:solidFill>
                  <a:prstClr val="black"/>
                </a:solidFill>
                <a:latin typeface="Calibri"/>
              </a:rPr>
              <a:t>and when right hand is moving, but not when both hands are moving. </a:t>
            </a:r>
            <a:endParaRPr lang="en-US" sz="1800" i="0" dirty="0">
              <a:solidFill>
                <a:prstClr val="black"/>
              </a:solidFill>
              <a:latin typeface="Calibri"/>
            </a:endParaRPr>
          </a:p>
        </p:txBody>
      </p:sp>
      <p:sp>
        <p:nvSpPr>
          <p:cNvPr id="5" name="TextBox 4"/>
          <p:cNvSpPr txBox="1"/>
          <p:nvPr/>
        </p:nvSpPr>
        <p:spPr>
          <a:xfrm>
            <a:off x="2667000" y="5257800"/>
            <a:ext cx="351366" cy="350865"/>
          </a:xfrm>
          <a:prstGeom prst="rect">
            <a:avLst/>
          </a:prstGeom>
          <a:noFill/>
        </p:spPr>
        <p:txBody>
          <a:bodyPr wrap="none" rtlCol="0">
            <a:spAutoFit/>
          </a:bodyPr>
          <a:lstStyle/>
          <a:p>
            <a:pPr defTabSz="457200" fontAlgn="auto">
              <a:spcBef>
                <a:spcPts val="0"/>
              </a:spcBef>
              <a:spcAft>
                <a:spcPts val="0"/>
              </a:spcAft>
              <a:buClrTx/>
              <a:buSzTx/>
              <a:buFontTx/>
              <a:buNone/>
            </a:pPr>
            <a:r>
              <a:rPr lang="en-US" sz="1800" i="0" dirty="0" smtClean="0">
                <a:solidFill>
                  <a:prstClr val="black"/>
                </a:solidFill>
                <a:latin typeface="Calibri"/>
              </a:rPr>
              <a:t>C</a:t>
            </a:r>
            <a:endParaRPr lang="en-US" sz="1800" i="0" dirty="0">
              <a:solidFill>
                <a:prstClr val="black"/>
              </a:solidFill>
              <a:latin typeface="Calibri"/>
            </a:endParaRPr>
          </a:p>
        </p:txBody>
      </p:sp>
      <p:sp>
        <p:nvSpPr>
          <p:cNvPr id="6" name="TextBox 5"/>
          <p:cNvSpPr txBox="1"/>
          <p:nvPr/>
        </p:nvSpPr>
        <p:spPr>
          <a:xfrm>
            <a:off x="6125634" y="5257800"/>
            <a:ext cx="334459" cy="350865"/>
          </a:xfrm>
          <a:prstGeom prst="rect">
            <a:avLst/>
          </a:prstGeom>
          <a:noFill/>
        </p:spPr>
        <p:txBody>
          <a:bodyPr wrap="none" rtlCol="0">
            <a:spAutoFit/>
          </a:bodyPr>
          <a:lstStyle/>
          <a:p>
            <a:pPr defTabSz="457200" fontAlgn="auto">
              <a:spcBef>
                <a:spcPts val="0"/>
              </a:spcBef>
              <a:spcAft>
                <a:spcPts val="0"/>
              </a:spcAft>
              <a:buClrTx/>
              <a:buSzTx/>
              <a:buFontTx/>
              <a:buNone/>
            </a:pPr>
            <a:r>
              <a:rPr lang="en-US" sz="1800" i="0" dirty="0" smtClean="0">
                <a:solidFill>
                  <a:prstClr val="black"/>
                </a:solidFill>
                <a:latin typeface="Calibri"/>
              </a:rPr>
              <a:t>P</a:t>
            </a:r>
            <a:endParaRPr lang="en-US" sz="1800" i="0" dirty="0">
              <a:solidFill>
                <a:prstClr val="black"/>
              </a:solidFill>
              <a:latin typeface="Calibri"/>
            </a:endParaRPr>
          </a:p>
        </p:txBody>
      </p:sp>
    </p:spTree>
    <p:extLst>
      <p:ext uri="{BB962C8B-B14F-4D97-AF65-F5344CB8AC3E}">
        <p14:creationId xmlns:p14="http://schemas.microsoft.com/office/powerpoint/2010/main" val="3147120654"/>
      </p:ext>
    </p:extLst>
  </p:cSld>
  <p:clrMapOvr>
    <a:masterClrMapping/>
  </p:clrMapOvr>
  <p:timing>
    <p:tnLst>
      <p:par>
        <p:cTn xmlns:p14="http://schemas.microsoft.com/office/powerpoint/2010/mai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098" name="Picture 12" descr="t1up_c1"/>
          <p:cNvPicPr>
            <a:picLocks noChangeAspect="1" noChangeArrowheads="1"/>
          </p:cNvPicPr>
          <p:nvPr/>
        </p:nvPicPr>
        <p:blipFill>
          <a:blip r:embed="rId2"/>
          <a:srcRect/>
          <a:stretch>
            <a:fillRect/>
          </a:stretch>
        </p:blipFill>
        <p:spPr bwMode="auto">
          <a:xfrm>
            <a:off x="5022850" y="2425700"/>
            <a:ext cx="2679700" cy="2006600"/>
          </a:xfrm>
          <a:prstGeom prst="rect">
            <a:avLst/>
          </a:prstGeom>
          <a:noFill/>
          <a:ln w="9525">
            <a:noFill/>
            <a:miter lim="800000"/>
            <a:headEnd/>
            <a:tailEnd/>
          </a:ln>
        </p:spPr>
      </p:pic>
      <p:pic>
        <p:nvPicPr>
          <p:cNvPr id="4099" name="Picture 6" descr="n4down_c1.jpg"/>
          <p:cNvPicPr>
            <a:picLocks noChangeAspect="1"/>
          </p:cNvPicPr>
          <p:nvPr/>
        </p:nvPicPr>
        <p:blipFill>
          <a:blip r:embed="rId3"/>
          <a:srcRect/>
          <a:stretch>
            <a:fillRect/>
          </a:stretch>
        </p:blipFill>
        <p:spPr bwMode="auto">
          <a:xfrm>
            <a:off x="1403350" y="2425700"/>
            <a:ext cx="2679700" cy="2006600"/>
          </a:xfrm>
          <a:prstGeom prst="rect">
            <a:avLst/>
          </a:prstGeom>
          <a:noFill/>
          <a:ln w="9525">
            <a:noFill/>
            <a:miter lim="800000"/>
            <a:headEnd/>
            <a:tailEnd/>
          </a:ln>
        </p:spPr>
      </p:pic>
      <p:sp>
        <p:nvSpPr>
          <p:cNvPr id="4" name="TextBox 3"/>
          <p:cNvSpPr txBox="1"/>
          <p:nvPr/>
        </p:nvSpPr>
        <p:spPr>
          <a:xfrm>
            <a:off x="2667000" y="5257800"/>
            <a:ext cx="351366" cy="350865"/>
          </a:xfrm>
          <a:prstGeom prst="rect">
            <a:avLst/>
          </a:prstGeom>
          <a:noFill/>
        </p:spPr>
        <p:txBody>
          <a:bodyPr wrap="none" rtlCol="0">
            <a:spAutoFit/>
          </a:bodyPr>
          <a:lstStyle/>
          <a:p>
            <a:pPr defTabSz="457200" fontAlgn="auto">
              <a:spcBef>
                <a:spcPts val="0"/>
              </a:spcBef>
              <a:spcAft>
                <a:spcPts val="0"/>
              </a:spcAft>
              <a:buClrTx/>
              <a:buSzTx/>
              <a:buFontTx/>
              <a:buNone/>
            </a:pPr>
            <a:r>
              <a:rPr lang="en-US" sz="1800" i="0" dirty="0" smtClean="0">
                <a:solidFill>
                  <a:prstClr val="black"/>
                </a:solidFill>
                <a:latin typeface="Calibri"/>
              </a:rPr>
              <a:t>C</a:t>
            </a:r>
            <a:endParaRPr lang="en-US" sz="1800" i="0" dirty="0">
              <a:solidFill>
                <a:prstClr val="black"/>
              </a:solidFill>
              <a:latin typeface="Calibri"/>
            </a:endParaRPr>
          </a:p>
        </p:txBody>
      </p:sp>
    </p:spTree>
    <p:extLst>
      <p:ext uri="{BB962C8B-B14F-4D97-AF65-F5344CB8AC3E}">
        <p14:creationId xmlns:p14="http://schemas.microsoft.com/office/powerpoint/2010/main" val="544130095"/>
      </p:ext>
    </p:extLst>
  </p:cSld>
  <p:clrMapOvr>
    <a:masterClrMapping/>
  </p:clrMapOvr>
  <p:timing>
    <p:tnLst>
      <p:par>
        <p:cTn xmlns:p14="http://schemas.microsoft.com/office/powerpoint/2010/mai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074" name="Picture 9" descr="t1up_c1"/>
          <p:cNvPicPr>
            <a:picLocks noChangeAspect="1" noChangeArrowheads="1"/>
          </p:cNvPicPr>
          <p:nvPr/>
        </p:nvPicPr>
        <p:blipFill>
          <a:blip r:embed="rId2"/>
          <a:srcRect/>
          <a:stretch>
            <a:fillRect/>
          </a:stretch>
        </p:blipFill>
        <p:spPr bwMode="auto">
          <a:xfrm>
            <a:off x="5022850" y="2425700"/>
            <a:ext cx="2679700" cy="2006600"/>
          </a:xfrm>
          <a:prstGeom prst="rect">
            <a:avLst/>
          </a:prstGeom>
          <a:noFill/>
          <a:ln w="9525">
            <a:noFill/>
            <a:miter lim="800000"/>
            <a:headEnd/>
            <a:tailEnd/>
          </a:ln>
        </p:spPr>
      </p:pic>
      <p:pic>
        <p:nvPicPr>
          <p:cNvPr id="3075" name="Picture 7" descr="n4up_c1.jpg"/>
          <p:cNvPicPr>
            <a:picLocks noChangeAspect="1"/>
          </p:cNvPicPr>
          <p:nvPr/>
        </p:nvPicPr>
        <p:blipFill>
          <a:blip r:embed="rId3"/>
          <a:srcRect/>
          <a:stretch>
            <a:fillRect/>
          </a:stretch>
        </p:blipFill>
        <p:spPr bwMode="auto">
          <a:xfrm>
            <a:off x="1403350" y="2425700"/>
            <a:ext cx="2679700" cy="2006600"/>
          </a:xfrm>
          <a:prstGeom prst="rect">
            <a:avLst/>
          </a:prstGeom>
          <a:noFill/>
          <a:ln w="9525">
            <a:noFill/>
            <a:miter lim="800000"/>
            <a:headEnd/>
            <a:tailEnd/>
          </a:ln>
        </p:spPr>
      </p:pic>
    </p:spTree>
    <p:extLst>
      <p:ext uri="{BB962C8B-B14F-4D97-AF65-F5344CB8AC3E}">
        <p14:creationId xmlns:p14="http://schemas.microsoft.com/office/powerpoint/2010/main" val="2265288840"/>
      </p:ext>
    </p:extLst>
  </p:cSld>
  <p:clrMapOvr>
    <a:masterClrMapping/>
  </p:clrMapOvr>
  <p:timing>
    <p:tnLst>
      <p:par>
        <p:cTn xmlns:p14="http://schemas.microsoft.com/office/powerpoint/2010/mai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122" name="Picture 11" descr="t1down_c1"/>
          <p:cNvPicPr>
            <a:picLocks noChangeAspect="1" noChangeArrowheads="1"/>
          </p:cNvPicPr>
          <p:nvPr/>
        </p:nvPicPr>
        <p:blipFill>
          <a:blip r:embed="rId2"/>
          <a:srcRect/>
          <a:stretch>
            <a:fillRect/>
          </a:stretch>
        </p:blipFill>
        <p:spPr bwMode="auto">
          <a:xfrm>
            <a:off x="5022850" y="2425700"/>
            <a:ext cx="2679700" cy="2006600"/>
          </a:xfrm>
          <a:prstGeom prst="rect">
            <a:avLst/>
          </a:prstGeom>
          <a:noFill/>
          <a:ln w="9525">
            <a:noFill/>
            <a:miter lim="800000"/>
            <a:headEnd/>
            <a:tailEnd/>
          </a:ln>
        </p:spPr>
      </p:pic>
      <p:pic>
        <p:nvPicPr>
          <p:cNvPr id="5123" name="Picture 3" descr="n4up_c1.jpg"/>
          <p:cNvPicPr>
            <a:picLocks noChangeAspect="1"/>
          </p:cNvPicPr>
          <p:nvPr/>
        </p:nvPicPr>
        <p:blipFill>
          <a:blip r:embed="rId3"/>
          <a:srcRect/>
          <a:stretch>
            <a:fillRect/>
          </a:stretch>
        </p:blipFill>
        <p:spPr bwMode="auto">
          <a:xfrm>
            <a:off x="1403350" y="2425700"/>
            <a:ext cx="2679700" cy="2006600"/>
          </a:xfrm>
          <a:prstGeom prst="rect">
            <a:avLst/>
          </a:prstGeom>
          <a:noFill/>
          <a:ln w="9525">
            <a:noFill/>
            <a:miter lim="800000"/>
            <a:headEnd/>
            <a:tailEnd/>
          </a:ln>
        </p:spPr>
      </p:pic>
      <p:sp>
        <p:nvSpPr>
          <p:cNvPr id="4" name="TextBox 3"/>
          <p:cNvSpPr txBox="1"/>
          <p:nvPr/>
        </p:nvSpPr>
        <p:spPr>
          <a:xfrm>
            <a:off x="2667000" y="5257800"/>
            <a:ext cx="351366" cy="350865"/>
          </a:xfrm>
          <a:prstGeom prst="rect">
            <a:avLst/>
          </a:prstGeom>
          <a:noFill/>
        </p:spPr>
        <p:txBody>
          <a:bodyPr wrap="none" rtlCol="0">
            <a:spAutoFit/>
          </a:bodyPr>
          <a:lstStyle/>
          <a:p>
            <a:pPr defTabSz="457200" fontAlgn="auto">
              <a:spcBef>
                <a:spcPts val="0"/>
              </a:spcBef>
              <a:spcAft>
                <a:spcPts val="0"/>
              </a:spcAft>
              <a:buClrTx/>
              <a:buSzTx/>
              <a:buFontTx/>
              <a:buNone/>
            </a:pPr>
            <a:r>
              <a:rPr lang="en-US" sz="1800" i="0" dirty="0" smtClean="0">
                <a:solidFill>
                  <a:prstClr val="black"/>
                </a:solidFill>
                <a:latin typeface="Calibri"/>
              </a:rPr>
              <a:t>C</a:t>
            </a:r>
            <a:endParaRPr lang="en-US" sz="1800" i="0" dirty="0">
              <a:solidFill>
                <a:prstClr val="black"/>
              </a:solidFill>
              <a:latin typeface="Calibri"/>
            </a:endParaRPr>
          </a:p>
        </p:txBody>
      </p:sp>
      <p:sp>
        <p:nvSpPr>
          <p:cNvPr id="5" name="TextBox 4"/>
          <p:cNvSpPr txBox="1"/>
          <p:nvPr/>
        </p:nvSpPr>
        <p:spPr>
          <a:xfrm>
            <a:off x="6125634" y="5257800"/>
            <a:ext cx="334459" cy="350865"/>
          </a:xfrm>
          <a:prstGeom prst="rect">
            <a:avLst/>
          </a:prstGeom>
          <a:noFill/>
        </p:spPr>
        <p:txBody>
          <a:bodyPr wrap="none" rtlCol="0">
            <a:spAutoFit/>
          </a:bodyPr>
          <a:lstStyle/>
          <a:p>
            <a:pPr defTabSz="457200" fontAlgn="auto">
              <a:spcBef>
                <a:spcPts val="0"/>
              </a:spcBef>
              <a:spcAft>
                <a:spcPts val="0"/>
              </a:spcAft>
              <a:buClrTx/>
              <a:buSzTx/>
              <a:buFontTx/>
              <a:buNone/>
            </a:pPr>
            <a:r>
              <a:rPr lang="en-US" sz="1800" i="0" dirty="0" smtClean="0">
                <a:solidFill>
                  <a:prstClr val="black"/>
                </a:solidFill>
                <a:latin typeface="Calibri"/>
              </a:rPr>
              <a:t>P</a:t>
            </a:r>
            <a:endParaRPr lang="en-US" sz="1800" i="0" dirty="0">
              <a:solidFill>
                <a:prstClr val="black"/>
              </a:solidFill>
              <a:latin typeface="Calibri"/>
            </a:endParaRPr>
          </a:p>
        </p:txBody>
      </p:sp>
    </p:spTree>
    <p:extLst>
      <p:ext uri="{BB962C8B-B14F-4D97-AF65-F5344CB8AC3E}">
        <p14:creationId xmlns:p14="http://schemas.microsoft.com/office/powerpoint/2010/main" val="2423895848"/>
      </p:ext>
    </p:extLst>
  </p:cSld>
  <p:clrMapOvr>
    <a:masterClrMapping/>
  </p:clrMapOvr>
  <p:timing>
    <p:tnLst>
      <p:par>
        <p:cTn xmlns:p14="http://schemas.microsoft.com/office/powerpoint/2010/mai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074" name="Picture 9" descr="t1up_c1"/>
          <p:cNvPicPr>
            <a:picLocks noChangeAspect="1" noChangeArrowheads="1"/>
          </p:cNvPicPr>
          <p:nvPr/>
        </p:nvPicPr>
        <p:blipFill>
          <a:blip r:embed="rId2"/>
          <a:srcRect/>
          <a:stretch>
            <a:fillRect/>
          </a:stretch>
        </p:blipFill>
        <p:spPr bwMode="auto">
          <a:xfrm>
            <a:off x="5022850" y="2425700"/>
            <a:ext cx="2679700" cy="2006600"/>
          </a:xfrm>
          <a:prstGeom prst="rect">
            <a:avLst/>
          </a:prstGeom>
          <a:noFill/>
          <a:ln w="9525">
            <a:noFill/>
            <a:miter lim="800000"/>
            <a:headEnd/>
            <a:tailEnd/>
          </a:ln>
        </p:spPr>
      </p:pic>
      <p:pic>
        <p:nvPicPr>
          <p:cNvPr id="3075" name="Picture 7" descr="n4up_c1.jpg"/>
          <p:cNvPicPr>
            <a:picLocks noChangeAspect="1"/>
          </p:cNvPicPr>
          <p:nvPr/>
        </p:nvPicPr>
        <p:blipFill>
          <a:blip r:embed="rId3"/>
          <a:srcRect/>
          <a:stretch>
            <a:fillRect/>
          </a:stretch>
        </p:blipFill>
        <p:spPr bwMode="auto">
          <a:xfrm>
            <a:off x="1403350" y="2425700"/>
            <a:ext cx="2679700" cy="2006600"/>
          </a:xfrm>
          <a:prstGeom prst="rect">
            <a:avLst/>
          </a:prstGeom>
          <a:noFill/>
          <a:ln w="9525">
            <a:noFill/>
            <a:miter lim="800000"/>
            <a:headEnd/>
            <a:tailEnd/>
          </a:ln>
        </p:spPr>
      </p:pic>
    </p:spTree>
    <p:extLst>
      <p:ext uri="{BB962C8B-B14F-4D97-AF65-F5344CB8AC3E}">
        <p14:creationId xmlns:p14="http://schemas.microsoft.com/office/powerpoint/2010/main" val="1053804705"/>
      </p:ext>
    </p:extLst>
  </p:cSld>
  <p:clrMapOvr>
    <a:masterClrMapping/>
  </p:clrMapOvr>
  <p:timing>
    <p:tnLst>
      <p:par>
        <p:cTn xmlns:p14="http://schemas.microsoft.com/office/powerpoint/2010/mai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146" name="Picture 9" descr="t1down_c1"/>
          <p:cNvPicPr>
            <a:picLocks noChangeAspect="1" noChangeArrowheads="1"/>
          </p:cNvPicPr>
          <p:nvPr/>
        </p:nvPicPr>
        <p:blipFill>
          <a:blip r:embed="rId2"/>
          <a:srcRect/>
          <a:stretch>
            <a:fillRect/>
          </a:stretch>
        </p:blipFill>
        <p:spPr bwMode="auto">
          <a:xfrm>
            <a:off x="5022850" y="2425700"/>
            <a:ext cx="2679700" cy="2006600"/>
          </a:xfrm>
          <a:prstGeom prst="rect">
            <a:avLst/>
          </a:prstGeom>
          <a:noFill/>
          <a:ln w="9525">
            <a:noFill/>
            <a:miter lim="800000"/>
            <a:headEnd/>
            <a:tailEnd/>
          </a:ln>
        </p:spPr>
      </p:pic>
      <p:pic>
        <p:nvPicPr>
          <p:cNvPr id="6147" name="Picture 3" descr="n4down_c1.jpg"/>
          <p:cNvPicPr>
            <a:picLocks noChangeAspect="1"/>
          </p:cNvPicPr>
          <p:nvPr/>
        </p:nvPicPr>
        <p:blipFill>
          <a:blip r:embed="rId3"/>
          <a:srcRect/>
          <a:stretch>
            <a:fillRect/>
          </a:stretch>
        </p:blipFill>
        <p:spPr bwMode="auto">
          <a:xfrm>
            <a:off x="1403350" y="2425700"/>
            <a:ext cx="2679700" cy="2006600"/>
          </a:xfrm>
          <a:prstGeom prst="rect">
            <a:avLst/>
          </a:prstGeom>
          <a:noFill/>
          <a:ln w="9525">
            <a:noFill/>
            <a:miter lim="800000"/>
            <a:headEnd/>
            <a:tailEnd/>
          </a:ln>
        </p:spPr>
      </p:pic>
      <p:sp>
        <p:nvSpPr>
          <p:cNvPr id="4" name="TextBox 3"/>
          <p:cNvSpPr txBox="1"/>
          <p:nvPr/>
        </p:nvSpPr>
        <p:spPr>
          <a:xfrm>
            <a:off x="6125634" y="5257800"/>
            <a:ext cx="334459" cy="350865"/>
          </a:xfrm>
          <a:prstGeom prst="rect">
            <a:avLst/>
          </a:prstGeom>
          <a:noFill/>
        </p:spPr>
        <p:txBody>
          <a:bodyPr wrap="none" rtlCol="0">
            <a:spAutoFit/>
          </a:bodyPr>
          <a:lstStyle/>
          <a:p>
            <a:pPr defTabSz="457200" fontAlgn="auto">
              <a:spcBef>
                <a:spcPts val="0"/>
              </a:spcBef>
              <a:spcAft>
                <a:spcPts val="0"/>
              </a:spcAft>
              <a:buClrTx/>
              <a:buSzTx/>
              <a:buFontTx/>
              <a:buNone/>
            </a:pPr>
            <a:r>
              <a:rPr lang="en-US" sz="1800" i="0" dirty="0" smtClean="0">
                <a:solidFill>
                  <a:prstClr val="black"/>
                </a:solidFill>
                <a:latin typeface="Calibri"/>
              </a:rPr>
              <a:t>P</a:t>
            </a:r>
            <a:endParaRPr lang="en-US" sz="1800" i="0" dirty="0">
              <a:solidFill>
                <a:prstClr val="black"/>
              </a:solidFill>
              <a:latin typeface="Calibri"/>
            </a:endParaRPr>
          </a:p>
        </p:txBody>
      </p:sp>
    </p:spTree>
    <p:extLst>
      <p:ext uri="{BB962C8B-B14F-4D97-AF65-F5344CB8AC3E}">
        <p14:creationId xmlns:p14="http://schemas.microsoft.com/office/powerpoint/2010/main" val="591211637"/>
      </p:ext>
    </p:extLst>
  </p:cSld>
  <p:clrMapOvr>
    <a:masterClrMapping/>
  </p:clrMapOvr>
  <p:timing>
    <p:tnLst>
      <p:par>
        <p:cTn xmlns:p14="http://schemas.microsoft.com/office/powerpoint/2010/mai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074" name="Picture 9" descr="t1up_c1"/>
          <p:cNvPicPr>
            <a:picLocks noChangeAspect="1" noChangeArrowheads="1"/>
          </p:cNvPicPr>
          <p:nvPr/>
        </p:nvPicPr>
        <p:blipFill>
          <a:blip r:embed="rId2"/>
          <a:srcRect/>
          <a:stretch>
            <a:fillRect/>
          </a:stretch>
        </p:blipFill>
        <p:spPr bwMode="auto">
          <a:xfrm>
            <a:off x="5022850" y="2425700"/>
            <a:ext cx="2679700" cy="2006600"/>
          </a:xfrm>
          <a:prstGeom prst="rect">
            <a:avLst/>
          </a:prstGeom>
          <a:noFill/>
          <a:ln w="9525">
            <a:noFill/>
            <a:miter lim="800000"/>
            <a:headEnd/>
            <a:tailEnd/>
          </a:ln>
        </p:spPr>
      </p:pic>
      <p:pic>
        <p:nvPicPr>
          <p:cNvPr id="3075" name="Picture 7" descr="n4up_c1.jpg"/>
          <p:cNvPicPr>
            <a:picLocks noChangeAspect="1"/>
          </p:cNvPicPr>
          <p:nvPr/>
        </p:nvPicPr>
        <p:blipFill>
          <a:blip r:embed="rId3"/>
          <a:srcRect/>
          <a:stretch>
            <a:fillRect/>
          </a:stretch>
        </p:blipFill>
        <p:spPr bwMode="auto">
          <a:xfrm>
            <a:off x="1403350" y="2425700"/>
            <a:ext cx="2679700" cy="2006600"/>
          </a:xfrm>
          <a:prstGeom prst="rect">
            <a:avLst/>
          </a:prstGeom>
          <a:noFill/>
          <a:ln w="9525">
            <a:noFill/>
            <a:miter lim="800000"/>
            <a:headEnd/>
            <a:tailEnd/>
          </a:ln>
        </p:spPr>
      </p:pic>
    </p:spTree>
    <p:extLst>
      <p:ext uri="{BB962C8B-B14F-4D97-AF65-F5344CB8AC3E}">
        <p14:creationId xmlns:p14="http://schemas.microsoft.com/office/powerpoint/2010/main" val="2258419941"/>
      </p:ext>
    </p:extLst>
  </p:cSld>
  <p:clrMapOvr>
    <a:masterClrMapping/>
  </p:clrMapOvr>
  <p:timing>
    <p:tnLst>
      <p:par>
        <p:cTn xmlns:p14="http://schemas.microsoft.com/office/powerpoint/2010/mai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92" name="Text Box 20"/>
          <p:cNvSpPr txBox="1">
            <a:spLocks noChangeArrowheads="1"/>
          </p:cNvSpPr>
          <p:nvPr/>
        </p:nvSpPr>
        <p:spPr bwMode="auto">
          <a:xfrm>
            <a:off x="8153400" y="5159375"/>
            <a:ext cx="611187" cy="304800"/>
          </a:xfrm>
          <a:prstGeom prst="rect">
            <a:avLst/>
          </a:prstGeom>
          <a:noFill/>
          <a:ln w="9525">
            <a:noFill/>
            <a:miter lim="800000"/>
            <a:headEnd/>
            <a:tailEnd/>
          </a:ln>
          <a:effectLst/>
        </p:spPr>
        <p:txBody>
          <a:bodyPr wrap="none">
            <a:prstTxWarp prst="textNoShape">
              <a:avLst/>
            </a:prstTxWarp>
            <a:spAutoFit/>
          </a:bodyPr>
          <a:lstStyle/>
          <a:p>
            <a:pPr defTabSz="457200" fontAlgn="auto">
              <a:spcBef>
                <a:spcPts val="0"/>
              </a:spcBef>
              <a:spcAft>
                <a:spcPts val="0"/>
              </a:spcAft>
              <a:buClrTx/>
              <a:buSzTx/>
              <a:buFontTx/>
              <a:buNone/>
            </a:pPr>
            <a:r>
              <a:rPr lang="en-US" altLang="zh-TW" sz="1400" i="0">
                <a:solidFill>
                  <a:prstClr val="black"/>
                </a:solidFill>
                <a:latin typeface="Verdana" pitchFamily="-110" charset="0"/>
                <a:ea typeface="新細明體"/>
              </a:rPr>
              <a:t>(ms)</a:t>
            </a:r>
          </a:p>
        </p:txBody>
      </p:sp>
      <p:sp>
        <p:nvSpPr>
          <p:cNvPr id="3194" name="Text Box 122"/>
          <p:cNvSpPr txBox="1">
            <a:spLocks noChangeArrowheads="1"/>
          </p:cNvSpPr>
          <p:nvPr/>
        </p:nvSpPr>
        <p:spPr bwMode="auto">
          <a:xfrm>
            <a:off x="881063" y="1325563"/>
            <a:ext cx="488950" cy="366712"/>
          </a:xfrm>
          <a:prstGeom prst="rect">
            <a:avLst/>
          </a:prstGeom>
          <a:noFill/>
          <a:ln w="9525">
            <a:noFill/>
            <a:miter lim="800000"/>
            <a:headEnd/>
            <a:tailEnd/>
          </a:ln>
          <a:effectLst/>
        </p:spPr>
        <p:txBody>
          <a:bodyPr wrap="none">
            <a:prstTxWarp prst="textNoShape">
              <a:avLst/>
            </a:prstTxWarp>
            <a:spAutoFit/>
          </a:bodyPr>
          <a:lstStyle/>
          <a:p>
            <a:pPr defTabSz="457200" fontAlgn="auto">
              <a:spcBef>
                <a:spcPts val="0"/>
              </a:spcBef>
              <a:spcAft>
                <a:spcPts val="0"/>
              </a:spcAft>
              <a:buClrTx/>
              <a:buSzTx/>
              <a:buFontTx/>
              <a:buNone/>
            </a:pPr>
            <a:r>
              <a:rPr lang="en-US" altLang="zh-TW" sz="1800" i="0">
                <a:solidFill>
                  <a:prstClr val="black"/>
                </a:solidFill>
                <a:latin typeface="Calibri"/>
                <a:ea typeface="新細明體"/>
              </a:rPr>
              <a:t>(A)</a:t>
            </a:r>
          </a:p>
        </p:txBody>
      </p:sp>
      <p:graphicFrame>
        <p:nvGraphicFramePr>
          <p:cNvPr id="414722" name="Object 2"/>
          <p:cNvGraphicFramePr>
            <a:graphicFrameLocks noChangeAspect="1"/>
          </p:cNvGraphicFramePr>
          <p:nvPr/>
        </p:nvGraphicFramePr>
        <p:xfrm>
          <a:off x="685800" y="4958"/>
          <a:ext cx="8382000" cy="6281450"/>
        </p:xfrm>
        <a:graphic>
          <a:graphicData uri="http://schemas.openxmlformats.org/presentationml/2006/ole">
            <mc:AlternateContent xmlns:mc="http://schemas.openxmlformats.org/markup-compatibility/2006">
              <mc:Choice xmlns:v="urn:schemas-microsoft-com:vml" Requires="v">
                <p:oleObj spid="_x0000_s2060" name="Document" r:id="rId3" imgW="5270500" imgH="3949700" progId="Word.Document.12">
                  <p:link updateAutomatic="1"/>
                </p:oleObj>
              </mc:Choice>
              <mc:Fallback>
                <p:oleObj name="Document" r:id="rId3" imgW="5270500" imgH="3949700" progId="Word.Document.12">
                  <p:link updateAutomatic="1"/>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 y="4958"/>
                        <a:ext cx="8382000" cy="6281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9" name="Rectangle 1"/>
          <p:cNvSpPr txBox="1">
            <a:spLocks noChangeArrowheads="1"/>
          </p:cNvSpPr>
          <p:nvPr/>
        </p:nvSpPr>
        <p:spPr bwMode="auto">
          <a:xfrm>
            <a:off x="990600" y="228600"/>
            <a:ext cx="7740650" cy="433387"/>
          </a:xfrm>
          <a:prstGeom prst="rect">
            <a:avLst/>
          </a:prstGeom>
          <a:noFill/>
          <a:ln w="9525">
            <a:noFill/>
            <a:round/>
            <a:headEnd/>
            <a:tailEnd/>
          </a:ln>
        </p:spPr>
        <p:txBody>
          <a:bodyPr vert="horz" wrap="square" lIns="0" tIns="0" rIns="0" bIns="0" numCol="1" anchor="t" anchorCtr="0" compatLnSpc="1">
            <a:prstTxWarp prst="textNoShape">
              <a:avLst/>
            </a:prstTxWarp>
          </a:bodyPr>
          <a:lstStyle/>
          <a:p>
            <a:pPr>
              <a:buClr>
                <a:srgbClr val="BE311A"/>
              </a:buClr>
              <a:buFont typeface="Arial"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US" sz="2000" i="0" kern="0" dirty="0" smtClean="0">
                <a:solidFill>
                  <a:srgbClr val="000000"/>
                </a:solidFill>
                <a:latin typeface="Gill Sans"/>
                <a:ea typeface="Trebuchet MS" pitchFamily="-106" charset="0"/>
                <a:cs typeface="Gill Sans"/>
              </a:rPr>
              <a:t>Tsai, Sebanz, &amp; </a:t>
            </a:r>
            <a:r>
              <a:rPr lang="en-US" sz="2000" i="0" kern="0" dirty="0" err="1" smtClean="0">
                <a:solidFill>
                  <a:srgbClr val="000000"/>
                </a:solidFill>
                <a:latin typeface="Gill Sans"/>
                <a:ea typeface="Trebuchet MS" pitchFamily="-106" charset="0"/>
                <a:cs typeface="Gill Sans"/>
              </a:rPr>
              <a:t>Knoblich</a:t>
            </a:r>
            <a:r>
              <a:rPr lang="en-US" sz="2000" i="0" kern="0" dirty="0" smtClean="0">
                <a:solidFill>
                  <a:srgbClr val="000000"/>
                </a:solidFill>
                <a:latin typeface="Gill Sans"/>
                <a:ea typeface="Trebuchet MS" pitchFamily="-106" charset="0"/>
                <a:cs typeface="Gill Sans"/>
              </a:rPr>
              <a:t>, 2011, Cognition </a:t>
            </a:r>
            <a:endParaRPr lang="en-GB" sz="2000" i="0" kern="0" dirty="0">
              <a:solidFill>
                <a:srgbClr val="000000"/>
              </a:solidFill>
              <a:latin typeface="Gill Sans"/>
              <a:cs typeface="Gill Sans"/>
            </a:endParaRPr>
          </a:p>
        </p:txBody>
      </p:sp>
      <p:sp>
        <p:nvSpPr>
          <p:cNvPr id="10" name="Rectangle 9"/>
          <p:cNvSpPr/>
          <p:nvPr/>
        </p:nvSpPr>
        <p:spPr bwMode="auto">
          <a:xfrm>
            <a:off x="4953000" y="762000"/>
            <a:ext cx="3886200" cy="5181600"/>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nSpc>
                <a:spcPct val="92000"/>
              </a:lnSpc>
              <a:buFont typeface="Arial" charset="0"/>
              <a:buNone/>
            </a:pPr>
            <a:endParaRPr lang="en-US" sz="1800" i="0">
              <a:solidFill>
                <a:prstClr val="white"/>
              </a:solidFill>
              <a:latin typeface="Arial" charset="0"/>
              <a:ea typeface="Arial" charset="0"/>
              <a:cs typeface="Arial" charset="0"/>
            </a:endParaRPr>
          </a:p>
        </p:txBody>
      </p:sp>
      <p:sp>
        <p:nvSpPr>
          <p:cNvPr id="11" name="TextBox 10"/>
          <p:cNvSpPr txBox="1"/>
          <p:nvPr/>
        </p:nvSpPr>
        <p:spPr>
          <a:xfrm>
            <a:off x="2618871" y="3657600"/>
            <a:ext cx="505329" cy="350865"/>
          </a:xfrm>
          <a:prstGeom prst="rect">
            <a:avLst/>
          </a:prstGeom>
          <a:noFill/>
        </p:spPr>
        <p:txBody>
          <a:bodyPr wrap="none" rtlCol="0">
            <a:spAutoFit/>
          </a:bodyPr>
          <a:lstStyle/>
          <a:p>
            <a:pPr defTabSz="457200" fontAlgn="auto">
              <a:spcBef>
                <a:spcPts val="0"/>
              </a:spcBef>
              <a:spcAft>
                <a:spcPts val="0"/>
              </a:spcAft>
              <a:buClrTx/>
              <a:buSzTx/>
              <a:buFontTx/>
              <a:buNone/>
            </a:pPr>
            <a:r>
              <a:rPr lang="en-US" sz="1800" i="0" dirty="0" smtClean="0">
                <a:solidFill>
                  <a:prstClr val="black"/>
                </a:solidFill>
                <a:latin typeface="Calibri"/>
              </a:rPr>
              <a:t>me</a:t>
            </a:r>
            <a:endParaRPr lang="en-US" sz="1800" i="0" dirty="0">
              <a:solidFill>
                <a:prstClr val="black"/>
              </a:solidFill>
              <a:latin typeface="Calibri"/>
            </a:endParaRPr>
          </a:p>
        </p:txBody>
      </p:sp>
      <p:sp>
        <p:nvSpPr>
          <p:cNvPr id="12" name="TextBox 11"/>
          <p:cNvSpPr txBox="1"/>
          <p:nvPr/>
        </p:nvSpPr>
        <p:spPr>
          <a:xfrm>
            <a:off x="2743200" y="2590800"/>
            <a:ext cx="505329" cy="350865"/>
          </a:xfrm>
          <a:prstGeom prst="rect">
            <a:avLst/>
          </a:prstGeom>
          <a:noFill/>
        </p:spPr>
        <p:txBody>
          <a:bodyPr wrap="square" rtlCol="0">
            <a:spAutoFit/>
          </a:bodyPr>
          <a:lstStyle/>
          <a:p>
            <a:pPr defTabSz="457200" fontAlgn="auto">
              <a:spcBef>
                <a:spcPts val="0"/>
              </a:spcBef>
              <a:spcAft>
                <a:spcPts val="0"/>
              </a:spcAft>
              <a:buClrTx/>
              <a:buSzTx/>
              <a:buFontTx/>
              <a:buNone/>
            </a:pPr>
            <a:r>
              <a:rPr lang="en-US" sz="1800" i="0" dirty="0" smtClean="0">
                <a:solidFill>
                  <a:prstClr val="black"/>
                </a:solidFill>
                <a:latin typeface="Calibri"/>
              </a:rPr>
              <a:t>we</a:t>
            </a:r>
            <a:endParaRPr lang="en-US" sz="1800" i="0" dirty="0">
              <a:solidFill>
                <a:prstClr val="black"/>
              </a:solidFill>
              <a:latin typeface="Calibri"/>
            </a:endParaRPr>
          </a:p>
        </p:txBody>
      </p:sp>
    </p:spTree>
    <p:extLst>
      <p:ext uri="{BB962C8B-B14F-4D97-AF65-F5344CB8AC3E}">
        <p14:creationId xmlns:p14="http://schemas.microsoft.com/office/powerpoint/2010/main" val="3089939699"/>
      </p:ext>
    </p:extLst>
  </p:cSld>
  <p:clrMapOvr>
    <a:masterClrMapping/>
  </p:clrMapOvr>
  <p:timing>
    <p:tnLst>
      <p:par>
        <p:cTn xmlns:p14="http://schemas.microsoft.com/office/powerpoint/2010/mai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92" name="Text Box 20"/>
          <p:cNvSpPr txBox="1">
            <a:spLocks noChangeArrowheads="1"/>
          </p:cNvSpPr>
          <p:nvPr/>
        </p:nvSpPr>
        <p:spPr bwMode="auto">
          <a:xfrm>
            <a:off x="8153400" y="5159375"/>
            <a:ext cx="611187" cy="304800"/>
          </a:xfrm>
          <a:prstGeom prst="rect">
            <a:avLst/>
          </a:prstGeom>
          <a:noFill/>
          <a:ln w="9525">
            <a:noFill/>
            <a:miter lim="800000"/>
            <a:headEnd/>
            <a:tailEnd/>
          </a:ln>
          <a:effectLst/>
        </p:spPr>
        <p:txBody>
          <a:bodyPr wrap="none">
            <a:prstTxWarp prst="textNoShape">
              <a:avLst/>
            </a:prstTxWarp>
            <a:spAutoFit/>
          </a:bodyPr>
          <a:lstStyle/>
          <a:p>
            <a:pPr defTabSz="457200" fontAlgn="auto">
              <a:spcBef>
                <a:spcPts val="0"/>
              </a:spcBef>
              <a:spcAft>
                <a:spcPts val="0"/>
              </a:spcAft>
              <a:buClrTx/>
              <a:buSzTx/>
              <a:buFontTx/>
              <a:buNone/>
            </a:pPr>
            <a:r>
              <a:rPr lang="en-US" altLang="zh-TW" sz="1400" i="0">
                <a:solidFill>
                  <a:prstClr val="black"/>
                </a:solidFill>
                <a:latin typeface="Verdana" pitchFamily="-110" charset="0"/>
                <a:ea typeface="新細明體"/>
              </a:rPr>
              <a:t>(ms)</a:t>
            </a:r>
          </a:p>
        </p:txBody>
      </p:sp>
      <p:sp>
        <p:nvSpPr>
          <p:cNvPr id="3194" name="Text Box 122"/>
          <p:cNvSpPr txBox="1">
            <a:spLocks noChangeArrowheads="1"/>
          </p:cNvSpPr>
          <p:nvPr/>
        </p:nvSpPr>
        <p:spPr bwMode="auto">
          <a:xfrm>
            <a:off x="881063" y="1325563"/>
            <a:ext cx="488950" cy="366712"/>
          </a:xfrm>
          <a:prstGeom prst="rect">
            <a:avLst/>
          </a:prstGeom>
          <a:noFill/>
          <a:ln w="9525">
            <a:noFill/>
            <a:miter lim="800000"/>
            <a:headEnd/>
            <a:tailEnd/>
          </a:ln>
          <a:effectLst/>
        </p:spPr>
        <p:txBody>
          <a:bodyPr wrap="none">
            <a:prstTxWarp prst="textNoShape">
              <a:avLst/>
            </a:prstTxWarp>
            <a:spAutoFit/>
          </a:bodyPr>
          <a:lstStyle/>
          <a:p>
            <a:pPr defTabSz="457200" fontAlgn="auto">
              <a:spcBef>
                <a:spcPts val="0"/>
              </a:spcBef>
              <a:spcAft>
                <a:spcPts val="0"/>
              </a:spcAft>
              <a:buClrTx/>
              <a:buSzTx/>
              <a:buFontTx/>
              <a:buNone/>
            </a:pPr>
            <a:r>
              <a:rPr lang="en-US" altLang="zh-TW" sz="1800" i="0">
                <a:solidFill>
                  <a:prstClr val="black"/>
                </a:solidFill>
                <a:latin typeface="Calibri"/>
                <a:ea typeface="新細明體"/>
              </a:rPr>
              <a:t>(A)</a:t>
            </a:r>
          </a:p>
        </p:txBody>
      </p:sp>
      <p:graphicFrame>
        <p:nvGraphicFramePr>
          <p:cNvPr id="414722" name="Object 2"/>
          <p:cNvGraphicFramePr>
            <a:graphicFrameLocks noChangeAspect="1"/>
          </p:cNvGraphicFramePr>
          <p:nvPr/>
        </p:nvGraphicFramePr>
        <p:xfrm>
          <a:off x="685800" y="4958"/>
          <a:ext cx="8382000" cy="6281450"/>
        </p:xfrm>
        <a:graphic>
          <a:graphicData uri="http://schemas.openxmlformats.org/presentationml/2006/ole">
            <mc:AlternateContent xmlns:mc="http://schemas.openxmlformats.org/markup-compatibility/2006">
              <mc:Choice xmlns:v="urn:schemas-microsoft-com:vml" Requires="v">
                <p:oleObj spid="_x0000_s3084" name="Document" r:id="rId3" imgW="5270500" imgH="3949700" progId="Word.Document.12">
                  <p:link updateAutomatic="1"/>
                </p:oleObj>
              </mc:Choice>
              <mc:Fallback>
                <p:oleObj name="Document" r:id="rId3" imgW="5270500" imgH="3949700" progId="Word.Document.12">
                  <p:link updateAutomatic="1"/>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 y="4958"/>
                        <a:ext cx="8382000" cy="6281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9" name="Rectangle 1"/>
          <p:cNvSpPr txBox="1">
            <a:spLocks noChangeArrowheads="1"/>
          </p:cNvSpPr>
          <p:nvPr/>
        </p:nvSpPr>
        <p:spPr bwMode="auto">
          <a:xfrm>
            <a:off x="990600" y="228600"/>
            <a:ext cx="7740650" cy="433387"/>
          </a:xfrm>
          <a:prstGeom prst="rect">
            <a:avLst/>
          </a:prstGeom>
          <a:noFill/>
          <a:ln w="9525">
            <a:noFill/>
            <a:round/>
            <a:headEnd/>
            <a:tailEnd/>
          </a:ln>
        </p:spPr>
        <p:txBody>
          <a:bodyPr vert="horz" wrap="square" lIns="0" tIns="0" rIns="0" bIns="0" numCol="1" anchor="t" anchorCtr="0" compatLnSpc="1">
            <a:prstTxWarp prst="textNoShape">
              <a:avLst/>
            </a:prstTxWarp>
          </a:bodyPr>
          <a:lstStyle/>
          <a:p>
            <a:pPr>
              <a:buClr>
                <a:srgbClr val="BE311A"/>
              </a:buClr>
              <a:buFont typeface="Arial"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US" sz="2000" i="0" kern="0" dirty="0" smtClean="0">
                <a:solidFill>
                  <a:srgbClr val="000000"/>
                </a:solidFill>
                <a:latin typeface="Gill Sans"/>
                <a:ea typeface="Trebuchet MS" pitchFamily="-106" charset="0"/>
                <a:cs typeface="Gill Sans"/>
              </a:rPr>
              <a:t>Tsai, Sebanz, &amp; </a:t>
            </a:r>
            <a:r>
              <a:rPr lang="en-US" sz="2000" i="0" kern="0" dirty="0" err="1" smtClean="0">
                <a:solidFill>
                  <a:srgbClr val="000000"/>
                </a:solidFill>
                <a:latin typeface="Gill Sans"/>
                <a:ea typeface="Trebuchet MS" pitchFamily="-106" charset="0"/>
                <a:cs typeface="Gill Sans"/>
              </a:rPr>
              <a:t>Knoblich</a:t>
            </a:r>
            <a:r>
              <a:rPr lang="en-US" sz="2000" i="0" kern="0" dirty="0" smtClean="0">
                <a:solidFill>
                  <a:srgbClr val="000000"/>
                </a:solidFill>
                <a:latin typeface="Gill Sans"/>
                <a:ea typeface="Trebuchet MS" pitchFamily="-106" charset="0"/>
                <a:cs typeface="Gill Sans"/>
              </a:rPr>
              <a:t>, 2011, Cognition </a:t>
            </a:r>
            <a:endParaRPr lang="en-GB" sz="2000" i="0" kern="0" dirty="0">
              <a:solidFill>
                <a:srgbClr val="000000"/>
              </a:solidFill>
              <a:latin typeface="Gill Sans"/>
              <a:cs typeface="Gill Sans"/>
            </a:endParaRPr>
          </a:p>
        </p:txBody>
      </p:sp>
      <p:sp>
        <p:nvSpPr>
          <p:cNvPr id="10" name="Rectangle 9"/>
          <p:cNvSpPr/>
          <p:nvPr/>
        </p:nvSpPr>
        <p:spPr bwMode="auto">
          <a:xfrm>
            <a:off x="4953000" y="1066800"/>
            <a:ext cx="3505200" cy="36576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nSpc>
                <a:spcPct val="92000"/>
              </a:lnSpc>
              <a:buFont typeface="Arial" charset="0"/>
              <a:buNone/>
            </a:pPr>
            <a:endParaRPr lang="en-US" sz="1800" i="0">
              <a:solidFill>
                <a:prstClr val="white"/>
              </a:solidFill>
              <a:latin typeface="Arial" charset="0"/>
              <a:ea typeface="Arial" charset="0"/>
              <a:cs typeface="Arial" charset="0"/>
            </a:endParaRPr>
          </a:p>
        </p:txBody>
      </p:sp>
    </p:spTree>
    <p:extLst>
      <p:ext uri="{BB962C8B-B14F-4D97-AF65-F5344CB8AC3E}">
        <p14:creationId xmlns:p14="http://schemas.microsoft.com/office/powerpoint/2010/main" val="2900534258"/>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Arial"/>
        <a:ea typeface="Arial"/>
        <a:cs typeface="Arial"/>
      </a:majorFont>
      <a:minorFont>
        <a:latin typeface="Arial"/>
        <a:ea typeface="Arial"/>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defRPr kumimoji="0" lang="en-GB" sz="2200" b="0" i="1" u="none" strike="noStrike" cap="none" normalizeH="0" baseline="0">
            <a:ln>
              <a:noFill/>
            </a:ln>
            <a:solidFill>
              <a:schemeClr val="bg1"/>
            </a:solidFill>
            <a:effectLst/>
            <a:latin typeface="Myriad Web"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defRPr kumimoji="0" lang="en-GB" sz="2200" b="0" i="1" u="none" strike="noStrike" cap="none" normalizeH="0" baseline="0">
            <a:ln>
              <a:noFill/>
            </a:ln>
            <a:solidFill>
              <a:schemeClr val="bg1"/>
            </a:solidFill>
            <a:effectLst/>
            <a:latin typeface="Myriad Web"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52737</TotalTime>
  <Words>7015</Words>
  <Application>Microsoft Macintosh PowerPoint</Application>
  <PresentationFormat>On-screen Show (4:3)</PresentationFormat>
  <Paragraphs>911</Paragraphs>
  <Slides>110</Slides>
  <Notes>66</Notes>
  <HiddenSlides>0</HiddenSlides>
  <MMClips>0</MMClips>
  <ScaleCrop>false</ScaleCrop>
  <HeadingPairs>
    <vt:vector size="8" baseType="variant">
      <vt:variant>
        <vt:lpstr>Theme</vt:lpstr>
      </vt:variant>
      <vt:variant>
        <vt:i4>1</vt:i4>
      </vt:variant>
      <vt:variant>
        <vt:lpstr>Links</vt:lpstr>
      </vt:variant>
      <vt:variant>
        <vt:i4>4</vt:i4>
      </vt:variant>
      <vt:variant>
        <vt:lpstr>Embedded OLE Servers</vt:lpstr>
      </vt:variant>
      <vt:variant>
        <vt:i4>1</vt:i4>
      </vt:variant>
      <vt:variant>
        <vt:lpstr>Slide Titles</vt:lpstr>
      </vt:variant>
      <vt:variant>
        <vt:i4>110</vt:i4>
      </vt:variant>
    </vt:vector>
  </HeadingPairs>
  <TitlesOfParts>
    <vt:vector size="116" baseType="lpstr">
      <vt:lpstr>Office Theme</vt:lpstr>
      <vt:lpstr>???</vt:lpstr>
      <vt:lpstr>???</vt:lpstr>
      <vt:lpstr>???</vt:lpstr>
      <vt:lpstr>???</vt:lpstr>
      <vt:lpstr>Chart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Imagery</vt:lpstr>
      <vt:lpstr>Imagery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subject/>
  <dc:creator>steve</dc:creator>
  <cp:keywords/>
  <dc:description/>
  <cp:lastModifiedBy>stev e</cp:lastModifiedBy>
  <cp:revision>1990</cp:revision>
  <cp:lastPrinted>2011-11-02T21:41:02Z</cp:lastPrinted>
  <dcterms:created xsi:type="dcterms:W3CDTF">2010-11-22T10:27:15Z</dcterms:created>
  <dcterms:modified xsi:type="dcterms:W3CDTF">2012-12-03T16:22:59Z</dcterms:modified>
  <cp:category/>
</cp:coreProperties>
</file>